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 id="2147483690" r:id="rId6"/>
    <p:sldMasterId id="2147483694" r:id="rId7"/>
  </p:sldMasterIdLst>
  <p:notesMasterIdLst>
    <p:notesMasterId r:id="rId136"/>
  </p:notesMasterIdLst>
  <p:handoutMasterIdLst>
    <p:handoutMasterId r:id="rId137"/>
  </p:handoutMasterIdLst>
  <p:sldIdLst>
    <p:sldId id="440" r:id="rId8"/>
    <p:sldId id="429" r:id="rId9"/>
    <p:sldId id="430" r:id="rId10"/>
    <p:sldId id="431" r:id="rId11"/>
    <p:sldId id="422" r:id="rId12"/>
    <p:sldId id="432" r:id="rId13"/>
    <p:sldId id="433" r:id="rId14"/>
    <p:sldId id="434" r:id="rId15"/>
    <p:sldId id="435" r:id="rId16"/>
    <p:sldId id="436" r:id="rId17"/>
    <p:sldId id="437" r:id="rId18"/>
    <p:sldId id="438" r:id="rId19"/>
    <p:sldId id="439" r:id="rId20"/>
    <p:sldId id="441" r:id="rId21"/>
    <p:sldId id="442" r:id="rId22"/>
    <p:sldId id="414" r:id="rId23"/>
    <p:sldId id="443" r:id="rId24"/>
    <p:sldId id="444" r:id="rId25"/>
    <p:sldId id="445" r:id="rId26"/>
    <p:sldId id="446" r:id="rId27"/>
    <p:sldId id="447" r:id="rId28"/>
    <p:sldId id="420" r:id="rId29"/>
    <p:sldId id="448" r:id="rId30"/>
    <p:sldId id="423" r:id="rId31"/>
    <p:sldId id="428" r:id="rId32"/>
    <p:sldId id="424" r:id="rId33"/>
    <p:sldId id="419" r:id="rId34"/>
    <p:sldId id="426" r:id="rId35"/>
    <p:sldId id="427" r:id="rId36"/>
    <p:sldId id="449" r:id="rId37"/>
    <p:sldId id="450" r:id="rId38"/>
    <p:sldId id="451" r:id="rId39"/>
    <p:sldId id="452" r:id="rId40"/>
    <p:sldId id="453" r:id="rId41"/>
    <p:sldId id="454" r:id="rId42"/>
    <p:sldId id="455" r:id="rId43"/>
    <p:sldId id="456" r:id="rId44"/>
    <p:sldId id="457" r:id="rId45"/>
    <p:sldId id="458" r:id="rId46"/>
    <p:sldId id="459" r:id="rId47"/>
    <p:sldId id="460" r:id="rId48"/>
    <p:sldId id="461" r:id="rId49"/>
    <p:sldId id="462" r:id="rId50"/>
    <p:sldId id="463" r:id="rId51"/>
    <p:sldId id="464" r:id="rId52"/>
    <p:sldId id="465" r:id="rId53"/>
    <p:sldId id="466" r:id="rId54"/>
    <p:sldId id="467" r:id="rId55"/>
    <p:sldId id="468" r:id="rId56"/>
    <p:sldId id="469" r:id="rId57"/>
    <p:sldId id="470" r:id="rId58"/>
    <p:sldId id="471" r:id="rId59"/>
    <p:sldId id="472" r:id="rId60"/>
    <p:sldId id="473" r:id="rId61"/>
    <p:sldId id="474" r:id="rId62"/>
    <p:sldId id="475" r:id="rId63"/>
    <p:sldId id="476" r:id="rId64"/>
    <p:sldId id="477" r:id="rId65"/>
    <p:sldId id="478" r:id="rId66"/>
    <p:sldId id="479" r:id="rId67"/>
    <p:sldId id="480" r:id="rId68"/>
    <p:sldId id="481" r:id="rId69"/>
    <p:sldId id="482" r:id="rId70"/>
    <p:sldId id="483" r:id="rId71"/>
    <p:sldId id="484" r:id="rId72"/>
    <p:sldId id="485" r:id="rId73"/>
    <p:sldId id="486" r:id="rId74"/>
    <p:sldId id="487" r:id="rId75"/>
    <p:sldId id="488" r:id="rId76"/>
    <p:sldId id="489" r:id="rId77"/>
    <p:sldId id="490" r:id="rId78"/>
    <p:sldId id="491" r:id="rId79"/>
    <p:sldId id="492" r:id="rId80"/>
    <p:sldId id="493" r:id="rId81"/>
    <p:sldId id="418" r:id="rId82"/>
    <p:sldId id="494" r:id="rId83"/>
    <p:sldId id="495" r:id="rId84"/>
    <p:sldId id="496" r:id="rId85"/>
    <p:sldId id="497" r:id="rId86"/>
    <p:sldId id="498" r:id="rId87"/>
    <p:sldId id="499" r:id="rId88"/>
    <p:sldId id="500" r:id="rId89"/>
    <p:sldId id="425" r:id="rId90"/>
    <p:sldId id="501" r:id="rId91"/>
    <p:sldId id="502" r:id="rId92"/>
    <p:sldId id="503" r:id="rId93"/>
    <p:sldId id="504" r:id="rId94"/>
    <p:sldId id="505" r:id="rId95"/>
    <p:sldId id="506" r:id="rId96"/>
    <p:sldId id="507" r:id="rId97"/>
    <p:sldId id="508" r:id="rId98"/>
    <p:sldId id="509" r:id="rId99"/>
    <p:sldId id="510" r:id="rId100"/>
    <p:sldId id="511" r:id="rId101"/>
    <p:sldId id="512" r:id="rId102"/>
    <p:sldId id="513" r:id="rId103"/>
    <p:sldId id="514" r:id="rId104"/>
    <p:sldId id="515" r:id="rId105"/>
    <p:sldId id="516" r:id="rId106"/>
    <p:sldId id="517" r:id="rId107"/>
    <p:sldId id="518" r:id="rId108"/>
    <p:sldId id="519" r:id="rId109"/>
    <p:sldId id="520" r:id="rId110"/>
    <p:sldId id="521" r:id="rId111"/>
    <p:sldId id="522" r:id="rId112"/>
    <p:sldId id="523" r:id="rId113"/>
    <p:sldId id="524" r:id="rId114"/>
    <p:sldId id="525" r:id="rId115"/>
    <p:sldId id="526" r:id="rId116"/>
    <p:sldId id="527" r:id="rId117"/>
    <p:sldId id="528" r:id="rId118"/>
    <p:sldId id="529" r:id="rId119"/>
    <p:sldId id="413" r:id="rId120"/>
    <p:sldId id="530" r:id="rId121"/>
    <p:sldId id="531" r:id="rId122"/>
    <p:sldId id="532" r:id="rId123"/>
    <p:sldId id="533" r:id="rId124"/>
    <p:sldId id="534" r:id="rId125"/>
    <p:sldId id="535" r:id="rId126"/>
    <p:sldId id="536" r:id="rId127"/>
    <p:sldId id="537" r:id="rId128"/>
    <p:sldId id="538" r:id="rId129"/>
    <p:sldId id="539" r:id="rId130"/>
    <p:sldId id="540" r:id="rId131"/>
    <p:sldId id="541" r:id="rId132"/>
    <p:sldId id="542" r:id="rId133"/>
    <p:sldId id="543" r:id="rId134"/>
    <p:sldId id="544" r:id="rId13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userDrawn="1">
          <p15:clr>
            <a:srgbClr val="A4A3A4"/>
          </p15:clr>
        </p15:guide>
        <p15:guide id="2" pos="567" userDrawn="1">
          <p15:clr>
            <a:srgbClr val="A4A3A4"/>
          </p15:clr>
        </p15:guide>
        <p15:guide id="3" orient="horz" pos="1748">
          <p15:clr>
            <a:srgbClr val="A4A3A4"/>
          </p15:clr>
        </p15:guide>
        <p15:guide id="4" orient="horz" pos="1034">
          <p15:clr>
            <a:srgbClr val="A4A3A4"/>
          </p15:clr>
        </p15:guide>
        <p15:guide id="5" orient="horz" pos="3002">
          <p15:clr>
            <a:srgbClr val="A4A3A4"/>
          </p15:clr>
        </p15:guide>
        <p15:guide id="6" orient="horz" pos="1497">
          <p15:clr>
            <a:srgbClr val="A4A3A4"/>
          </p15:clr>
        </p15:guide>
        <p15:guide id="7" pos="299">
          <p15:clr>
            <a:srgbClr val="A4A3A4"/>
          </p15:clr>
        </p15:guide>
        <p15:guide id="8" pos="3249">
          <p15:clr>
            <a:srgbClr val="A4A3A4"/>
          </p15:clr>
        </p15:guide>
        <p15:guide id="9" pos="1997">
          <p15:clr>
            <a:srgbClr val="A4A3A4"/>
          </p15:clr>
        </p15:guide>
        <p15:guide id="10" pos="4261">
          <p15:clr>
            <a:srgbClr val="A4A3A4"/>
          </p15:clr>
        </p15:guide>
        <p15:guide id="11" orient="horz" pos="2221">
          <p15:clr>
            <a:srgbClr val="A4A3A4"/>
          </p15:clr>
        </p15:guide>
        <p15:guide id="12" orient="horz" pos="1868">
          <p15:clr>
            <a:srgbClr val="A4A3A4"/>
          </p15:clr>
        </p15:guide>
        <p15:guide id="13" orient="horz" pos="2969">
          <p15:clr>
            <a:srgbClr val="A4A3A4"/>
          </p15:clr>
        </p15:guide>
        <p15:guide id="14" orient="horz" pos="1520">
          <p15:clr>
            <a:srgbClr val="A4A3A4"/>
          </p15:clr>
        </p15:guide>
        <p15:guide id="15" orient="horz" pos="2564">
          <p15:clr>
            <a:srgbClr val="A4A3A4"/>
          </p15:clr>
        </p15:guide>
        <p15:guide id="16" pos="288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FA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291" autoAdjust="0"/>
  </p:normalViewPr>
  <p:slideViewPr>
    <p:cSldViewPr snapToGrid="0" snapToObjects="1">
      <p:cViewPr varScale="1">
        <p:scale>
          <a:sx n="63" d="100"/>
          <a:sy n="63" d="100"/>
        </p:scale>
        <p:origin x="1112" y="64"/>
      </p:cViewPr>
      <p:guideLst>
        <p:guide orient="horz" pos="2880"/>
        <p:guide pos="567"/>
        <p:guide orient="horz" pos="1748"/>
        <p:guide orient="horz" pos="1034"/>
        <p:guide orient="horz" pos="3002"/>
        <p:guide orient="horz" pos="1497"/>
        <p:guide pos="299"/>
        <p:guide pos="3249"/>
        <p:guide pos="1997"/>
        <p:guide pos="4261"/>
        <p:guide orient="horz" pos="2221"/>
        <p:guide orient="horz" pos="1868"/>
        <p:guide orient="horz" pos="2969"/>
        <p:guide orient="horz" pos="1520"/>
        <p:guide orient="horz" pos="2564"/>
        <p:guide pos="2884"/>
      </p:guideLst>
    </p:cSldViewPr>
  </p:slideViewPr>
  <p:outlineViewPr>
    <p:cViewPr>
      <p:scale>
        <a:sx n="33" d="100"/>
        <a:sy n="33" d="100"/>
      </p:scale>
      <p:origin x="0" y="-720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commentAuthors" Target="commentAuthor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slide" Target="slides/slide122.xml"/><Relationship Id="rId137"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slide" Target="slides/slide125.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7.wmf"/><Relationship Id="rId5" Type="http://schemas.openxmlformats.org/officeDocument/2006/relationships/image" Target="../media/image49.wmf"/><Relationship Id="rId4" Type="http://schemas.openxmlformats.org/officeDocument/2006/relationships/image" Target="../media/image4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4" Type="http://schemas.openxmlformats.org/officeDocument/2006/relationships/image" Target="../media/image79.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4" Type="http://schemas.openxmlformats.org/officeDocument/2006/relationships/image" Target="../media/image108.wmf"/></Relationships>
</file>

<file path=ppt/drawings/_rels/vmlDrawing33.v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image" Target="../media/image111.wmf"/><Relationship Id="rId7" Type="http://schemas.openxmlformats.org/officeDocument/2006/relationships/image" Target="../media/image115.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12.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 Id="rId6" Type="http://schemas.openxmlformats.org/officeDocument/2006/relationships/image" Target="../media/image122.wmf"/><Relationship Id="rId5" Type="http://schemas.openxmlformats.org/officeDocument/2006/relationships/image" Target="../media/image121.wmf"/><Relationship Id="rId4" Type="http://schemas.openxmlformats.org/officeDocument/2006/relationships/image" Target="../media/image120.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image" Target="../media/image123.wmf"/><Relationship Id="rId4" Type="http://schemas.openxmlformats.org/officeDocument/2006/relationships/image" Target="../media/image126.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wmf"/><Relationship Id="rId1" Type="http://schemas.openxmlformats.org/officeDocument/2006/relationships/image" Target="../media/image127.wmf"/><Relationship Id="rId5" Type="http://schemas.openxmlformats.org/officeDocument/2006/relationships/image" Target="../media/image131.wmf"/><Relationship Id="rId4" Type="http://schemas.openxmlformats.org/officeDocument/2006/relationships/image" Target="../media/image130.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 Id="rId5" Type="http://schemas.openxmlformats.org/officeDocument/2006/relationships/image" Target="../media/image137.wmf"/><Relationship Id="rId4" Type="http://schemas.openxmlformats.org/officeDocument/2006/relationships/image" Target="../media/image136.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40.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image" Target="../media/image142.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4.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 Id="rId4" Type="http://schemas.openxmlformats.org/officeDocument/2006/relationships/image" Target="../media/image150.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4" Type="http://schemas.openxmlformats.org/officeDocument/2006/relationships/image" Target="../media/image156.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4" Type="http://schemas.openxmlformats.org/officeDocument/2006/relationships/image" Target="../media/image156.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0.wmf"/><Relationship Id="rId4" Type="http://schemas.openxmlformats.org/officeDocument/2006/relationships/image" Target="../media/image166.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image" Target="../media/image168.wmf"/><Relationship Id="rId1" Type="http://schemas.openxmlformats.org/officeDocument/2006/relationships/image" Target="../media/image160.wmf"/><Relationship Id="rId6" Type="http://schemas.openxmlformats.org/officeDocument/2006/relationships/image" Target="../media/image172.wmf"/><Relationship Id="rId5" Type="http://schemas.openxmlformats.org/officeDocument/2006/relationships/image" Target="../media/image171.wmf"/><Relationship Id="rId4" Type="http://schemas.openxmlformats.org/officeDocument/2006/relationships/image" Target="../media/image170.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image" Target="../media/image174.wmf"/><Relationship Id="rId1" Type="http://schemas.openxmlformats.org/officeDocument/2006/relationships/image" Target="../media/image160.wmf"/><Relationship Id="rId4" Type="http://schemas.openxmlformats.org/officeDocument/2006/relationships/image" Target="../media/image176.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image" Target="../media/image160.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image" Target="../media/image180.w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image" Target="../media/image18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image" Target="../media/image183.wmf"/><Relationship Id="rId1" Type="http://schemas.openxmlformats.org/officeDocument/2006/relationships/image" Target="../media/image182.w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186.wmf"/><Relationship Id="rId1" Type="http://schemas.openxmlformats.org/officeDocument/2006/relationships/image" Target="../media/image185.wmf"/></Relationships>
</file>

<file path=ppt/drawings/_rels/vmlDrawing62.v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image" Target="../media/image190.wmf"/><Relationship Id="rId7" Type="http://schemas.openxmlformats.org/officeDocument/2006/relationships/image" Target="../media/image194.wmf"/><Relationship Id="rId2" Type="http://schemas.openxmlformats.org/officeDocument/2006/relationships/image" Target="../media/image189.wmf"/><Relationship Id="rId1" Type="http://schemas.openxmlformats.org/officeDocument/2006/relationships/image" Target="../media/image188.wmf"/><Relationship Id="rId6" Type="http://schemas.openxmlformats.org/officeDocument/2006/relationships/image" Target="../media/image193.wmf"/><Relationship Id="rId5" Type="http://schemas.openxmlformats.org/officeDocument/2006/relationships/image" Target="../media/image192.wmf"/><Relationship Id="rId4" Type="http://schemas.openxmlformats.org/officeDocument/2006/relationships/image" Target="../media/image191.w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image" Target="../media/image196.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image" Target="../media/image198.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200.wmf"/><Relationship Id="rId1" Type="http://schemas.openxmlformats.org/officeDocument/2006/relationships/image" Target="../media/image199.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01.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204.wmf"/><Relationship Id="rId1" Type="http://schemas.openxmlformats.org/officeDocument/2006/relationships/image" Target="../media/image203.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image" Target="../media/image209.wmf"/><Relationship Id="rId1" Type="http://schemas.openxmlformats.org/officeDocument/2006/relationships/image" Target="../media/image208.wmf"/><Relationship Id="rId4" Type="http://schemas.openxmlformats.org/officeDocument/2006/relationships/image" Target="../media/image211.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image" Target="../media/image214.wmf"/><Relationship Id="rId1" Type="http://schemas.openxmlformats.org/officeDocument/2006/relationships/image" Target="../media/image213.wmf"/><Relationship Id="rId4" Type="http://schemas.openxmlformats.org/officeDocument/2006/relationships/image" Target="../media/image21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4.wmf"/><Relationship Id="rId1" Type="http://schemas.openxmlformats.org/officeDocument/2006/relationships/image" Target="../media/image29.w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19.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21.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27.wmf"/></Relationships>
</file>

<file path=ppt/drawings/_rels/vmlDrawing73.vml.rels><?xml version="1.0" encoding="UTF-8" standalone="yes"?>
<Relationships xmlns="http://schemas.openxmlformats.org/package/2006/relationships"><Relationship Id="rId2" Type="http://schemas.openxmlformats.org/officeDocument/2006/relationships/image" Target="../media/image228.wmf"/><Relationship Id="rId1" Type="http://schemas.openxmlformats.org/officeDocument/2006/relationships/image" Target="../media/image22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24.wmf"/><Relationship Id="rId1"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pPr/>
              <a:t>4/9/2025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pPr/>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Body part The digestion step that occurs</a:t>
            </a:r>
          </a:p>
          <a:p>
            <a:r>
              <a:rPr lang="en-IN" dirty="0"/>
              <a:t>Stomach Proteins are processed by pepsin into polypeptides</a:t>
            </a:r>
          </a:p>
          <a:p>
            <a:r>
              <a:rPr lang="en-IN" dirty="0"/>
              <a:t>Small Intestine Polypeptides are processed by Trypsin Chymotrypsin into amino acids.</a:t>
            </a:r>
          </a:p>
          <a:p>
            <a:r>
              <a:rPr lang="en-IN" dirty="0"/>
              <a:t>Intestinal Wall Moves the amino acids on to the blood stream.</a:t>
            </a:r>
          </a:p>
          <a:p>
            <a:r>
              <a:rPr lang="en-IN" dirty="0"/>
              <a:t>Bloodstream Moves the amino acids on to the cells</a:t>
            </a:r>
          </a:p>
          <a:p>
            <a:r>
              <a:rPr lang="en-IN" dirty="0"/>
              <a:t>Cells Uses the amino acids.</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3428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Nicotinamide is made up a hexagonal ring with three double bonds and a nitrogen in it and a tail made of C attached to N H 2, the C is also double bonded to an O. When 2 H positive and 2 e negative attach to N A D positive that leads to the reduced form N A D H with an additional H attaching to the ring.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1031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the flavin one nitrogen is attached to the </a:t>
            </a:r>
            <a:r>
              <a:rPr lang="en-IN" dirty="0" err="1"/>
              <a:t>ribitol</a:t>
            </a:r>
            <a:r>
              <a:rPr lang="en-IN" dirty="0"/>
              <a:t>, one is between two carbons attached to double bonded oxygens and the other two have hydrogens replacing their double bonds in the reduction.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0675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Phase Molecule Name of molecule</a:t>
            </a:r>
          </a:p>
          <a:p>
            <a:r>
              <a:rPr lang="en-IN" dirty="0"/>
              <a:t>Energy investing phase 6 carbon chain Glucose or C 6 H 12 O 6</a:t>
            </a:r>
          </a:p>
          <a:p>
            <a:r>
              <a:rPr lang="en-IN" dirty="0"/>
              <a:t>Energy investing phase 6 carbon chain plus a phosphate on the chain  Glucose 6 phosphate</a:t>
            </a:r>
          </a:p>
          <a:p>
            <a:r>
              <a:rPr lang="en-IN" dirty="0"/>
              <a:t>Energy investing phase 6 carbon chain plus a phosphate on the chain A T P to A D P Fructose 6 phosphate</a:t>
            </a:r>
          </a:p>
          <a:p>
            <a:r>
              <a:rPr lang="en-IN" dirty="0"/>
              <a:t>Energy investing phase 6 carbon chain plus 2 phosphates on the chain, A T P to A D P Fructose 1 6 biphosphate</a:t>
            </a:r>
          </a:p>
          <a:p>
            <a:r>
              <a:rPr lang="en-IN" dirty="0"/>
              <a:t>Energy investing phase 2, 3 carbon chains with 2 phosphates, 2 phosphates + 2 N A D positive to form 2 N A D H and 2 H Glyceraldehyde 3 phosphate</a:t>
            </a:r>
          </a:p>
          <a:p>
            <a:r>
              <a:rPr lang="en-IN" dirty="0"/>
              <a:t>Energy generating phase 2, 3 carbon chains with two phosphates, 2 A D P to 2 A T P 1 3 </a:t>
            </a:r>
            <a:r>
              <a:rPr lang="en-IN" dirty="0" err="1"/>
              <a:t>Bisphosphoglycerate</a:t>
            </a:r>
            <a:endParaRPr lang="en-IN" dirty="0"/>
          </a:p>
          <a:p>
            <a:r>
              <a:rPr lang="en-IN" dirty="0"/>
              <a:t>Energy generating phase 2, 3 carbon chains with one branched phosphate 3 Phosphoglycerate </a:t>
            </a:r>
          </a:p>
          <a:p>
            <a:r>
              <a:rPr lang="en-IN" dirty="0"/>
              <a:t>Energy generating phase 2, 3 carbon chains with one branched phosphate, minus H 2 O 2 Phosphoglycerate</a:t>
            </a:r>
          </a:p>
          <a:p>
            <a:r>
              <a:rPr lang="en-IN" dirty="0"/>
              <a:t>Energy generating phase 2, 3 carbon chains with one branched phosphate, 2 A D P to 2 A T P Phosphoenolpyruvate</a:t>
            </a:r>
          </a:p>
          <a:p>
            <a:r>
              <a:rPr lang="en-IN" dirty="0"/>
              <a:t>Energy generating phase 2, 3 carbon chains Pyruvate</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68177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This produces A D P that leaves the reaction and what is left is glucose-6-phosphate. The glucose ring now has a phosphate added. In part 2, </a:t>
            </a:r>
            <a:r>
              <a:rPr lang="en-IN" dirty="0" err="1"/>
              <a:t>phosphoglucose</a:t>
            </a:r>
            <a:r>
              <a:rPr lang="en-IN" dirty="0"/>
              <a:t> isomerase makes the hexagonal ring into a pentagonal ring with a phosphate.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50745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 4, aldolase breaks the ring into isomers. Each isomer has a column of 3 carbons and 1 phosphate.</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9848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45382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 A D H and H positive ions are transformed into N A D positive. This transformation also creates Lactate. Lactate is different from pyruvate in that the left double bonded oxygen is changes into a O H group with an additional hydrogen on the base carbon. Pyruvate is converted into Acetyl Co A. under aerobic conditions in the mitochondria in skeletal muscle. N A D positive is transformed into N A D H while a H S single bond C o A is added to the reaction. This reaction creates Acetyl C o A and C O 2, with the Acetyl C o A moving on to the citric acid cycle.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51609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The first reaction in the citric acid cycle is the acetyl group from acetyl CoA bonds with oxaloacetate with enzyme citrate synthase to yield citrate. </a:t>
            </a:r>
          </a:p>
          <a:p>
            <a:r>
              <a:rPr lang="en-IN" dirty="0"/>
              <a:t>• In reaction 2, citrate with the enzyme aconitase yields isocitrate. </a:t>
            </a:r>
          </a:p>
          <a:p>
            <a:r>
              <a:rPr lang="en-IN" dirty="0"/>
              <a:t>• In reaction 3, the isocitrate is transformed into alpha ketoglutarate by the enzyme isocitrate dehydrogenase. During this reaction N A D positive changes to N A D H and H positive. C O 2 is also created and released. </a:t>
            </a:r>
          </a:p>
          <a:p>
            <a:r>
              <a:rPr lang="en-IN" dirty="0"/>
              <a:t>• In reaction 4, alpha ketoglutarate combines with CoA an enzyme alpha keto </a:t>
            </a:r>
            <a:r>
              <a:rPr lang="en-IN" dirty="0" err="1"/>
              <a:t>glutarate</a:t>
            </a:r>
            <a:r>
              <a:rPr lang="en-IN" dirty="0"/>
              <a:t> to form succinyl CoA. During this reaction N A D positive changes to N A D H and H positive. C O 2 is also created and released. </a:t>
            </a:r>
          </a:p>
          <a:p>
            <a:r>
              <a:rPr lang="en-IN" dirty="0"/>
              <a:t>• In reaction 5, succinyl CoA with enzyme succinyl C A synthase creates succinate as well as H S single bond C o A. The energy released is used to add a phosphate group to G D P, which yields G T P. Eventually, the G T P releases energy that is used to add a phosphate group to ADP to form ATP. </a:t>
            </a:r>
          </a:p>
          <a:p>
            <a:r>
              <a:rPr lang="en-IN" dirty="0"/>
              <a:t>• In reaction 6, succinate with the enzyme succinate dehydrogenase, produces fumarate. F A D is also changed to F A D H 2. </a:t>
            </a:r>
          </a:p>
          <a:p>
            <a:r>
              <a:rPr lang="en-IN" dirty="0"/>
              <a:t>• In reaction 7, fumarate with water and the enzyme fumarase to yield malate. </a:t>
            </a:r>
          </a:p>
          <a:p>
            <a:r>
              <a:rPr lang="en-IN" dirty="0"/>
              <a:t>• In reaction 8, the last step of the citric acid cycle, malate with the enzyme malate dehydrogenase yields oxaloacetate. During this reaction N A D positive changes to N A D H and H positive. </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7692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released is used to add a phosphate group to G D P, which yields G T P. Eventually, the G T P releases energy that is used to add a phosphate group to ADP to form ATP.</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90023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 P is used in anabolic reactions (which are energy requiring). These reactions lead to A D P plus P sub </a:t>
            </a:r>
            <a:r>
              <a:rPr lang="en-US" dirty="0" err="1"/>
              <a:t>i</a:t>
            </a:r>
            <a:r>
              <a:rPr lang="en-US" dirty="0"/>
              <a:t> (which is energy used). This leads back to catabolic reactions.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5753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process starts when N A D H changes to N A D positive sending the hydrogen through complex 1 and passing the electron through to coenzyme Q. Below complex 2 F A D H 2 turns to F A D, passing the hydrogen and electrons on to coenzyme Q. From coenzyme Q the hydrogen is pumped through complex 3 and the electrons are passed to cytochrome C. Cytochrome C passes the electrons to complex 4 which changes 2 hydrogens and half an O 2 molecule to H 2 O. All the hydrogens that have been pumped into the intermembrane space are passed back through the A T P synthase to change A D P to A T P.</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2812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pyruvate then travels into the mitochondrion and changes into 2 acetyl C o A but while this happens 2 N A D H and 2 C O 2 are created. 2 Acetyl C o A goes into the citric acid cycle for two turns but first it helps to create H S single bond C o A. The citric acid cycle creates 2 F A D H 2, 6 N A D H, 2 A T P, 4 C O 2. The 2 F A D H 2 and 6 N A D H lead to the electron transport and oxidative phosphorylation. The electron transport chain turns 6 oxygen into 6 H 2 O and creates 28 A T P.</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07259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reaction is a hydration reaction which uses enoyl C o A to add the components of water to the double bond, which forms a secondary hydroxyl group on the beta carbon.</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25518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hydrogen atoms removed in the oxidation are transferred to N A D positive to yield the reduced coenzyme N A D H and H positive.</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40182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8 C fatty acyl Co A repeats the four steps where it is cleaved to a 6 C fatty acyl Co A, and then to a 4 C fatty acyl Co A, which splits to give two acetyl Co A.</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29822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2 Acetyl Co A yields </a:t>
            </a:r>
            <a:r>
              <a:rPr lang="en-IN" dirty="0" err="1"/>
              <a:t>Acetoacetyl</a:t>
            </a:r>
            <a:r>
              <a:rPr lang="en-IN" dirty="0"/>
              <a:t> Co A + H S single bond Coenzyme A.</a:t>
            </a:r>
          </a:p>
          <a:p>
            <a:r>
              <a:rPr lang="en-IN" dirty="0"/>
              <a:t>• </a:t>
            </a:r>
            <a:r>
              <a:rPr lang="en-IN" dirty="0" err="1"/>
              <a:t>Acetoacetyl</a:t>
            </a:r>
            <a:r>
              <a:rPr lang="en-IN" dirty="0"/>
              <a:t> Co A yields Acetoacetate + H S single bond Coenzyme A.</a:t>
            </a:r>
          </a:p>
          <a:p>
            <a:r>
              <a:rPr lang="en-IN" dirty="0"/>
              <a:t>• Acetoacetate + N A D H + H +, yields beta hydroxybutyrate and N A D positive.</a:t>
            </a:r>
          </a:p>
          <a:p>
            <a:r>
              <a:rPr lang="en-IN" dirty="0"/>
              <a:t>• Acetoacetate minus C O 2 yields Acetone.</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35675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Ketogenesis occurs and ketone bodies are yielded. Pyruvate includes alanine, cysteine, glycine, serine, and threonine. Acetyl Co A includes isoleucine, leucine, and tryptophan. </a:t>
            </a:r>
            <a:r>
              <a:rPr lang="en-IN" dirty="0" err="1"/>
              <a:t>Acetoacetyl</a:t>
            </a:r>
            <a:r>
              <a:rPr lang="en-IN" dirty="0"/>
              <a:t> Co A includes leucine, lysine, and phenylalanine.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76781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118</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45180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Aspartate is as follows. Minus O </a:t>
            </a:r>
            <a:r>
              <a:rPr lang="en-US" dirty="0" err="1"/>
              <a:t>O</a:t>
            </a:r>
            <a:r>
              <a:rPr lang="en-US" dirty="0"/>
              <a:t> C, single bond, C H, single bond, C H 2, single bond, C O </a:t>
            </a:r>
            <a:r>
              <a:rPr lang="en-US" dirty="0" err="1"/>
              <a:t>O</a:t>
            </a:r>
            <a:r>
              <a:rPr lang="en-US" dirty="0"/>
              <a:t> minus. The second C is single bonded to N H 3 superscript plus above. Alpha-ketoglutarate is as follows. Minus O </a:t>
            </a:r>
            <a:r>
              <a:rPr lang="en-US" dirty="0" err="1"/>
              <a:t>O</a:t>
            </a:r>
            <a:r>
              <a:rPr lang="en-US" dirty="0"/>
              <a:t> C, single bond, C, single bond, C H 2, single bond, C H 2, single bond, C O </a:t>
            </a:r>
            <a:r>
              <a:rPr lang="en-US" dirty="0" err="1"/>
              <a:t>O</a:t>
            </a:r>
            <a:r>
              <a:rPr lang="en-US" dirty="0"/>
              <a:t> minus. The second C is double bonded to O above.</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122</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54549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Aspartate is as follows. Minus O </a:t>
            </a:r>
            <a:r>
              <a:rPr lang="en-IN" dirty="0" err="1"/>
              <a:t>O</a:t>
            </a:r>
            <a:r>
              <a:rPr lang="en-IN" dirty="0"/>
              <a:t> C, single bond, C H, single bond, C H 2, single bond, C O </a:t>
            </a:r>
            <a:r>
              <a:rPr lang="en-IN" dirty="0" err="1"/>
              <a:t>O</a:t>
            </a:r>
            <a:r>
              <a:rPr lang="en-IN" dirty="0"/>
              <a:t> minus. The second C is single bonded to N H 3 superscript plus above. Alpha-ketoglutarate is as follows. Minus O </a:t>
            </a:r>
            <a:r>
              <a:rPr lang="en-IN" dirty="0" err="1"/>
              <a:t>O</a:t>
            </a:r>
            <a:r>
              <a:rPr lang="en-IN" dirty="0"/>
              <a:t> C, single bond, C, single bond, C H 2, single bond, C H 2, single bond, C O </a:t>
            </a:r>
            <a:r>
              <a:rPr lang="en-IN" dirty="0" err="1"/>
              <a:t>O</a:t>
            </a:r>
            <a:r>
              <a:rPr lang="en-IN" dirty="0"/>
              <a:t> minus. The second C is double bonded to O above. Oxaloacetate is as follows. Minus O </a:t>
            </a:r>
            <a:r>
              <a:rPr lang="en-IN" dirty="0" err="1"/>
              <a:t>O</a:t>
            </a:r>
            <a:r>
              <a:rPr lang="en-IN" dirty="0"/>
              <a:t> C, single bond, C, single bond, C H 2, single bond, C O </a:t>
            </a:r>
            <a:r>
              <a:rPr lang="en-IN" dirty="0" err="1"/>
              <a:t>O</a:t>
            </a:r>
            <a:r>
              <a:rPr lang="en-IN" dirty="0"/>
              <a:t> minus. The second C is double bonded to O above. Glutamate is as follows. Minus O </a:t>
            </a:r>
            <a:r>
              <a:rPr lang="en-IN" dirty="0" err="1"/>
              <a:t>O</a:t>
            </a:r>
            <a:r>
              <a:rPr lang="en-IN" dirty="0"/>
              <a:t> C, single bond, C H, single bond, C H 2, single bond, C H 2, single bond, C O </a:t>
            </a:r>
            <a:r>
              <a:rPr lang="en-IN" dirty="0" err="1"/>
              <a:t>O</a:t>
            </a:r>
            <a:r>
              <a:rPr lang="en-IN" dirty="0"/>
              <a:t> minus. The second C is single bonded to N H 3 superscript plus above.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123</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9569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Stage 1, Digestion and hydrolysis. Protein, polysaccharides, and lipids pass through the cell membrane.</a:t>
            </a:r>
          </a:p>
          <a:p>
            <a:pPr marL="171450" indent="-171450">
              <a:buFont typeface="Arial" panose="020B0604020202020204" pitchFamily="34" charset="0"/>
              <a:buChar char="•"/>
            </a:pPr>
            <a:r>
              <a:rPr lang="en-IN" dirty="0"/>
              <a:t>Stage 2, Degradation and some oxidation to smaller molecules. Proteins break down into Amino acids, poly saccharides break down into monosaccharides, and lipids break down into fatty acids.</a:t>
            </a:r>
          </a:p>
          <a:p>
            <a:pPr marL="171450" indent="-171450">
              <a:buFont typeface="Arial" panose="020B0604020202020204" pitchFamily="34" charset="0"/>
              <a:buChar char="•"/>
            </a:pPr>
            <a:r>
              <a:rPr lang="en-IN" dirty="0"/>
              <a:t>Stage 3 Release of energy to synthesized A T P. In the mitochondria, amino acids, monosaccharides, and lipids combine into Acetyl Co A. Acetyl Co A. combines with amino acids in the citric acid cycle to produces N A D H and F A D H 2. N A D H and F A D H 2 go through electron transport and oxidative phosphorylation produces A T P.</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4686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preliminary steps to the citric acid cycle are pyruvate to acetyl Co A to </a:t>
            </a:r>
            <a:r>
              <a:rPr lang="en-IN" dirty="0" err="1"/>
              <a:t>acetoacetyl</a:t>
            </a:r>
            <a:r>
              <a:rPr lang="en-IN" dirty="0"/>
              <a:t> Co A to ketone bodies.  </a:t>
            </a:r>
          </a:p>
          <a:p>
            <a:pPr marL="171450" indent="-171450">
              <a:buFont typeface="Arial" panose="020B0604020202020204" pitchFamily="34" charset="0"/>
              <a:buChar char="•"/>
            </a:pPr>
            <a:r>
              <a:rPr lang="en-IN" dirty="0"/>
              <a:t>Pyruvate. Alanine, Cysteine, Glycine, Serine, Threonine</a:t>
            </a:r>
          </a:p>
          <a:p>
            <a:pPr marL="171450" indent="-171450">
              <a:buFont typeface="Arial" panose="020B0604020202020204" pitchFamily="34" charset="0"/>
              <a:buChar char="•"/>
            </a:pPr>
            <a:r>
              <a:rPr lang="en-IN" dirty="0"/>
              <a:t> Acetyl Co A. Isoleucine, Leucine, Tryptophan</a:t>
            </a:r>
          </a:p>
          <a:p>
            <a:pPr marL="171450" indent="-171450">
              <a:buFont typeface="Arial" panose="020B0604020202020204" pitchFamily="34" charset="0"/>
              <a:buChar char="•"/>
            </a:pPr>
            <a:r>
              <a:rPr lang="en-IN" dirty="0" err="1"/>
              <a:t>Acetoacetyl</a:t>
            </a:r>
            <a:r>
              <a:rPr lang="en-IN" dirty="0"/>
              <a:t> Co A. Leucine, Lysine, Phenylalanine</a:t>
            </a:r>
          </a:p>
          <a:p>
            <a:r>
              <a:rPr lang="en-IN" dirty="0"/>
              <a:t>The intermediaries that can be created from amino acids are as follows. The steps of the citric acid cycle are citrate to isocitrate to alpha ketoglutarate to succinyl Co A to succinate to fumarate to malate to oxaloacetate. </a:t>
            </a:r>
          </a:p>
          <a:p>
            <a:pPr marL="171450" indent="-171450">
              <a:buFont typeface="Arial" panose="020B0604020202020204" pitchFamily="34" charset="0"/>
              <a:buChar char="•"/>
            </a:pPr>
            <a:r>
              <a:rPr lang="en-IN" dirty="0"/>
              <a:t>Oxaloacetate. Asparagine, Aspartate</a:t>
            </a:r>
          </a:p>
          <a:p>
            <a:pPr marL="171450" indent="-171450">
              <a:buFont typeface="Arial" panose="020B0604020202020204" pitchFamily="34" charset="0"/>
              <a:buChar char="•"/>
            </a:pPr>
            <a:r>
              <a:rPr lang="en-IN" dirty="0"/>
              <a:t>Fumarate. Aspartate, Phenylalanine, Tyrosine</a:t>
            </a:r>
          </a:p>
          <a:p>
            <a:pPr marL="171450" indent="-171450">
              <a:buFont typeface="Arial" panose="020B0604020202020204" pitchFamily="34" charset="0"/>
              <a:buChar char="•"/>
            </a:pPr>
            <a:r>
              <a:rPr lang="en-IN" dirty="0"/>
              <a:t>Succinyl Co A. Isoleucine, Methionine, Valine</a:t>
            </a:r>
          </a:p>
          <a:p>
            <a:pPr marL="171450" indent="-171450">
              <a:buFont typeface="Arial" panose="020B0604020202020204" pitchFamily="34" charset="0"/>
              <a:buChar char="•"/>
            </a:pPr>
            <a:r>
              <a:rPr lang="en-IN" dirty="0"/>
              <a:t>alpha ketoglutarate. Arginine, Glutamate, Glutamine, Histidine, Proline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125</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85453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Digestion of proteins yields amino acids that form alpha keto acids by transamination or are degraded by oxidative deamination which removes amino group as N H 4 positive that forms urea. Transamination and oxidative deamination could also yield pyruvate or intermediates of Acetyl Co A.  Digestion of carbohydrates yield glucose, fructose, and galactose. Glucose is degraded by Glycolysis to yield Pyruvate, 3 C that forms Acetyl Co A. 2 C and C O 2 that enter the Citric acid cycle to yield C O 2, N A D H and F A D H 2 that provide H plus and electrons for electron transport and synthesis of A T P and H 2 O. Triacylglycerols yields fatty acids and glycerol. Fatty acids degrade by beta oxidation to yield acetyl Co A, and N A D H and F A D H 2 that provide H positive and electrons for electron transport. Acetyl C o A, 2 C, enters the Citric acid cycle to yield C O 2, N A D H and F A D H 2 that provide H plus and electrons for electron transport and synthesis of A T P and H 2 O.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128</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9863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An animal cell consists of an outer cell membrane surrounding cytoplasm within. The cytoplasm contains cytosol that surrounds organelles. Within the cytoplasm, a large, spherical nucleus is highlighted. It is surrounded by small, spherical ribosomes and bean-shaped mitochondria. The mitochondrion consists of an outer membrane surrounding a matrix of folded, ribbon-like inner membrane within. The area between folds in the inner membrane represents the intermembrane space.</a:t>
            </a:r>
            <a:r>
              <a:rPr lang="en-IN" dirty="0"/>
              <a:t>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3387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tail of A T P is made up of 3 phosphate groups. Versions of A T P can also be found with different amounts of phosphates. If there are only two phosphate groups attached to the ribose the molecule becomes adenosine diphosphate A D P, and if there is only one the molecule is called adenosine monophosphate A M P. Each of the phosphate bonds are high energy on storage or release.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6367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Anabolic reactions, for example women running in a race, require energy using A T P and turning it into A D P and a loose P sub </a:t>
            </a:r>
            <a:r>
              <a:rPr lang="en-IN" dirty="0" err="1"/>
              <a:t>i</a:t>
            </a:r>
            <a:r>
              <a:rPr lang="en-IN" dirty="0"/>
              <a:t>. This releases negative 7.3 kilocalories per mole r 31 kilojoules per mole.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0264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Mouth. Polysaccharides which are long sugar chains are broken down into dextrins which are shorter sugar chains, Maltose which is a 2 ring sugar and Glucose which is a one ring sugar by salivary amylase.</a:t>
            </a:r>
          </a:p>
          <a:p>
            <a:pPr marL="171450" indent="-171450">
              <a:buFont typeface="Arial" panose="020B0604020202020204" pitchFamily="34" charset="0"/>
              <a:buChar char="•"/>
            </a:pPr>
            <a:r>
              <a:rPr lang="en-IN" dirty="0"/>
              <a:t>Stomach. Carbohydrate digestion is paused.</a:t>
            </a:r>
          </a:p>
          <a:p>
            <a:pPr marL="171450" indent="-171450">
              <a:buFont typeface="Arial" panose="020B0604020202020204" pitchFamily="34" charset="0"/>
              <a:buChar char="•"/>
            </a:pPr>
            <a:r>
              <a:rPr lang="en-IN" dirty="0"/>
              <a:t>Small intestine. Dextrins are broken down by pancreatic amylase into maltose. Maltose is </a:t>
            </a:r>
            <a:r>
              <a:rPr lang="en-IN" dirty="0" err="1"/>
              <a:t>catalyzed</a:t>
            </a:r>
            <a:r>
              <a:rPr lang="en-IN" dirty="0"/>
              <a:t> by Maltase into 2 Glucose molecules. Lactose is </a:t>
            </a:r>
            <a:r>
              <a:rPr lang="en-IN" dirty="0" err="1"/>
              <a:t>catalyzed</a:t>
            </a:r>
            <a:r>
              <a:rPr lang="en-IN" dirty="0"/>
              <a:t> by Lactase into Glucose and Galactose. Sucrose is </a:t>
            </a:r>
            <a:r>
              <a:rPr lang="en-IN" dirty="0" err="1"/>
              <a:t>catalyzed</a:t>
            </a:r>
            <a:r>
              <a:rPr lang="en-IN" dirty="0"/>
              <a:t> Sucrase into Fructose and Glucose. </a:t>
            </a:r>
          </a:p>
          <a:p>
            <a:pPr marL="171450" indent="-171450">
              <a:buFont typeface="Arial" panose="020B0604020202020204" pitchFamily="34" charset="0"/>
              <a:buChar char="•"/>
            </a:pPr>
            <a:r>
              <a:rPr lang="en-IN" dirty="0"/>
              <a:t>After being broken down the products enter the bloodstream which carries them to the cells.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4354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triacylglycerol has a 3 carbon chain back bone with each carbon attached to a O C </a:t>
            </a:r>
            <a:r>
              <a:rPr lang="en-IN" dirty="0" err="1"/>
              <a:t>C</a:t>
            </a:r>
            <a:r>
              <a:rPr lang="en-IN" dirty="0"/>
              <a:t> where the first C has a double bonded O attached. Attached to the second C is a long carbon chain.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8880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Small intestine. Triacylglycerol and water are </a:t>
            </a:r>
            <a:r>
              <a:rPr lang="en-IN" dirty="0" err="1"/>
              <a:t>catalyzed</a:t>
            </a:r>
            <a:r>
              <a:rPr lang="en-IN" dirty="0"/>
              <a:t> by pancreatic lipase into 2 monoacylglycerol and two fatty acid chains.</a:t>
            </a:r>
          </a:p>
          <a:p>
            <a:pPr marL="171450" indent="-171450">
              <a:buFont typeface="Arial" panose="020B0604020202020204" pitchFamily="34" charset="0"/>
              <a:buChar char="•"/>
            </a:pPr>
            <a:r>
              <a:rPr lang="en-IN" dirty="0"/>
              <a:t>Intestinal wall. Monoacylglycerols and 2 fatty acids become triacylglycerols which are processed by proteins into lipoproteins or chylomicrons.</a:t>
            </a:r>
          </a:p>
          <a:p>
            <a:pPr marL="171450" indent="-171450">
              <a:buFont typeface="Arial" panose="020B0604020202020204" pitchFamily="34" charset="0"/>
              <a:buChar char="•"/>
            </a:pPr>
            <a:r>
              <a:rPr lang="en-IN" dirty="0"/>
              <a:t>Lipoproteins or chylomicrons, travel the lymphatic system, the bloodstream into the cells where they are processed into Glycerol and fatty acids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2277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199" y="1556326"/>
            <a:ext cx="3364523" cy="27894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199" y="1951160"/>
            <a:ext cx="3364523" cy="276224"/>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343273"/>
            <a:ext cx="3363913" cy="295274"/>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2721098"/>
            <a:ext cx="3363913" cy="309561"/>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146547"/>
            <a:ext cx="3363913" cy="2952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557711"/>
            <a:ext cx="3363913" cy="276224"/>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3949824"/>
            <a:ext cx="3363913" cy="30626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371977"/>
            <a:ext cx="3363913" cy="32897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4700588"/>
            <a:ext cx="3363913" cy="3048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005388"/>
            <a:ext cx="3363913" cy="3048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3"/>
          </p:nvPr>
        </p:nvSpPr>
        <p:spPr>
          <a:xfrm>
            <a:off x="457200" y="5310188"/>
            <a:ext cx="3363913" cy="3524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4"/>
          </p:nvPr>
        </p:nvSpPr>
        <p:spPr>
          <a:xfrm>
            <a:off x="4090988" y="1555750"/>
            <a:ext cx="3540125" cy="2794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5"/>
          </p:nvPr>
        </p:nvSpPr>
        <p:spPr>
          <a:xfrm>
            <a:off x="4090988" y="1951038"/>
            <a:ext cx="3540125" cy="2762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26"/>
          </p:nvPr>
        </p:nvSpPr>
        <p:spPr>
          <a:xfrm>
            <a:off x="4090988" y="2343150"/>
            <a:ext cx="3540125" cy="2952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27"/>
          </p:nvPr>
        </p:nvSpPr>
        <p:spPr>
          <a:xfrm>
            <a:off x="4090988" y="2720975"/>
            <a:ext cx="3540125" cy="30956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2" name="Content Placeholder 31"/>
          <p:cNvSpPr>
            <a:spLocks noGrp="1"/>
          </p:cNvSpPr>
          <p:nvPr>
            <p:ph sz="quarter" idx="28"/>
          </p:nvPr>
        </p:nvSpPr>
        <p:spPr>
          <a:xfrm>
            <a:off x="4090988" y="3146425"/>
            <a:ext cx="3540125" cy="2952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7" name="Content Placeholder 36"/>
          <p:cNvSpPr>
            <a:spLocks noGrp="1"/>
          </p:cNvSpPr>
          <p:nvPr>
            <p:ph sz="quarter" idx="29"/>
          </p:nvPr>
        </p:nvSpPr>
        <p:spPr>
          <a:xfrm>
            <a:off x="4090988" y="3557588"/>
            <a:ext cx="3540125" cy="2762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9" name="Content Placeholder 38"/>
          <p:cNvSpPr>
            <a:spLocks noGrp="1"/>
          </p:cNvSpPr>
          <p:nvPr>
            <p:ph sz="quarter" idx="30"/>
          </p:nvPr>
        </p:nvSpPr>
        <p:spPr>
          <a:xfrm>
            <a:off x="4090988" y="3949700"/>
            <a:ext cx="3540125" cy="3063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1" name="Content Placeholder 40"/>
          <p:cNvSpPr>
            <a:spLocks noGrp="1"/>
          </p:cNvSpPr>
          <p:nvPr>
            <p:ph sz="quarter" idx="31"/>
          </p:nvPr>
        </p:nvSpPr>
        <p:spPr>
          <a:xfrm>
            <a:off x="4090988" y="4371975"/>
            <a:ext cx="3540125" cy="32861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3" name="Content Placeholder 42"/>
          <p:cNvSpPr>
            <a:spLocks noGrp="1"/>
          </p:cNvSpPr>
          <p:nvPr>
            <p:ph sz="quarter" idx="32"/>
          </p:nvPr>
        </p:nvSpPr>
        <p:spPr>
          <a:xfrm>
            <a:off x="4090988" y="4700588"/>
            <a:ext cx="3540125" cy="38735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5" name="Content Placeholder 44"/>
          <p:cNvSpPr>
            <a:spLocks noGrp="1"/>
          </p:cNvSpPr>
          <p:nvPr>
            <p:ph sz="quarter" idx="33"/>
          </p:nvPr>
        </p:nvSpPr>
        <p:spPr>
          <a:xfrm>
            <a:off x="4090988" y="5087938"/>
            <a:ext cx="3540125" cy="3635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7" name="Content Placeholder 46"/>
          <p:cNvSpPr>
            <a:spLocks noGrp="1"/>
          </p:cNvSpPr>
          <p:nvPr>
            <p:ph sz="quarter" idx="34"/>
          </p:nvPr>
        </p:nvSpPr>
        <p:spPr>
          <a:xfrm>
            <a:off x="4090988" y="5451475"/>
            <a:ext cx="3540125" cy="36353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136288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46571889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173561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57809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71206349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875458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Text Placeholder 5">
            <a:extLst>
              <a:ext uri="{FF2B5EF4-FFF2-40B4-BE49-F238E27FC236}">
                <a16:creationId xmlns:a16="http://schemas.microsoft.com/office/drawing/2014/main" id="{36905C00-C08C-4132-950E-EAA870297C27}"/>
              </a:ext>
            </a:extLst>
          </p:cNvPr>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spTree>
    <p:extLst>
      <p:ext uri="{BB962C8B-B14F-4D97-AF65-F5344CB8AC3E}">
        <p14:creationId xmlns:p14="http://schemas.microsoft.com/office/powerpoint/2010/main" val="1224951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59183351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23043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8" r:id="rId9"/>
    <p:sldLayoutId id="2147483681" r:id="rId10"/>
    <p:sldLayoutId id="2147483671" r:id="rId11"/>
    <p:sldLayoutId id="2147483680" r:id="rId12"/>
    <p:sldLayoutId id="2147483656" r:id="rId13"/>
    <p:sldLayoutId id="2147483683" r:id="rId14"/>
    <p:sldLayoutId id="214748369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 id="214748368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88818780"/>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1779814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1.wmf"/></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Layout" Target="../slideLayouts/slideLayout7.xml"/><Relationship Id="rId1" Type="http://schemas.openxmlformats.org/officeDocument/2006/relationships/vmlDrawing" Target="../drawings/vmlDrawing56.vml"/><Relationship Id="rId6" Type="http://schemas.openxmlformats.org/officeDocument/2006/relationships/image" Target="../media/image178.wmf"/><Relationship Id="rId5" Type="http://schemas.openxmlformats.org/officeDocument/2006/relationships/oleObject" Target="../embeddings/oleObject141.bin"/><Relationship Id="rId4" Type="http://schemas.openxmlformats.org/officeDocument/2006/relationships/image" Target="../media/image160.wmf"/></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image" Target="../media/image179.png"/><Relationship Id="rId5" Type="http://schemas.openxmlformats.org/officeDocument/2006/relationships/image" Target="../media/image160.wmf"/><Relationship Id="rId4" Type="http://schemas.openxmlformats.org/officeDocument/2006/relationships/oleObject" Target="../embeddings/oleObject140.bin"/></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Layout" Target="../slideLayouts/slideLayout15.xml"/><Relationship Id="rId1" Type="http://schemas.openxmlformats.org/officeDocument/2006/relationships/vmlDrawing" Target="../drawings/vmlDrawing58.vml"/><Relationship Id="rId6" Type="http://schemas.openxmlformats.org/officeDocument/2006/relationships/image" Target="../media/image181.wmf"/><Relationship Id="rId5" Type="http://schemas.openxmlformats.org/officeDocument/2006/relationships/oleObject" Target="../embeddings/oleObject143.bin"/><Relationship Id="rId4" Type="http://schemas.openxmlformats.org/officeDocument/2006/relationships/image" Target="../media/image180.wmf"/></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Layout" Target="../slideLayouts/slideLayout15.xml"/><Relationship Id="rId1" Type="http://schemas.openxmlformats.org/officeDocument/2006/relationships/vmlDrawing" Target="../drawings/vmlDrawing59.vml"/><Relationship Id="rId6" Type="http://schemas.openxmlformats.org/officeDocument/2006/relationships/image" Target="../media/image181.wmf"/><Relationship Id="rId5" Type="http://schemas.openxmlformats.org/officeDocument/2006/relationships/oleObject" Target="../embeddings/oleObject143.bin"/><Relationship Id="rId4" Type="http://schemas.openxmlformats.org/officeDocument/2006/relationships/image" Target="../media/image180.wmf"/></Relationships>
</file>

<file path=ppt/slides/_rels/slide104.xml.rels><?xml version="1.0" encoding="UTF-8" standalone="yes"?>
<Relationships xmlns="http://schemas.openxmlformats.org/package/2006/relationships"><Relationship Id="rId8" Type="http://schemas.openxmlformats.org/officeDocument/2006/relationships/image" Target="../media/image184.wmf"/><Relationship Id="rId3" Type="http://schemas.openxmlformats.org/officeDocument/2006/relationships/oleObject" Target="../embeddings/oleObject144.bin"/><Relationship Id="rId7" Type="http://schemas.openxmlformats.org/officeDocument/2006/relationships/oleObject" Target="../embeddings/oleObject146.bin"/><Relationship Id="rId2" Type="http://schemas.openxmlformats.org/officeDocument/2006/relationships/slideLayout" Target="../slideLayouts/slideLayout9.xml"/><Relationship Id="rId1" Type="http://schemas.openxmlformats.org/officeDocument/2006/relationships/vmlDrawing" Target="../drawings/vmlDrawing60.vml"/><Relationship Id="rId6" Type="http://schemas.openxmlformats.org/officeDocument/2006/relationships/image" Target="../media/image183.wmf"/><Relationship Id="rId5" Type="http://schemas.openxmlformats.org/officeDocument/2006/relationships/oleObject" Target="../embeddings/oleObject145.bin"/><Relationship Id="rId4" Type="http://schemas.openxmlformats.org/officeDocument/2006/relationships/image" Target="../media/image182.wmf"/></Relationships>
</file>

<file path=ppt/slides/_rels/slide105.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86.wmf"/><Relationship Id="rId2" Type="http://schemas.openxmlformats.org/officeDocument/2006/relationships/slideLayout" Target="../slideLayouts/slideLayout9.xml"/><Relationship Id="rId1" Type="http://schemas.openxmlformats.org/officeDocument/2006/relationships/vmlDrawing" Target="../drawings/vmlDrawing61.vml"/><Relationship Id="rId6" Type="http://schemas.openxmlformats.org/officeDocument/2006/relationships/oleObject" Target="../embeddings/oleObject148.bin"/><Relationship Id="rId5" Type="http://schemas.openxmlformats.org/officeDocument/2006/relationships/image" Target="../media/image185.wmf"/><Relationship Id="rId4" Type="http://schemas.openxmlformats.org/officeDocument/2006/relationships/oleObject" Target="../embeddings/oleObject147.bin"/></Relationships>
</file>

<file path=ppt/slides/_rels/slide106.xml.rels><?xml version="1.0" encoding="UTF-8" standalone="yes"?>
<Relationships xmlns="http://schemas.openxmlformats.org/package/2006/relationships"><Relationship Id="rId8" Type="http://schemas.openxmlformats.org/officeDocument/2006/relationships/image" Target="../media/image190.wmf"/><Relationship Id="rId13" Type="http://schemas.openxmlformats.org/officeDocument/2006/relationships/oleObject" Target="../embeddings/oleObject154.bin"/><Relationship Id="rId18" Type="http://schemas.openxmlformats.org/officeDocument/2006/relationships/image" Target="../media/image195.wmf"/><Relationship Id="rId3" Type="http://schemas.openxmlformats.org/officeDocument/2006/relationships/oleObject" Target="../embeddings/oleObject149.bin"/><Relationship Id="rId7" Type="http://schemas.openxmlformats.org/officeDocument/2006/relationships/oleObject" Target="../embeddings/oleObject151.bin"/><Relationship Id="rId12" Type="http://schemas.openxmlformats.org/officeDocument/2006/relationships/image" Target="../media/image192.wmf"/><Relationship Id="rId17" Type="http://schemas.openxmlformats.org/officeDocument/2006/relationships/oleObject" Target="../embeddings/oleObject156.bin"/><Relationship Id="rId2" Type="http://schemas.openxmlformats.org/officeDocument/2006/relationships/slideLayout" Target="../slideLayouts/slideLayout9.xml"/><Relationship Id="rId16" Type="http://schemas.openxmlformats.org/officeDocument/2006/relationships/image" Target="../media/image194.wmf"/><Relationship Id="rId1" Type="http://schemas.openxmlformats.org/officeDocument/2006/relationships/vmlDrawing" Target="../drawings/vmlDrawing62.vml"/><Relationship Id="rId6" Type="http://schemas.openxmlformats.org/officeDocument/2006/relationships/image" Target="../media/image189.wmf"/><Relationship Id="rId11" Type="http://schemas.openxmlformats.org/officeDocument/2006/relationships/oleObject" Target="../embeddings/oleObject153.bin"/><Relationship Id="rId5" Type="http://schemas.openxmlformats.org/officeDocument/2006/relationships/oleObject" Target="../embeddings/oleObject150.bin"/><Relationship Id="rId15" Type="http://schemas.openxmlformats.org/officeDocument/2006/relationships/oleObject" Target="../embeddings/oleObject155.bin"/><Relationship Id="rId10" Type="http://schemas.openxmlformats.org/officeDocument/2006/relationships/image" Target="../media/image191.wmf"/><Relationship Id="rId4" Type="http://schemas.openxmlformats.org/officeDocument/2006/relationships/image" Target="../media/image188.wmf"/><Relationship Id="rId9" Type="http://schemas.openxmlformats.org/officeDocument/2006/relationships/oleObject" Target="../embeddings/oleObject152.bin"/><Relationship Id="rId14" Type="http://schemas.openxmlformats.org/officeDocument/2006/relationships/image" Target="../media/image193.wmf"/></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57.bin"/><Relationship Id="rId7" Type="http://schemas.openxmlformats.org/officeDocument/2006/relationships/oleObject" Target="../embeddings/oleObject159.bin"/><Relationship Id="rId2" Type="http://schemas.openxmlformats.org/officeDocument/2006/relationships/slideLayout" Target="../slideLayouts/slideLayout9.xml"/><Relationship Id="rId1" Type="http://schemas.openxmlformats.org/officeDocument/2006/relationships/vmlDrawing" Target="../drawings/vmlDrawing63.vml"/><Relationship Id="rId6" Type="http://schemas.openxmlformats.org/officeDocument/2006/relationships/image" Target="../media/image197.wmf"/><Relationship Id="rId5" Type="http://schemas.openxmlformats.org/officeDocument/2006/relationships/oleObject" Target="../embeddings/oleObject158.bin"/><Relationship Id="rId4" Type="http://schemas.openxmlformats.org/officeDocument/2006/relationships/image" Target="../media/image196.wmf"/></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60.bin"/><Relationship Id="rId7" Type="http://schemas.openxmlformats.org/officeDocument/2006/relationships/oleObject" Target="../embeddings/oleObject162.bin"/><Relationship Id="rId2" Type="http://schemas.openxmlformats.org/officeDocument/2006/relationships/slideLayout" Target="../slideLayouts/slideLayout9.xml"/><Relationship Id="rId1" Type="http://schemas.openxmlformats.org/officeDocument/2006/relationships/vmlDrawing" Target="../drawings/vmlDrawing64.vml"/><Relationship Id="rId6" Type="http://schemas.openxmlformats.org/officeDocument/2006/relationships/image" Target="../media/image197.wmf"/><Relationship Id="rId5" Type="http://schemas.openxmlformats.org/officeDocument/2006/relationships/oleObject" Target="../embeddings/oleObject161.bin"/><Relationship Id="rId4" Type="http://schemas.openxmlformats.org/officeDocument/2006/relationships/image" Target="../media/image198.w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Layout" Target="../slideLayouts/slideLayout9.xml"/><Relationship Id="rId1" Type="http://schemas.openxmlformats.org/officeDocument/2006/relationships/vmlDrawing" Target="../drawings/vmlDrawing65.vml"/><Relationship Id="rId6" Type="http://schemas.openxmlformats.org/officeDocument/2006/relationships/image" Target="../media/image200.wmf"/><Relationship Id="rId5" Type="http://schemas.openxmlformats.org/officeDocument/2006/relationships/oleObject" Target="../embeddings/oleObject164.bin"/><Relationship Id="rId4" Type="http://schemas.openxmlformats.org/officeDocument/2006/relationships/image" Target="../media/image199.w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vmlDrawing" Target="../drawings/vmlDrawing66.vml"/><Relationship Id="rId6" Type="http://schemas.openxmlformats.org/officeDocument/2006/relationships/image" Target="../media/image202.png"/><Relationship Id="rId5" Type="http://schemas.openxmlformats.org/officeDocument/2006/relationships/image" Target="../media/image201.wmf"/><Relationship Id="rId4" Type="http://schemas.openxmlformats.org/officeDocument/2006/relationships/oleObject" Target="../embeddings/oleObject165.bin"/></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66.bin"/><Relationship Id="rId2" Type="http://schemas.openxmlformats.org/officeDocument/2006/relationships/slideLayout" Target="../slideLayouts/slideLayout9.xml"/><Relationship Id="rId1" Type="http://schemas.openxmlformats.org/officeDocument/2006/relationships/vmlDrawing" Target="../drawings/vmlDrawing67.vml"/><Relationship Id="rId6" Type="http://schemas.openxmlformats.org/officeDocument/2006/relationships/image" Target="../media/image204.wmf"/><Relationship Id="rId5" Type="http://schemas.openxmlformats.org/officeDocument/2006/relationships/oleObject" Target="../embeddings/oleObject167.bin"/><Relationship Id="rId4" Type="http://schemas.openxmlformats.org/officeDocument/2006/relationships/image" Target="../media/image203.wmf"/></Relationships>
</file>

<file path=ppt/slides/_rels/slide11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8" Type="http://schemas.openxmlformats.org/officeDocument/2006/relationships/oleObject" Target="../embeddings/oleObject170.bin"/><Relationship Id="rId3" Type="http://schemas.openxmlformats.org/officeDocument/2006/relationships/notesSlide" Target="../notesSlides/notesSlide27.xml"/><Relationship Id="rId7" Type="http://schemas.openxmlformats.org/officeDocument/2006/relationships/image" Target="../media/image209.wmf"/><Relationship Id="rId2" Type="http://schemas.openxmlformats.org/officeDocument/2006/relationships/slideLayout" Target="../slideLayouts/slideLayout9.xml"/><Relationship Id="rId1" Type="http://schemas.openxmlformats.org/officeDocument/2006/relationships/vmlDrawing" Target="../drawings/vmlDrawing68.vml"/><Relationship Id="rId6" Type="http://schemas.openxmlformats.org/officeDocument/2006/relationships/oleObject" Target="../embeddings/oleObject169.bin"/><Relationship Id="rId11" Type="http://schemas.openxmlformats.org/officeDocument/2006/relationships/image" Target="../media/image211.wmf"/><Relationship Id="rId5" Type="http://schemas.openxmlformats.org/officeDocument/2006/relationships/image" Target="../media/image208.wmf"/><Relationship Id="rId10" Type="http://schemas.openxmlformats.org/officeDocument/2006/relationships/oleObject" Target="../embeddings/oleObject171.bin"/><Relationship Id="rId4" Type="http://schemas.openxmlformats.org/officeDocument/2006/relationships/oleObject" Target="../embeddings/oleObject168.bin"/><Relationship Id="rId9" Type="http://schemas.openxmlformats.org/officeDocument/2006/relationships/image" Target="../media/image210.wmf"/></Relationships>
</file>

<file path=ppt/slides/_rels/slide11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vmlDrawing" Target="../drawings/vmlDrawing2.vml"/><Relationship Id="rId4" Type="http://schemas.openxmlformats.org/officeDocument/2006/relationships/image" Target="../media/image15.wmf"/></Relationships>
</file>

<file path=ppt/slides/_rels/slide120.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oleObject" Target="../embeddings/oleObject172.bin"/><Relationship Id="rId7" Type="http://schemas.openxmlformats.org/officeDocument/2006/relationships/oleObject" Target="../embeddings/oleObject174.bin"/><Relationship Id="rId2" Type="http://schemas.openxmlformats.org/officeDocument/2006/relationships/slideLayout" Target="../slideLayouts/slideLayout9.xml"/><Relationship Id="rId1" Type="http://schemas.openxmlformats.org/officeDocument/2006/relationships/vmlDrawing" Target="../drawings/vmlDrawing69.vml"/><Relationship Id="rId6" Type="http://schemas.openxmlformats.org/officeDocument/2006/relationships/image" Target="../media/image214.wmf"/><Relationship Id="rId11" Type="http://schemas.openxmlformats.org/officeDocument/2006/relationships/image" Target="../media/image217.png"/><Relationship Id="rId5" Type="http://schemas.openxmlformats.org/officeDocument/2006/relationships/oleObject" Target="../embeddings/oleObject173.bin"/><Relationship Id="rId10" Type="http://schemas.openxmlformats.org/officeDocument/2006/relationships/image" Target="../media/image216.wmf"/><Relationship Id="rId4" Type="http://schemas.openxmlformats.org/officeDocument/2006/relationships/image" Target="../media/image213.wmf"/><Relationship Id="rId9" Type="http://schemas.openxmlformats.org/officeDocument/2006/relationships/oleObject" Target="../embeddings/oleObject175.bin"/></Relationships>
</file>

<file path=ppt/slides/_rels/slide12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vmlDrawing" Target="../drawings/vmlDrawing70.vml"/><Relationship Id="rId6" Type="http://schemas.openxmlformats.org/officeDocument/2006/relationships/image" Target="../media/image220.png"/><Relationship Id="rId5" Type="http://schemas.openxmlformats.org/officeDocument/2006/relationships/image" Target="../media/image219.wmf"/><Relationship Id="rId4" Type="http://schemas.openxmlformats.org/officeDocument/2006/relationships/oleObject" Target="../embeddings/oleObject176.bin"/></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vmlDrawing" Target="../drawings/vmlDrawing71.vml"/><Relationship Id="rId6" Type="http://schemas.openxmlformats.org/officeDocument/2006/relationships/image" Target="../media/image222.png"/><Relationship Id="rId5" Type="http://schemas.openxmlformats.org/officeDocument/2006/relationships/image" Target="../media/image221.wmf"/><Relationship Id="rId4" Type="http://schemas.openxmlformats.org/officeDocument/2006/relationships/oleObject" Target="../embeddings/oleObject177.bin"/></Relationships>
</file>

<file path=ppt/slides/_rels/slide12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9.xml"/><Relationship Id="rId4" Type="http://schemas.openxmlformats.org/officeDocument/2006/relationships/image" Target="../media/image225.png"/></Relationships>
</file>

<file path=ppt/slides/_rels/slide12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slideLayout" Target="../slideLayouts/slideLayout9.xml"/><Relationship Id="rId1" Type="http://schemas.openxmlformats.org/officeDocument/2006/relationships/vmlDrawing" Target="../drawings/vmlDrawing72.vml"/><Relationship Id="rId4" Type="http://schemas.openxmlformats.org/officeDocument/2006/relationships/image" Target="../media/image227.wmf"/></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79.bin"/><Relationship Id="rId2" Type="http://schemas.openxmlformats.org/officeDocument/2006/relationships/slideLayout" Target="../slideLayouts/slideLayout9.xml"/><Relationship Id="rId1" Type="http://schemas.openxmlformats.org/officeDocument/2006/relationships/vmlDrawing" Target="../drawings/vmlDrawing73.vml"/><Relationship Id="rId6" Type="http://schemas.openxmlformats.org/officeDocument/2006/relationships/image" Target="../media/image228.wmf"/><Relationship Id="rId5" Type="http://schemas.openxmlformats.org/officeDocument/2006/relationships/oleObject" Target="../embeddings/oleObject180.bin"/><Relationship Id="rId4" Type="http://schemas.openxmlformats.org/officeDocument/2006/relationships/image" Target="../media/image227.wmf"/></Relationships>
</file>

<file path=ppt/slides/_rels/slide12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oleObject6.bin"/><Relationship Id="rId4" Type="http://schemas.openxmlformats.org/officeDocument/2006/relationships/image" Target="../media/image15.wmf"/></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vmlDrawing" Target="../drawings/vmlDrawing4.vml"/><Relationship Id="rId4" Type="http://schemas.openxmlformats.org/officeDocument/2006/relationships/image" Target="../media/image18.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8.bin"/><Relationship Id="rId7" Type="http://schemas.openxmlformats.org/officeDocument/2006/relationships/image" Target="../media/image26.png"/><Relationship Id="rId2" Type="http://schemas.openxmlformats.org/officeDocument/2006/relationships/slideLayout" Target="../slideLayouts/slideLayout9.xml"/><Relationship Id="rId1" Type="http://schemas.openxmlformats.org/officeDocument/2006/relationships/vmlDrawing" Target="../drawings/vmlDrawing5.vml"/><Relationship Id="rId6" Type="http://schemas.openxmlformats.org/officeDocument/2006/relationships/image" Target="../media/image25.wmf"/><Relationship Id="rId5" Type="http://schemas.openxmlformats.org/officeDocument/2006/relationships/oleObject" Target="../embeddings/oleObject9.bin"/><Relationship Id="rId4" Type="http://schemas.openxmlformats.org/officeDocument/2006/relationships/image" Target="../media/image24.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1.bin"/><Relationship Id="rId7" Type="http://schemas.openxmlformats.org/officeDocument/2006/relationships/image" Target="../media/image28.wmf"/><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27.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11.xml"/><Relationship Id="rId7" Type="http://schemas.openxmlformats.org/officeDocument/2006/relationships/image" Target="../media/image24.wmf"/><Relationship Id="rId2" Type="http://schemas.openxmlformats.org/officeDocument/2006/relationships/slideLayout" Target="../slideLayouts/slideLayout19.xml"/><Relationship Id="rId1" Type="http://schemas.openxmlformats.org/officeDocument/2006/relationships/vmlDrawing" Target="../drawings/vmlDrawing7.vml"/><Relationship Id="rId6" Type="http://schemas.openxmlformats.org/officeDocument/2006/relationships/oleObject" Target="../embeddings/oleObject16.bin"/><Relationship Id="rId5" Type="http://schemas.openxmlformats.org/officeDocument/2006/relationships/image" Target="../media/image29.wmf"/><Relationship Id="rId10" Type="http://schemas.openxmlformats.org/officeDocument/2006/relationships/image" Target="../media/image31.png"/><Relationship Id="rId4" Type="http://schemas.openxmlformats.org/officeDocument/2006/relationships/oleObject" Target="../embeddings/oleObject15.bin"/><Relationship Id="rId9" Type="http://schemas.openxmlformats.org/officeDocument/2006/relationships/image" Target="../media/image30.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15.bin"/><Relationship Id="rId7" Type="http://schemas.openxmlformats.org/officeDocument/2006/relationships/oleObject" Target="../embeddings/oleObject19.bin"/><Relationship Id="rId2" Type="http://schemas.openxmlformats.org/officeDocument/2006/relationships/slideLayout" Target="../slideLayouts/slideLayout9.xml"/><Relationship Id="rId1" Type="http://schemas.openxmlformats.org/officeDocument/2006/relationships/vmlDrawing" Target="../drawings/vmlDrawing8.vml"/><Relationship Id="rId6" Type="http://schemas.openxmlformats.org/officeDocument/2006/relationships/image" Target="../media/image24.wmf"/><Relationship Id="rId5" Type="http://schemas.openxmlformats.org/officeDocument/2006/relationships/oleObject" Target="../embeddings/oleObject18.bin"/><Relationship Id="rId4" Type="http://schemas.openxmlformats.org/officeDocument/2006/relationships/image" Target="../media/image29.wmf"/><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12.xml"/><Relationship Id="rId7" Type="http://schemas.openxmlformats.org/officeDocument/2006/relationships/image" Target="../media/image35.wmf"/><Relationship Id="rId2" Type="http://schemas.openxmlformats.org/officeDocument/2006/relationships/slideLayout" Target="../slideLayouts/slideLayout9.xml"/><Relationship Id="rId1" Type="http://schemas.openxmlformats.org/officeDocument/2006/relationships/vmlDrawing" Target="../drawings/vmlDrawing9.vml"/><Relationship Id="rId6" Type="http://schemas.openxmlformats.org/officeDocument/2006/relationships/oleObject" Target="../embeddings/oleObject21.bin"/><Relationship Id="rId5" Type="http://schemas.openxmlformats.org/officeDocument/2006/relationships/image" Target="../media/image34.wmf"/><Relationship Id="rId10" Type="http://schemas.openxmlformats.org/officeDocument/2006/relationships/image" Target="../media/image37.png"/><Relationship Id="rId4" Type="http://schemas.openxmlformats.org/officeDocument/2006/relationships/oleObject" Target="../embeddings/oleObject20.bin"/><Relationship Id="rId9" Type="http://schemas.openxmlformats.org/officeDocument/2006/relationships/image" Target="../media/image36.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vmlDrawing" Target="../drawings/vmlDrawing10.vml"/><Relationship Id="rId5" Type="http://schemas.openxmlformats.org/officeDocument/2006/relationships/image" Target="../media/image39.png"/><Relationship Id="rId4" Type="http://schemas.openxmlformats.org/officeDocument/2006/relationships/image" Target="../media/image38.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9.xml"/><Relationship Id="rId1" Type="http://schemas.openxmlformats.org/officeDocument/2006/relationships/vmlDrawing" Target="../drawings/vmlDrawing11.vml"/><Relationship Id="rId5" Type="http://schemas.openxmlformats.org/officeDocument/2006/relationships/image" Target="../media/image41.png"/><Relationship Id="rId4" Type="http://schemas.openxmlformats.org/officeDocument/2006/relationships/image" Target="../media/image40.wmf"/></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9.xml"/><Relationship Id="rId1" Type="http://schemas.openxmlformats.org/officeDocument/2006/relationships/vmlDrawing" Target="../drawings/vmlDrawing12.vml"/><Relationship Id="rId5" Type="http://schemas.openxmlformats.org/officeDocument/2006/relationships/image" Target="../media/image42.wmf"/><Relationship Id="rId4" Type="http://schemas.openxmlformats.org/officeDocument/2006/relationships/oleObject" Target="../embeddings/oleObject25.bin"/></Relationships>
</file>

<file path=ppt/slides/_rels/slide35.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9.xml"/><Relationship Id="rId1" Type="http://schemas.openxmlformats.org/officeDocument/2006/relationships/vmlDrawing" Target="../drawings/vmlDrawing13.vml"/><Relationship Id="rId6" Type="http://schemas.openxmlformats.org/officeDocument/2006/relationships/image" Target="../media/image45.wmf"/><Relationship Id="rId5" Type="http://schemas.openxmlformats.org/officeDocument/2006/relationships/oleObject" Target="../embeddings/oleObject27.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29.bin"/></Relationships>
</file>

<file path=ppt/slides/_rels/slide36.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oleObject" Target="../embeddings/oleObject29.bin"/><Relationship Id="rId3" Type="http://schemas.openxmlformats.org/officeDocument/2006/relationships/oleObject" Target="../embeddings/oleObject30.bin"/><Relationship Id="rId7" Type="http://schemas.openxmlformats.org/officeDocument/2006/relationships/oleObject" Target="../embeddings/oleObject32.bin"/><Relationship Id="rId12" Type="http://schemas.openxmlformats.org/officeDocument/2006/relationships/image" Target="../media/image49.wmf"/><Relationship Id="rId2" Type="http://schemas.openxmlformats.org/officeDocument/2006/relationships/slideLayout" Target="../slideLayouts/slideLayout9.xml"/><Relationship Id="rId16" Type="http://schemas.openxmlformats.org/officeDocument/2006/relationships/image" Target="../media/image50.wmf"/><Relationship Id="rId1" Type="http://schemas.openxmlformats.org/officeDocument/2006/relationships/vmlDrawing" Target="../drawings/vmlDrawing14.vml"/><Relationship Id="rId6" Type="http://schemas.openxmlformats.org/officeDocument/2006/relationships/image" Target="../media/image45.wmf"/><Relationship Id="rId11" Type="http://schemas.openxmlformats.org/officeDocument/2006/relationships/oleObject" Target="../embeddings/oleObject34.bin"/><Relationship Id="rId5" Type="http://schemas.openxmlformats.org/officeDocument/2006/relationships/oleObject" Target="../embeddings/oleObject31.bin"/><Relationship Id="rId15" Type="http://schemas.openxmlformats.org/officeDocument/2006/relationships/oleObject" Target="../embeddings/oleObject35.bin"/><Relationship Id="rId10" Type="http://schemas.openxmlformats.org/officeDocument/2006/relationships/image" Target="../media/image48.wmf"/><Relationship Id="rId4" Type="http://schemas.openxmlformats.org/officeDocument/2006/relationships/image" Target="../media/image44.wmf"/><Relationship Id="rId9" Type="http://schemas.openxmlformats.org/officeDocument/2006/relationships/oleObject" Target="../embeddings/oleObject33.bin"/><Relationship Id="rId14" Type="http://schemas.openxmlformats.org/officeDocument/2006/relationships/image" Target="../media/image47.wmf"/></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vmlDrawing" Target="../drawings/vmlDrawing15.vml"/><Relationship Id="rId6" Type="http://schemas.openxmlformats.org/officeDocument/2006/relationships/image" Target="../media/image58.wmf"/><Relationship Id="rId5" Type="http://schemas.openxmlformats.org/officeDocument/2006/relationships/oleObject" Target="../embeddings/oleObject37.bin"/><Relationship Id="rId4" Type="http://schemas.openxmlformats.org/officeDocument/2006/relationships/image" Target="../media/image57.wmf"/></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9.xml"/><Relationship Id="rId1" Type="http://schemas.openxmlformats.org/officeDocument/2006/relationships/vmlDrawing" Target="../drawings/vmlDrawing16.vml"/><Relationship Id="rId5" Type="http://schemas.openxmlformats.org/officeDocument/2006/relationships/image" Target="../media/image66.png"/><Relationship Id="rId4" Type="http://schemas.openxmlformats.org/officeDocument/2006/relationships/image" Target="../media/image65.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9.xml"/><Relationship Id="rId1" Type="http://schemas.openxmlformats.org/officeDocument/2006/relationships/vmlDrawing" Target="../drawings/vmlDrawing17.vml"/><Relationship Id="rId4" Type="http://schemas.openxmlformats.org/officeDocument/2006/relationships/image" Target="../media/image67.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9.xml"/><Relationship Id="rId1" Type="http://schemas.openxmlformats.org/officeDocument/2006/relationships/vmlDrawing" Target="../drawings/vmlDrawing18.vml"/><Relationship Id="rId6" Type="http://schemas.openxmlformats.org/officeDocument/2006/relationships/image" Target="../media/image70.wmf"/><Relationship Id="rId5" Type="http://schemas.openxmlformats.org/officeDocument/2006/relationships/oleObject" Target="../embeddings/oleObject41.bin"/><Relationship Id="rId4" Type="http://schemas.openxmlformats.org/officeDocument/2006/relationships/image" Target="../media/image69.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9.xml"/><Relationship Id="rId1" Type="http://schemas.openxmlformats.org/officeDocument/2006/relationships/vmlDrawing" Target="../drawings/vmlDrawing19.vml"/><Relationship Id="rId4" Type="http://schemas.openxmlformats.org/officeDocument/2006/relationships/image" Target="../media/image71.wmf"/></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oleObject" Target="../embeddings/oleObject43.bin"/><Relationship Id="rId7" Type="http://schemas.openxmlformats.org/officeDocument/2006/relationships/oleObject" Target="../embeddings/oleObject45.bin"/><Relationship Id="rId2" Type="http://schemas.openxmlformats.org/officeDocument/2006/relationships/slideLayout" Target="../slideLayouts/slideLayout9.xml"/><Relationship Id="rId1" Type="http://schemas.openxmlformats.org/officeDocument/2006/relationships/vmlDrawing" Target="../drawings/vmlDrawing20.vml"/><Relationship Id="rId6" Type="http://schemas.openxmlformats.org/officeDocument/2006/relationships/image" Target="../media/image77.wmf"/><Relationship Id="rId11" Type="http://schemas.openxmlformats.org/officeDocument/2006/relationships/image" Target="../media/image80.png"/><Relationship Id="rId5" Type="http://schemas.openxmlformats.org/officeDocument/2006/relationships/oleObject" Target="../embeddings/oleObject44.bin"/><Relationship Id="rId10" Type="http://schemas.openxmlformats.org/officeDocument/2006/relationships/image" Target="../media/image79.wmf"/><Relationship Id="rId4" Type="http://schemas.openxmlformats.org/officeDocument/2006/relationships/image" Target="../media/image76.wmf"/><Relationship Id="rId9" Type="http://schemas.openxmlformats.org/officeDocument/2006/relationships/oleObject" Target="../embeddings/oleObject46.bin"/></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7.bin"/><Relationship Id="rId7" Type="http://schemas.openxmlformats.org/officeDocument/2006/relationships/image" Target="../media/image83.png"/><Relationship Id="rId2" Type="http://schemas.openxmlformats.org/officeDocument/2006/relationships/slideLayout" Target="../slideLayouts/slideLayout9.xml"/><Relationship Id="rId1" Type="http://schemas.openxmlformats.org/officeDocument/2006/relationships/vmlDrawing" Target="../drawings/vmlDrawing21.vml"/><Relationship Id="rId6" Type="http://schemas.openxmlformats.org/officeDocument/2006/relationships/image" Target="../media/image82.wmf"/><Relationship Id="rId5" Type="http://schemas.openxmlformats.org/officeDocument/2006/relationships/oleObject" Target="../embeddings/oleObject48.bin"/><Relationship Id="rId4" Type="http://schemas.openxmlformats.org/officeDocument/2006/relationships/image" Target="../media/image81.w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vmlDrawing" Target="../drawings/vmlDrawing22.vml"/><Relationship Id="rId6" Type="http://schemas.openxmlformats.org/officeDocument/2006/relationships/image" Target="../media/image84.wmf"/><Relationship Id="rId5" Type="http://schemas.openxmlformats.org/officeDocument/2006/relationships/oleObject" Target="../embeddings/oleObject49.bin"/><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9.xml"/><Relationship Id="rId1" Type="http://schemas.openxmlformats.org/officeDocument/2006/relationships/vmlDrawing" Target="../drawings/vmlDrawing23.vml"/><Relationship Id="rId5" Type="http://schemas.openxmlformats.org/officeDocument/2006/relationships/image" Target="../media/image87.png"/><Relationship Id="rId4" Type="http://schemas.openxmlformats.org/officeDocument/2006/relationships/image" Target="../media/image86.wmf"/></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9.xml"/><Relationship Id="rId1" Type="http://schemas.openxmlformats.org/officeDocument/2006/relationships/vmlDrawing" Target="../drawings/vmlDrawing24.vml"/><Relationship Id="rId5" Type="http://schemas.openxmlformats.org/officeDocument/2006/relationships/image" Target="../media/image90.png"/><Relationship Id="rId4" Type="http://schemas.openxmlformats.org/officeDocument/2006/relationships/image" Target="../media/image89.wmf"/></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9.xml"/><Relationship Id="rId1" Type="http://schemas.openxmlformats.org/officeDocument/2006/relationships/vmlDrawing" Target="../drawings/vmlDrawing25.vml"/><Relationship Id="rId6" Type="http://schemas.openxmlformats.org/officeDocument/2006/relationships/image" Target="../media/image93.wmf"/><Relationship Id="rId5" Type="http://schemas.openxmlformats.org/officeDocument/2006/relationships/oleObject" Target="../embeddings/oleObject53.bin"/><Relationship Id="rId4" Type="http://schemas.openxmlformats.org/officeDocument/2006/relationships/image" Target="../media/image92.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9.xml"/><Relationship Id="rId1" Type="http://schemas.openxmlformats.org/officeDocument/2006/relationships/vmlDrawing" Target="../drawings/vmlDrawing26.vml"/><Relationship Id="rId6" Type="http://schemas.openxmlformats.org/officeDocument/2006/relationships/image" Target="../media/image93.wmf"/><Relationship Id="rId5" Type="http://schemas.openxmlformats.org/officeDocument/2006/relationships/oleObject" Target="../embeddings/oleObject55.bin"/><Relationship Id="rId4" Type="http://schemas.openxmlformats.org/officeDocument/2006/relationships/image" Target="../media/image92.w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56.bin"/><Relationship Id="rId7" Type="http://schemas.openxmlformats.org/officeDocument/2006/relationships/image" Target="../media/image96.png"/><Relationship Id="rId2" Type="http://schemas.openxmlformats.org/officeDocument/2006/relationships/slideLayout" Target="../slideLayouts/slideLayout9.xml"/><Relationship Id="rId1" Type="http://schemas.openxmlformats.org/officeDocument/2006/relationships/vmlDrawing" Target="../drawings/vmlDrawing27.vml"/><Relationship Id="rId6" Type="http://schemas.openxmlformats.org/officeDocument/2006/relationships/image" Target="../media/image95.wmf"/><Relationship Id="rId5" Type="http://schemas.openxmlformats.org/officeDocument/2006/relationships/oleObject" Target="../embeddings/oleObject57.bin"/><Relationship Id="rId4" Type="http://schemas.openxmlformats.org/officeDocument/2006/relationships/image" Target="../media/image94.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3.xml"/><Relationship Id="rId1" Type="http://schemas.openxmlformats.org/officeDocument/2006/relationships/vmlDrawing" Target="../drawings/vmlDrawing28.vml"/><Relationship Id="rId6" Type="http://schemas.openxmlformats.org/officeDocument/2006/relationships/image" Target="../media/image98.wmf"/><Relationship Id="rId5" Type="http://schemas.openxmlformats.org/officeDocument/2006/relationships/oleObject" Target="../embeddings/oleObject59.bin"/><Relationship Id="rId4" Type="http://schemas.openxmlformats.org/officeDocument/2006/relationships/image" Target="../media/image97.wmf"/></Relationships>
</file>

<file path=ppt/slides/_rels/slide72.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oleObject" Target="../embeddings/oleObject60.bin"/><Relationship Id="rId7" Type="http://schemas.openxmlformats.org/officeDocument/2006/relationships/oleObject" Target="../embeddings/oleObject62.bin"/><Relationship Id="rId2" Type="http://schemas.openxmlformats.org/officeDocument/2006/relationships/slideLayout" Target="../slideLayouts/slideLayout9.xml"/><Relationship Id="rId1" Type="http://schemas.openxmlformats.org/officeDocument/2006/relationships/vmlDrawing" Target="../drawings/vmlDrawing29.vml"/><Relationship Id="rId6" Type="http://schemas.openxmlformats.org/officeDocument/2006/relationships/image" Target="../media/image100.wmf"/><Relationship Id="rId5" Type="http://schemas.openxmlformats.org/officeDocument/2006/relationships/oleObject" Target="../embeddings/oleObject61.bin"/><Relationship Id="rId4" Type="http://schemas.openxmlformats.org/officeDocument/2006/relationships/image" Target="../media/image99.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6.xml"/><Relationship Id="rId1" Type="http://schemas.openxmlformats.org/officeDocument/2006/relationships/vmlDrawing" Target="../drawings/vmlDrawing30.vml"/><Relationship Id="rId4" Type="http://schemas.openxmlformats.org/officeDocument/2006/relationships/image" Target="../media/image102.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vmlDrawing" Target="../drawings/vmlDrawing31.vml"/><Relationship Id="rId6" Type="http://schemas.openxmlformats.org/officeDocument/2006/relationships/image" Target="../media/image103.wmf"/><Relationship Id="rId5" Type="http://schemas.openxmlformats.org/officeDocument/2006/relationships/oleObject" Target="../embeddings/oleObject64.bin"/><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oleObject" Target="../embeddings/oleObject65.bin"/><Relationship Id="rId7" Type="http://schemas.openxmlformats.org/officeDocument/2006/relationships/oleObject" Target="../embeddings/oleObject67.bin"/><Relationship Id="rId2" Type="http://schemas.openxmlformats.org/officeDocument/2006/relationships/slideLayout" Target="../slideLayouts/slideLayout6.xml"/><Relationship Id="rId1" Type="http://schemas.openxmlformats.org/officeDocument/2006/relationships/vmlDrawing" Target="../drawings/vmlDrawing32.vml"/><Relationship Id="rId6" Type="http://schemas.openxmlformats.org/officeDocument/2006/relationships/image" Target="../media/image106.wmf"/><Relationship Id="rId5" Type="http://schemas.openxmlformats.org/officeDocument/2006/relationships/oleObject" Target="../embeddings/oleObject66.bin"/><Relationship Id="rId10" Type="http://schemas.openxmlformats.org/officeDocument/2006/relationships/image" Target="../media/image108.wmf"/><Relationship Id="rId4" Type="http://schemas.openxmlformats.org/officeDocument/2006/relationships/image" Target="../media/image105.wmf"/><Relationship Id="rId9" Type="http://schemas.openxmlformats.org/officeDocument/2006/relationships/oleObject" Target="../embeddings/oleObject68.bin"/></Relationships>
</file>

<file path=ppt/slides/_rels/slide76.xml.rels><?xml version="1.0" encoding="UTF-8" standalone="yes"?>
<Relationships xmlns="http://schemas.openxmlformats.org/package/2006/relationships"><Relationship Id="rId8" Type="http://schemas.openxmlformats.org/officeDocument/2006/relationships/image" Target="../media/image111.wmf"/><Relationship Id="rId13" Type="http://schemas.openxmlformats.org/officeDocument/2006/relationships/oleObject" Target="../embeddings/oleObject74.bin"/><Relationship Id="rId18" Type="http://schemas.openxmlformats.org/officeDocument/2006/relationships/image" Target="../media/image116.wmf"/><Relationship Id="rId3" Type="http://schemas.openxmlformats.org/officeDocument/2006/relationships/oleObject" Target="../embeddings/oleObject69.bin"/><Relationship Id="rId7" Type="http://schemas.openxmlformats.org/officeDocument/2006/relationships/oleObject" Target="../embeddings/oleObject71.bin"/><Relationship Id="rId12" Type="http://schemas.openxmlformats.org/officeDocument/2006/relationships/image" Target="../media/image113.wmf"/><Relationship Id="rId17" Type="http://schemas.openxmlformats.org/officeDocument/2006/relationships/oleObject" Target="../embeddings/oleObject76.bin"/><Relationship Id="rId2" Type="http://schemas.openxmlformats.org/officeDocument/2006/relationships/slideLayout" Target="../slideLayouts/slideLayout9.xml"/><Relationship Id="rId16" Type="http://schemas.openxmlformats.org/officeDocument/2006/relationships/image" Target="../media/image115.wmf"/><Relationship Id="rId1" Type="http://schemas.openxmlformats.org/officeDocument/2006/relationships/vmlDrawing" Target="../drawings/vmlDrawing33.vml"/><Relationship Id="rId6" Type="http://schemas.openxmlformats.org/officeDocument/2006/relationships/image" Target="../media/image110.wmf"/><Relationship Id="rId11" Type="http://schemas.openxmlformats.org/officeDocument/2006/relationships/oleObject" Target="../embeddings/oleObject73.bin"/><Relationship Id="rId5" Type="http://schemas.openxmlformats.org/officeDocument/2006/relationships/oleObject" Target="../embeddings/oleObject70.bin"/><Relationship Id="rId15" Type="http://schemas.openxmlformats.org/officeDocument/2006/relationships/oleObject" Target="../embeddings/oleObject75.bin"/><Relationship Id="rId10" Type="http://schemas.openxmlformats.org/officeDocument/2006/relationships/image" Target="../media/image112.wmf"/><Relationship Id="rId4" Type="http://schemas.openxmlformats.org/officeDocument/2006/relationships/image" Target="../media/image109.wmf"/><Relationship Id="rId9" Type="http://schemas.openxmlformats.org/officeDocument/2006/relationships/oleObject" Target="../embeddings/oleObject72.bin"/><Relationship Id="rId14" Type="http://schemas.openxmlformats.org/officeDocument/2006/relationships/image" Target="../media/image114.wmf"/></Relationships>
</file>

<file path=ppt/slides/_rels/slide77.xml.rels><?xml version="1.0" encoding="UTF-8" standalone="yes"?>
<Relationships xmlns="http://schemas.openxmlformats.org/package/2006/relationships"><Relationship Id="rId8" Type="http://schemas.openxmlformats.org/officeDocument/2006/relationships/image" Target="../media/image119.wmf"/><Relationship Id="rId13" Type="http://schemas.openxmlformats.org/officeDocument/2006/relationships/oleObject" Target="../embeddings/oleObject82.bin"/><Relationship Id="rId3" Type="http://schemas.openxmlformats.org/officeDocument/2006/relationships/oleObject" Target="../embeddings/oleObject77.bin"/><Relationship Id="rId7" Type="http://schemas.openxmlformats.org/officeDocument/2006/relationships/oleObject" Target="../embeddings/oleObject79.bin"/><Relationship Id="rId12" Type="http://schemas.openxmlformats.org/officeDocument/2006/relationships/image" Target="../media/image121.wmf"/><Relationship Id="rId2" Type="http://schemas.openxmlformats.org/officeDocument/2006/relationships/slideLayout" Target="../slideLayouts/slideLayout9.xml"/><Relationship Id="rId1" Type="http://schemas.openxmlformats.org/officeDocument/2006/relationships/vmlDrawing" Target="../drawings/vmlDrawing34.vml"/><Relationship Id="rId6" Type="http://schemas.openxmlformats.org/officeDocument/2006/relationships/image" Target="../media/image118.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120.wmf"/><Relationship Id="rId4" Type="http://schemas.openxmlformats.org/officeDocument/2006/relationships/image" Target="../media/image117.wmf"/><Relationship Id="rId9" Type="http://schemas.openxmlformats.org/officeDocument/2006/relationships/oleObject" Target="../embeddings/oleObject80.bin"/><Relationship Id="rId14" Type="http://schemas.openxmlformats.org/officeDocument/2006/relationships/image" Target="../media/image122.wmf"/></Relationships>
</file>

<file path=ppt/slides/_rels/slide78.xml.rels><?xml version="1.0" encoding="UTF-8" standalone="yes"?>
<Relationships xmlns="http://schemas.openxmlformats.org/package/2006/relationships"><Relationship Id="rId8" Type="http://schemas.openxmlformats.org/officeDocument/2006/relationships/image" Target="../media/image125.wmf"/><Relationship Id="rId3" Type="http://schemas.openxmlformats.org/officeDocument/2006/relationships/oleObject" Target="../embeddings/oleObject83.bin"/><Relationship Id="rId7" Type="http://schemas.openxmlformats.org/officeDocument/2006/relationships/oleObject" Target="../embeddings/oleObject85.bin"/><Relationship Id="rId2" Type="http://schemas.openxmlformats.org/officeDocument/2006/relationships/slideLayout" Target="../slideLayouts/slideLayout9.xml"/><Relationship Id="rId1" Type="http://schemas.openxmlformats.org/officeDocument/2006/relationships/vmlDrawing" Target="../drawings/vmlDrawing35.vml"/><Relationship Id="rId6" Type="http://schemas.openxmlformats.org/officeDocument/2006/relationships/image" Target="../media/image124.wmf"/><Relationship Id="rId5" Type="http://schemas.openxmlformats.org/officeDocument/2006/relationships/oleObject" Target="../embeddings/oleObject84.bin"/><Relationship Id="rId10" Type="http://schemas.openxmlformats.org/officeDocument/2006/relationships/image" Target="../media/image126.wmf"/><Relationship Id="rId4" Type="http://schemas.openxmlformats.org/officeDocument/2006/relationships/image" Target="../media/image123.wmf"/><Relationship Id="rId9" Type="http://schemas.openxmlformats.org/officeDocument/2006/relationships/oleObject" Target="../embeddings/oleObject86.bin"/></Relationships>
</file>

<file path=ppt/slides/_rels/slide79.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oleObject" Target="../embeddings/oleObject87.bin"/><Relationship Id="rId7" Type="http://schemas.openxmlformats.org/officeDocument/2006/relationships/oleObject" Target="../embeddings/oleObject89.bin"/><Relationship Id="rId12" Type="http://schemas.openxmlformats.org/officeDocument/2006/relationships/image" Target="../media/image131.wmf"/><Relationship Id="rId2" Type="http://schemas.openxmlformats.org/officeDocument/2006/relationships/slideLayout" Target="../slideLayouts/slideLayout9.xml"/><Relationship Id="rId1" Type="http://schemas.openxmlformats.org/officeDocument/2006/relationships/vmlDrawing" Target="../drawings/vmlDrawing36.vml"/><Relationship Id="rId6" Type="http://schemas.openxmlformats.org/officeDocument/2006/relationships/image" Target="../media/image128.wmf"/><Relationship Id="rId11" Type="http://schemas.openxmlformats.org/officeDocument/2006/relationships/oleObject" Target="../embeddings/oleObject91.bin"/><Relationship Id="rId5" Type="http://schemas.openxmlformats.org/officeDocument/2006/relationships/oleObject" Target="../embeddings/oleObject88.bin"/><Relationship Id="rId10" Type="http://schemas.openxmlformats.org/officeDocument/2006/relationships/image" Target="../media/image130.wmf"/><Relationship Id="rId4" Type="http://schemas.openxmlformats.org/officeDocument/2006/relationships/image" Target="../media/image127.wmf"/><Relationship Id="rId9" Type="http://schemas.openxmlformats.org/officeDocument/2006/relationships/oleObject" Target="../embeddings/oleObject90.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3.xml"/><Relationship Id="rId1" Type="http://schemas.openxmlformats.org/officeDocument/2006/relationships/vmlDrawing" Target="../drawings/vmlDrawing37.vml"/><Relationship Id="rId4" Type="http://schemas.openxmlformats.org/officeDocument/2006/relationships/image" Target="../media/image132.wmf"/></Relationships>
</file>

<file path=ppt/slides/_rels/slide81.xml.rels><?xml version="1.0" encoding="UTF-8" standalone="yes"?>
<Relationships xmlns="http://schemas.openxmlformats.org/package/2006/relationships"><Relationship Id="rId8" Type="http://schemas.openxmlformats.org/officeDocument/2006/relationships/image" Target="../media/image135.wmf"/><Relationship Id="rId13" Type="http://schemas.openxmlformats.org/officeDocument/2006/relationships/image" Target="../media/image137.wmf"/><Relationship Id="rId3" Type="http://schemas.openxmlformats.org/officeDocument/2006/relationships/oleObject" Target="../embeddings/oleObject93.bin"/><Relationship Id="rId7" Type="http://schemas.openxmlformats.org/officeDocument/2006/relationships/oleObject" Target="../embeddings/oleObject95.bin"/><Relationship Id="rId12" Type="http://schemas.openxmlformats.org/officeDocument/2006/relationships/oleObject" Target="../embeddings/oleObject98.bin"/><Relationship Id="rId2" Type="http://schemas.openxmlformats.org/officeDocument/2006/relationships/slideLayout" Target="../slideLayouts/slideLayout9.xml"/><Relationship Id="rId1" Type="http://schemas.openxmlformats.org/officeDocument/2006/relationships/vmlDrawing" Target="../drawings/vmlDrawing38.vml"/><Relationship Id="rId6" Type="http://schemas.openxmlformats.org/officeDocument/2006/relationships/image" Target="../media/image134.wmf"/><Relationship Id="rId11" Type="http://schemas.openxmlformats.org/officeDocument/2006/relationships/oleObject" Target="../embeddings/oleObject97.bin"/><Relationship Id="rId5" Type="http://schemas.openxmlformats.org/officeDocument/2006/relationships/oleObject" Target="../embeddings/oleObject94.bin"/><Relationship Id="rId10" Type="http://schemas.openxmlformats.org/officeDocument/2006/relationships/image" Target="../media/image136.wmf"/><Relationship Id="rId4" Type="http://schemas.openxmlformats.org/officeDocument/2006/relationships/image" Target="../media/image133.wmf"/><Relationship Id="rId9" Type="http://schemas.openxmlformats.org/officeDocument/2006/relationships/oleObject" Target="../embeddings/oleObject96.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3.xml"/><Relationship Id="rId1" Type="http://schemas.openxmlformats.org/officeDocument/2006/relationships/vmlDrawing" Target="../drawings/vmlDrawing39.vml"/><Relationship Id="rId6" Type="http://schemas.openxmlformats.org/officeDocument/2006/relationships/image" Target="../media/image139.wmf"/><Relationship Id="rId5" Type="http://schemas.openxmlformats.org/officeDocument/2006/relationships/oleObject" Target="../embeddings/oleObject100.bin"/><Relationship Id="rId4" Type="http://schemas.openxmlformats.org/officeDocument/2006/relationships/image" Target="../media/image138.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9.xml"/><Relationship Id="rId1" Type="http://schemas.openxmlformats.org/officeDocument/2006/relationships/vmlDrawing" Target="../drawings/vmlDrawing40.vml"/><Relationship Id="rId6" Type="http://schemas.openxmlformats.org/officeDocument/2006/relationships/image" Target="../media/image141.wmf"/><Relationship Id="rId5" Type="http://schemas.openxmlformats.org/officeDocument/2006/relationships/oleObject" Target="../embeddings/oleObject102.bin"/><Relationship Id="rId4" Type="http://schemas.openxmlformats.org/officeDocument/2006/relationships/image" Target="../media/image140.w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3.xml"/><Relationship Id="rId1" Type="http://schemas.openxmlformats.org/officeDocument/2006/relationships/vmlDrawing" Target="../drawings/vmlDrawing41.vml"/><Relationship Id="rId6" Type="http://schemas.openxmlformats.org/officeDocument/2006/relationships/image" Target="../media/image143.wmf"/><Relationship Id="rId5" Type="http://schemas.openxmlformats.org/officeDocument/2006/relationships/oleObject" Target="../embeddings/oleObject104.bin"/><Relationship Id="rId4" Type="http://schemas.openxmlformats.org/officeDocument/2006/relationships/image" Target="../media/image142.wmf"/></Relationships>
</file>

<file path=ppt/slides/_rels/slide86.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5.wmf"/><Relationship Id="rId2" Type="http://schemas.openxmlformats.org/officeDocument/2006/relationships/slideLayout" Target="../slideLayouts/slideLayout9.xml"/><Relationship Id="rId1" Type="http://schemas.openxmlformats.org/officeDocument/2006/relationships/vmlDrawing" Target="../drawings/vmlDrawing42.vml"/><Relationship Id="rId6" Type="http://schemas.openxmlformats.org/officeDocument/2006/relationships/oleObject" Target="../embeddings/oleObject106.bin"/><Relationship Id="rId5" Type="http://schemas.openxmlformats.org/officeDocument/2006/relationships/image" Target="../media/image144.wmf"/><Relationship Id="rId4" Type="http://schemas.openxmlformats.org/officeDocument/2006/relationships/oleObject" Target="../embeddings/oleObject105.bin"/></Relationships>
</file>

<file path=ppt/slides/_rels/slide87.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oleObject" Target="../embeddings/oleObject107.bin"/><Relationship Id="rId7" Type="http://schemas.openxmlformats.org/officeDocument/2006/relationships/oleObject" Target="../embeddings/oleObject109.bin"/><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image" Target="../media/image148.wmf"/><Relationship Id="rId5" Type="http://schemas.openxmlformats.org/officeDocument/2006/relationships/oleObject" Target="../embeddings/oleObject108.bin"/><Relationship Id="rId10" Type="http://schemas.openxmlformats.org/officeDocument/2006/relationships/image" Target="../media/image150.wmf"/><Relationship Id="rId4" Type="http://schemas.openxmlformats.org/officeDocument/2006/relationships/image" Target="../media/image147.wmf"/><Relationship Id="rId9" Type="http://schemas.openxmlformats.org/officeDocument/2006/relationships/oleObject" Target="../embeddings/oleObject110.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vmlDrawing" Target="../drawings/vmlDrawing44.vml"/><Relationship Id="rId6" Type="http://schemas.openxmlformats.org/officeDocument/2006/relationships/image" Target="../media/image152.png"/><Relationship Id="rId5" Type="http://schemas.openxmlformats.org/officeDocument/2006/relationships/image" Target="../media/image151.wmf"/><Relationship Id="rId4" Type="http://schemas.openxmlformats.org/officeDocument/2006/relationships/oleObject" Target="../embeddings/oleObject111.bin"/></Relationships>
</file>

<file path=ppt/slides/_rels/slide89.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oleObject" Target="../embeddings/oleObject112.bin"/><Relationship Id="rId7" Type="http://schemas.openxmlformats.org/officeDocument/2006/relationships/oleObject" Target="../embeddings/oleObject114.bin"/><Relationship Id="rId2" Type="http://schemas.openxmlformats.org/officeDocument/2006/relationships/slideLayout" Target="../slideLayouts/slideLayout9.xml"/><Relationship Id="rId1" Type="http://schemas.openxmlformats.org/officeDocument/2006/relationships/vmlDrawing" Target="../drawings/vmlDrawing45.vml"/><Relationship Id="rId6" Type="http://schemas.openxmlformats.org/officeDocument/2006/relationships/image" Target="../media/image154.wmf"/><Relationship Id="rId5" Type="http://schemas.openxmlformats.org/officeDocument/2006/relationships/oleObject" Target="../embeddings/oleObject113.bin"/><Relationship Id="rId10" Type="http://schemas.openxmlformats.org/officeDocument/2006/relationships/image" Target="../media/image156.wmf"/><Relationship Id="rId4" Type="http://schemas.openxmlformats.org/officeDocument/2006/relationships/image" Target="../media/image153.wmf"/><Relationship Id="rId9" Type="http://schemas.openxmlformats.org/officeDocument/2006/relationships/oleObject" Target="../embeddings/oleObject115.bin"/></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oleObject" Target="../embeddings/oleObject116.bin"/><Relationship Id="rId7" Type="http://schemas.openxmlformats.org/officeDocument/2006/relationships/oleObject" Target="../embeddings/oleObject118.bin"/><Relationship Id="rId2" Type="http://schemas.openxmlformats.org/officeDocument/2006/relationships/slideLayout" Target="../slideLayouts/slideLayout9.xml"/><Relationship Id="rId1" Type="http://schemas.openxmlformats.org/officeDocument/2006/relationships/vmlDrawing" Target="../drawings/vmlDrawing46.vml"/><Relationship Id="rId6" Type="http://schemas.openxmlformats.org/officeDocument/2006/relationships/image" Target="../media/image154.wmf"/><Relationship Id="rId5" Type="http://schemas.openxmlformats.org/officeDocument/2006/relationships/oleObject" Target="../embeddings/oleObject117.bin"/><Relationship Id="rId10" Type="http://schemas.openxmlformats.org/officeDocument/2006/relationships/image" Target="../media/image156.wmf"/><Relationship Id="rId4" Type="http://schemas.openxmlformats.org/officeDocument/2006/relationships/image" Target="../media/image153.wmf"/><Relationship Id="rId9" Type="http://schemas.openxmlformats.org/officeDocument/2006/relationships/oleObject" Target="../embeddings/oleObject119.bin"/></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Layout" Target="../slideLayouts/slideLayout9.xml"/><Relationship Id="rId1" Type="http://schemas.openxmlformats.org/officeDocument/2006/relationships/vmlDrawing" Target="../drawings/vmlDrawing47.vml"/><Relationship Id="rId4" Type="http://schemas.openxmlformats.org/officeDocument/2006/relationships/image" Target="../media/image157.w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Layout" Target="../slideLayouts/slideLayout9.xml"/><Relationship Id="rId1" Type="http://schemas.openxmlformats.org/officeDocument/2006/relationships/vmlDrawing" Target="../drawings/vmlDrawing48.vml"/><Relationship Id="rId4" Type="http://schemas.openxmlformats.org/officeDocument/2006/relationships/image" Target="../media/image157.w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Layout" Target="../slideLayouts/slideLayout9.xml"/><Relationship Id="rId1" Type="http://schemas.openxmlformats.org/officeDocument/2006/relationships/vmlDrawing" Target="../drawings/vmlDrawing49.vml"/><Relationship Id="rId5" Type="http://schemas.openxmlformats.org/officeDocument/2006/relationships/image" Target="../media/image159.png"/><Relationship Id="rId4" Type="http://schemas.openxmlformats.org/officeDocument/2006/relationships/image" Target="../media/image158.w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Layout" Target="../slideLayouts/slideLayout9.xml"/><Relationship Id="rId1" Type="http://schemas.openxmlformats.org/officeDocument/2006/relationships/vmlDrawing" Target="../drawings/vmlDrawing50.vml"/><Relationship Id="rId5" Type="http://schemas.openxmlformats.org/officeDocument/2006/relationships/image" Target="../media/image161.png"/><Relationship Id="rId4" Type="http://schemas.openxmlformats.org/officeDocument/2006/relationships/image" Target="../media/image160.w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Layout" Target="../slideLayouts/slideLayout22.xml"/><Relationship Id="rId1" Type="http://schemas.openxmlformats.org/officeDocument/2006/relationships/vmlDrawing" Target="../drawings/vmlDrawing51.vml"/><Relationship Id="rId5" Type="http://schemas.openxmlformats.org/officeDocument/2006/relationships/image" Target="../media/image163.png"/><Relationship Id="rId4" Type="http://schemas.openxmlformats.org/officeDocument/2006/relationships/image" Target="../media/image162.wmf"/></Relationships>
</file>

<file path=ppt/slides/_rels/slide96.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oleObject" Target="../embeddings/oleObject125.bin"/><Relationship Id="rId7" Type="http://schemas.openxmlformats.org/officeDocument/2006/relationships/oleObject" Target="../embeddings/oleObject127.bin"/><Relationship Id="rId2" Type="http://schemas.openxmlformats.org/officeDocument/2006/relationships/slideLayout" Target="../slideLayouts/slideLayout9.xml"/><Relationship Id="rId1" Type="http://schemas.openxmlformats.org/officeDocument/2006/relationships/vmlDrawing" Target="../drawings/vmlDrawing52.vml"/><Relationship Id="rId6" Type="http://schemas.openxmlformats.org/officeDocument/2006/relationships/image" Target="../media/image164.wmf"/><Relationship Id="rId11" Type="http://schemas.openxmlformats.org/officeDocument/2006/relationships/image" Target="../media/image167.png"/><Relationship Id="rId5" Type="http://schemas.openxmlformats.org/officeDocument/2006/relationships/oleObject" Target="../embeddings/oleObject126.bin"/><Relationship Id="rId10" Type="http://schemas.openxmlformats.org/officeDocument/2006/relationships/image" Target="../media/image166.wmf"/><Relationship Id="rId4" Type="http://schemas.openxmlformats.org/officeDocument/2006/relationships/image" Target="../media/image160.wmf"/><Relationship Id="rId9" Type="http://schemas.openxmlformats.org/officeDocument/2006/relationships/oleObject" Target="../embeddings/oleObject128.bin"/></Relationships>
</file>

<file path=ppt/slides/_rels/slide97.xml.rels><?xml version="1.0" encoding="UTF-8" standalone="yes"?>
<Relationships xmlns="http://schemas.openxmlformats.org/package/2006/relationships"><Relationship Id="rId8" Type="http://schemas.openxmlformats.org/officeDocument/2006/relationships/image" Target="../media/image169.wmf"/><Relationship Id="rId13" Type="http://schemas.openxmlformats.org/officeDocument/2006/relationships/oleObject" Target="../embeddings/oleObject134.bin"/><Relationship Id="rId3" Type="http://schemas.openxmlformats.org/officeDocument/2006/relationships/oleObject" Target="../embeddings/oleObject129.bin"/><Relationship Id="rId7" Type="http://schemas.openxmlformats.org/officeDocument/2006/relationships/oleObject" Target="../embeddings/oleObject131.bin"/><Relationship Id="rId12" Type="http://schemas.openxmlformats.org/officeDocument/2006/relationships/image" Target="../media/image171.wmf"/><Relationship Id="rId2" Type="http://schemas.openxmlformats.org/officeDocument/2006/relationships/slideLayout" Target="../slideLayouts/slideLayout9.xml"/><Relationship Id="rId1" Type="http://schemas.openxmlformats.org/officeDocument/2006/relationships/vmlDrawing" Target="../drawings/vmlDrawing53.vml"/><Relationship Id="rId6" Type="http://schemas.openxmlformats.org/officeDocument/2006/relationships/image" Target="../media/image168.wmf"/><Relationship Id="rId11" Type="http://schemas.openxmlformats.org/officeDocument/2006/relationships/oleObject" Target="../embeddings/oleObject133.bin"/><Relationship Id="rId5" Type="http://schemas.openxmlformats.org/officeDocument/2006/relationships/oleObject" Target="../embeddings/oleObject130.bin"/><Relationship Id="rId10" Type="http://schemas.openxmlformats.org/officeDocument/2006/relationships/image" Target="../media/image170.wmf"/><Relationship Id="rId4" Type="http://schemas.openxmlformats.org/officeDocument/2006/relationships/image" Target="../media/image160.wmf"/><Relationship Id="rId9" Type="http://schemas.openxmlformats.org/officeDocument/2006/relationships/oleObject" Target="../embeddings/oleObject132.bin"/><Relationship Id="rId14" Type="http://schemas.openxmlformats.org/officeDocument/2006/relationships/image" Target="../media/image172.wm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54.vml"/><Relationship Id="rId6" Type="http://schemas.openxmlformats.org/officeDocument/2006/relationships/image" Target="../media/image173.png"/><Relationship Id="rId5" Type="http://schemas.openxmlformats.org/officeDocument/2006/relationships/image" Target="../media/image160.wmf"/><Relationship Id="rId4" Type="http://schemas.openxmlformats.org/officeDocument/2006/relationships/oleObject" Target="../embeddings/oleObject135.bin"/></Relationships>
</file>

<file path=ppt/slides/_rels/slide99.xml.rels><?xml version="1.0" encoding="UTF-8" standalone="yes"?>
<Relationships xmlns="http://schemas.openxmlformats.org/package/2006/relationships"><Relationship Id="rId8" Type="http://schemas.openxmlformats.org/officeDocument/2006/relationships/oleObject" Target="../embeddings/oleObject138.bin"/><Relationship Id="rId3" Type="http://schemas.openxmlformats.org/officeDocument/2006/relationships/notesSlide" Target="../notesSlides/notesSlide23.xml"/><Relationship Id="rId7" Type="http://schemas.openxmlformats.org/officeDocument/2006/relationships/image" Target="../media/image174.wmf"/><Relationship Id="rId12" Type="http://schemas.openxmlformats.org/officeDocument/2006/relationships/image" Target="../media/image177.png"/><Relationship Id="rId2" Type="http://schemas.openxmlformats.org/officeDocument/2006/relationships/slideLayout" Target="../slideLayouts/slideLayout9.xml"/><Relationship Id="rId1" Type="http://schemas.openxmlformats.org/officeDocument/2006/relationships/vmlDrawing" Target="../drawings/vmlDrawing55.vml"/><Relationship Id="rId6" Type="http://schemas.openxmlformats.org/officeDocument/2006/relationships/oleObject" Target="../embeddings/oleObject137.bin"/><Relationship Id="rId11" Type="http://schemas.openxmlformats.org/officeDocument/2006/relationships/image" Target="../media/image176.wmf"/><Relationship Id="rId5" Type="http://schemas.openxmlformats.org/officeDocument/2006/relationships/image" Target="../media/image160.wmf"/><Relationship Id="rId10" Type="http://schemas.openxmlformats.org/officeDocument/2006/relationships/oleObject" Target="../embeddings/oleObject139.bin"/><Relationship Id="rId4" Type="http://schemas.openxmlformats.org/officeDocument/2006/relationships/oleObject" Target="../embeddings/oleObject136.bin"/><Relationship Id="rId9" Type="http://schemas.openxmlformats.org/officeDocument/2006/relationships/image" Target="../media/image17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sz="3000" dirty="0">
                <a:solidFill>
                  <a:schemeClr val="tx2"/>
                </a:solidFill>
              </a:rPr>
              <a:t>Chemistry: An Introduction to General, Organic, and Biological Chemistry</a:t>
            </a:r>
            <a:endParaRPr lang="en-US" sz="3000" dirty="0"/>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18</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79075" y="3252789"/>
            <a:ext cx="3406878" cy="1786139"/>
          </a:xfrm>
        </p:spPr>
        <p:txBody>
          <a:bodyPr/>
          <a:lstStyle/>
          <a:p>
            <a:pPr algn="ctr">
              <a:buSzPct val="25000"/>
            </a:pPr>
            <a:r>
              <a:rPr lang="en-US" dirty="0">
                <a:latin typeface="+mn-lt"/>
                <a:cs typeface="Arial" panose="020B0604020202020204" pitchFamily="34" charset="0"/>
              </a:rPr>
              <a:t>Metabolic Pathways and A</a:t>
            </a:r>
            <a:r>
              <a:rPr lang="en-US" sz="100" dirty="0">
                <a:latin typeface="+mn-lt"/>
                <a:cs typeface="Arial" panose="020B0604020202020204" pitchFamily="34" charset="0"/>
              </a:rPr>
              <a:t> </a:t>
            </a:r>
            <a:r>
              <a:rPr lang="en-US" dirty="0">
                <a:latin typeface="+mn-lt"/>
                <a:cs typeface="Arial" panose="020B0604020202020204" pitchFamily="34" charset="0"/>
              </a:rPr>
              <a:t>T</a:t>
            </a:r>
            <a:r>
              <a:rPr lang="en-US" sz="100" dirty="0">
                <a:latin typeface="+mn-lt"/>
                <a:cs typeface="Arial" panose="020B0604020202020204" pitchFamily="34" charset="0"/>
              </a:rPr>
              <a:t> </a:t>
            </a:r>
            <a:r>
              <a:rPr lang="en-US" dirty="0">
                <a:latin typeface="+mn-lt"/>
                <a:cs typeface="Arial" panose="020B0604020202020204" pitchFamily="34" charset="0"/>
              </a:rPr>
              <a:t>P Production</a:t>
            </a:r>
          </a:p>
        </p:txBody>
      </p:sp>
      <p:pic>
        <p:nvPicPr>
          <p:cNvPr id="9" name="Picture 8" descr="Front Cover: Chemistry: An Introduction to General, Organic, and Biological Chemistry Thirteenth Edition by Timberlake.">
            <a:extLst>
              <a:ext uri="{FF2B5EF4-FFF2-40B4-BE49-F238E27FC236}">
                <a16:creationId xmlns:a16="http://schemas.microsoft.com/office/drawing/2014/main" id="{5F9ABB62-36F3-4D9C-B7D2-61FD4788E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099260" y="6533216"/>
            <a:ext cx="6589712" cy="228600"/>
          </a:xfrm>
        </p:spPr>
        <p:txBody>
          <a:body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976035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3BC5-7AED-4AD3-A992-6435E16F78F0}"/>
              </a:ext>
            </a:extLst>
          </p:cNvPr>
          <p:cNvSpPr>
            <a:spLocks noGrp="1"/>
          </p:cNvSpPr>
          <p:nvPr>
            <p:ph type="title"/>
          </p:nvPr>
        </p:nvSpPr>
        <p:spPr/>
        <p:txBody>
          <a:bodyPr/>
          <a:lstStyle/>
          <a:p>
            <a:r>
              <a:rPr lang="en-US" dirty="0">
                <a:ea typeface="ＭＳ Ｐゴシック" pitchFamily="34" charset="-128"/>
              </a:rPr>
              <a:t>Hydrolysis of A</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a:t>
            </a:r>
            <a:endParaRPr lang="en-IN" dirty="0"/>
          </a:p>
        </p:txBody>
      </p:sp>
      <p:sp>
        <p:nvSpPr>
          <p:cNvPr id="4" name="Content Placeholder 3">
            <a:extLst>
              <a:ext uri="{FF2B5EF4-FFF2-40B4-BE49-F238E27FC236}">
                <a16:creationId xmlns:a16="http://schemas.microsoft.com/office/drawing/2014/main" id="{9EB7F531-1ED8-4BDA-8B62-550278187F0E}"/>
              </a:ext>
            </a:extLst>
          </p:cNvPr>
          <p:cNvSpPr>
            <a:spLocks noGrp="1"/>
          </p:cNvSpPr>
          <p:nvPr>
            <p:ph sz="quarter" idx="14"/>
          </p:nvPr>
        </p:nvSpPr>
        <p:spPr>
          <a:xfrm>
            <a:off x="457200" y="1562505"/>
            <a:ext cx="8229600" cy="2065598"/>
          </a:xfrm>
        </p:spPr>
        <p:txBody>
          <a:bodyPr/>
          <a:lstStyle/>
          <a:p>
            <a:pPr marL="0" indent="0" eaLnBrk="1" hangingPunct="1">
              <a:buFont typeface="Wingdings" charset="0"/>
              <a:buNone/>
              <a:defRPr/>
            </a:pPr>
            <a:r>
              <a:rPr lang="en-IN" sz="2400" dirty="0">
                <a:ea typeface="ＭＳ Ｐゴシック" charset="0"/>
                <a:cs typeface="ＭＳ Ｐゴシック" charset="0"/>
              </a:rPr>
              <a:t>Every time we contract muscles, move substances across cellular membranes, send nerve signals, or synthesize an enzyme, we use energy from A</a:t>
            </a:r>
            <a:r>
              <a:rPr lang="en-IN" sz="100" dirty="0">
                <a:ea typeface="ＭＳ Ｐゴシック" charset="0"/>
                <a:cs typeface="ＭＳ Ｐゴシック" charset="0"/>
              </a:rPr>
              <a:t> </a:t>
            </a:r>
            <a:r>
              <a:rPr lang="en-IN" sz="2400" dirty="0">
                <a:ea typeface="ＭＳ Ｐゴシック" charset="0"/>
                <a:cs typeface="ＭＳ Ｐゴシック" charset="0"/>
              </a:rPr>
              <a:t>T</a:t>
            </a:r>
            <a:r>
              <a:rPr lang="en-IN" sz="100" dirty="0">
                <a:ea typeface="ＭＳ Ｐゴシック" charset="0"/>
                <a:cs typeface="ＭＳ Ｐゴシック" charset="0"/>
              </a:rPr>
              <a:t> </a:t>
            </a:r>
            <a:r>
              <a:rPr lang="en-IN" sz="2400" dirty="0">
                <a:ea typeface="ＭＳ Ｐゴシック" charset="0"/>
                <a:cs typeface="ＭＳ Ｐゴシック" charset="0"/>
              </a:rPr>
              <a:t>P hydrolysis.</a:t>
            </a:r>
          </a:p>
          <a:p>
            <a:pPr marL="0" indent="0" eaLnBrk="1" hangingPunct="1">
              <a:buFont typeface="Wingdings" charset="0"/>
              <a:buNone/>
              <a:defRPr/>
            </a:pPr>
            <a:r>
              <a:rPr lang="en-IN" sz="2400" dirty="0">
                <a:ea typeface="ＭＳ Ｐゴシック" charset="0"/>
                <a:cs typeface="ＭＳ Ｐゴシック" charset="0"/>
              </a:rPr>
              <a:t>The hydrolysis of A</a:t>
            </a:r>
            <a:r>
              <a:rPr lang="en-IN" sz="100" dirty="0">
                <a:ea typeface="ＭＳ Ｐゴシック" charset="0"/>
                <a:cs typeface="ＭＳ Ｐゴシック" charset="0"/>
              </a:rPr>
              <a:t> </a:t>
            </a:r>
            <a:r>
              <a:rPr lang="en-IN" sz="2400" dirty="0">
                <a:ea typeface="ＭＳ Ｐゴシック" charset="0"/>
                <a:cs typeface="ＭＳ Ｐゴシック" charset="0"/>
              </a:rPr>
              <a:t>T</a:t>
            </a:r>
            <a:r>
              <a:rPr lang="en-IN" sz="100" dirty="0">
                <a:ea typeface="ＭＳ Ｐゴシック" charset="0"/>
                <a:cs typeface="ＭＳ Ｐゴシック" charset="0"/>
              </a:rPr>
              <a:t> </a:t>
            </a:r>
            <a:r>
              <a:rPr lang="en-IN" sz="2400" dirty="0">
                <a:ea typeface="ＭＳ Ｐゴシック" charset="0"/>
                <a:cs typeface="ＭＳ Ｐゴシック" charset="0"/>
              </a:rPr>
              <a:t>P to A</a:t>
            </a:r>
            <a:r>
              <a:rPr lang="en-IN" sz="100" dirty="0">
                <a:ea typeface="ＭＳ Ｐゴシック" charset="0"/>
                <a:cs typeface="ＭＳ Ｐゴシック" charset="0"/>
              </a:rPr>
              <a:t> </a:t>
            </a:r>
            <a:r>
              <a:rPr lang="en-IN" sz="2400" dirty="0">
                <a:ea typeface="ＭＳ Ｐゴシック" charset="0"/>
                <a:cs typeface="ＭＳ Ｐゴシック" charset="0"/>
              </a:rPr>
              <a:t>D</a:t>
            </a:r>
            <a:r>
              <a:rPr lang="en-IN" sz="100" dirty="0">
                <a:ea typeface="ＭＳ Ｐゴシック" charset="0"/>
                <a:cs typeface="ＭＳ Ｐゴシック" charset="0"/>
              </a:rPr>
              <a:t> </a:t>
            </a:r>
            <a:r>
              <a:rPr lang="en-IN" sz="2400" dirty="0">
                <a:ea typeface="ＭＳ Ｐゴシック" charset="0"/>
                <a:cs typeface="ＭＳ Ｐゴシック" charset="0"/>
              </a:rPr>
              <a:t>P (adenosine diphosphate) releases 7.3 </a:t>
            </a:r>
            <a:r>
              <a:rPr lang="en-IN" sz="2400" dirty="0"/>
              <a:t>k</a:t>
            </a:r>
            <a:r>
              <a:rPr lang="en-IN" sz="100" dirty="0">
                <a:solidFill>
                  <a:schemeClr val="bg1"/>
                </a:solidFill>
              </a:rPr>
              <a:t>ilo</a:t>
            </a:r>
            <a:r>
              <a:rPr lang="en-IN" sz="2400" dirty="0"/>
              <a:t>cal</a:t>
            </a:r>
            <a:r>
              <a:rPr lang="en-IN" sz="100" dirty="0">
                <a:solidFill>
                  <a:schemeClr val="bg1"/>
                </a:solidFill>
              </a:rPr>
              <a:t>ories</a:t>
            </a:r>
            <a:r>
              <a:rPr lang="en-IN" sz="2400" dirty="0">
                <a:ea typeface="ＭＳ Ｐゴシック" charset="0"/>
                <a:cs typeface="ＭＳ Ｐゴシック" charset="0"/>
              </a:rPr>
              <a:t> per mole of A</a:t>
            </a:r>
            <a:r>
              <a:rPr lang="en-IN" sz="100" dirty="0">
                <a:ea typeface="ＭＳ Ｐゴシック" charset="0"/>
                <a:cs typeface="ＭＳ Ｐゴシック" charset="0"/>
              </a:rPr>
              <a:t> </a:t>
            </a:r>
            <a:r>
              <a:rPr lang="en-IN" sz="2400" dirty="0">
                <a:ea typeface="ＭＳ Ｐゴシック" charset="0"/>
                <a:cs typeface="ＭＳ Ｐゴシック" charset="0"/>
              </a:rPr>
              <a:t>T</a:t>
            </a:r>
            <a:r>
              <a:rPr lang="en-IN" sz="100" dirty="0">
                <a:ea typeface="ＭＳ Ｐゴシック" charset="0"/>
                <a:cs typeface="ＭＳ Ｐゴシック" charset="0"/>
              </a:rPr>
              <a:t> </a:t>
            </a:r>
            <a:r>
              <a:rPr lang="en-IN" sz="2400" dirty="0">
                <a:ea typeface="ＭＳ Ｐゴシック" charset="0"/>
                <a:cs typeface="ＭＳ Ｐゴシック" charset="0"/>
              </a:rPr>
              <a:t>P.</a:t>
            </a:r>
          </a:p>
        </p:txBody>
      </p:sp>
      <p:graphicFrame>
        <p:nvGraphicFramePr>
          <p:cNvPr id="17" name="Object 16" descr="A T P yields A D P plus P sub i plus 7.3 k calories per mole.">
            <a:extLst>
              <a:ext uri="{FF2B5EF4-FFF2-40B4-BE49-F238E27FC236}">
                <a16:creationId xmlns:a16="http://schemas.microsoft.com/office/drawing/2014/main" id="{643ABFD5-6F27-4274-BF06-72EBA83D2EF0}"/>
              </a:ext>
            </a:extLst>
          </p:cNvPr>
          <p:cNvGraphicFramePr>
            <a:graphicFrameLocks noChangeAspect="1"/>
          </p:cNvGraphicFramePr>
          <p:nvPr>
            <p:extLst>
              <p:ext uri="{D42A27DB-BD31-4B8C-83A1-F6EECF244321}">
                <p14:modId xmlns:p14="http://schemas.microsoft.com/office/powerpoint/2010/main" val="3991356946"/>
              </p:ext>
            </p:extLst>
          </p:nvPr>
        </p:nvGraphicFramePr>
        <p:xfrm>
          <a:off x="2274888" y="3826677"/>
          <a:ext cx="4572000" cy="381000"/>
        </p:xfrm>
        <a:graphic>
          <a:graphicData uri="http://schemas.openxmlformats.org/presentationml/2006/ole">
            <mc:AlternateContent xmlns:mc="http://schemas.openxmlformats.org/markup-compatibility/2006">
              <mc:Choice xmlns:v="urn:schemas-microsoft-com:vml" Requires="v">
                <p:oleObj spid="_x0000_s1050" name="Equation" r:id="rId3" imgW="4572000" imgH="380880" progId="Equation.DSMT4">
                  <p:embed/>
                </p:oleObj>
              </mc:Choice>
              <mc:Fallback>
                <p:oleObj name="Equation" r:id="rId3" imgW="4572000" imgH="380880" progId="Equation.DSMT4">
                  <p:embed/>
                  <p:pic>
                    <p:nvPicPr>
                      <p:cNvPr id="6" name="Object 5" descr="A T P yields A D P plus P sub i plus 7.3 k calories per mole."/>
                      <p:cNvPicPr>
                        <a:picLocks noChangeAspect="1" noChangeArrowheads="1"/>
                      </p:cNvPicPr>
                      <p:nvPr/>
                    </p:nvPicPr>
                    <p:blipFill>
                      <a:blip r:embed="rId4"/>
                      <a:srcRect/>
                      <a:stretch>
                        <a:fillRect/>
                      </a:stretch>
                    </p:blipFill>
                    <p:spPr bwMode="auto">
                      <a:xfrm>
                        <a:off x="2274888" y="3826677"/>
                        <a:ext cx="4572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a:extLst>
              <a:ext uri="{FF2B5EF4-FFF2-40B4-BE49-F238E27FC236}">
                <a16:creationId xmlns:a16="http://schemas.microsoft.com/office/drawing/2014/main" id="{3837A914-AD5F-4F4D-8DFB-4B9DB1C89DD3}"/>
              </a:ext>
            </a:extLst>
          </p:cNvPr>
          <p:cNvSpPr>
            <a:spLocks noGrp="1"/>
          </p:cNvSpPr>
          <p:nvPr>
            <p:ph sz="quarter" idx="15"/>
          </p:nvPr>
        </p:nvSpPr>
        <p:spPr>
          <a:xfrm>
            <a:off x="457200" y="4426623"/>
            <a:ext cx="8185355" cy="405326"/>
          </a:xfrm>
        </p:spPr>
        <p:txBody>
          <a:bodyPr/>
          <a:lstStyle/>
          <a:p>
            <a:pPr marL="432" indent="0">
              <a:buNone/>
            </a:pPr>
            <a:r>
              <a:rPr lang="en-IN" sz="2400" dirty="0"/>
              <a:t>A</a:t>
            </a:r>
            <a:r>
              <a:rPr lang="en-IN" sz="100" dirty="0"/>
              <a:t> </a:t>
            </a:r>
            <a:r>
              <a:rPr lang="en-IN" sz="2400" dirty="0"/>
              <a:t>D</a:t>
            </a:r>
            <a:r>
              <a:rPr lang="en-IN" sz="100" dirty="0"/>
              <a:t> </a:t>
            </a:r>
            <a:r>
              <a:rPr lang="en-IN" sz="2400" dirty="0"/>
              <a:t>P can also hydrolyze to form adenosine monophosphate</a:t>
            </a:r>
          </a:p>
        </p:txBody>
      </p:sp>
      <p:sp>
        <p:nvSpPr>
          <p:cNvPr id="3" name="Content Placeholder 2">
            <a:extLst>
              <a:ext uri="{FF2B5EF4-FFF2-40B4-BE49-F238E27FC236}">
                <a16:creationId xmlns:a16="http://schemas.microsoft.com/office/drawing/2014/main" id="{763AF08F-A241-482B-8849-2DE7D11CA4DE}"/>
              </a:ext>
            </a:extLst>
          </p:cNvPr>
          <p:cNvSpPr>
            <a:spLocks noGrp="1"/>
          </p:cNvSpPr>
          <p:nvPr>
            <p:ph sz="quarter" idx="16"/>
          </p:nvPr>
        </p:nvSpPr>
        <p:spPr>
          <a:xfrm>
            <a:off x="457200" y="4888880"/>
            <a:ext cx="4837471" cy="435284"/>
          </a:xfrm>
        </p:spPr>
        <p:txBody>
          <a:bodyPr/>
          <a:lstStyle/>
          <a:p>
            <a:pPr marL="432" indent="0">
              <a:buNone/>
            </a:pPr>
            <a:r>
              <a:rPr lang="en-IN" sz="2400" dirty="0"/>
              <a:t>(A</a:t>
            </a:r>
            <a:r>
              <a:rPr lang="en-IN" sz="100" dirty="0"/>
              <a:t> </a:t>
            </a:r>
            <a:r>
              <a:rPr lang="en-IN" sz="2400" dirty="0"/>
              <a:t>M</a:t>
            </a:r>
            <a:r>
              <a:rPr lang="en-IN" sz="100" dirty="0"/>
              <a:t> </a:t>
            </a:r>
            <a:r>
              <a:rPr lang="en-IN" sz="2400" dirty="0"/>
              <a:t>P) and an inorganic phosphate</a:t>
            </a:r>
          </a:p>
        </p:txBody>
      </p:sp>
      <p:graphicFrame>
        <p:nvGraphicFramePr>
          <p:cNvPr id="18" name="Object 17" descr="P sub i">
            <a:extLst>
              <a:ext uri="{FF2B5EF4-FFF2-40B4-BE49-F238E27FC236}">
                <a16:creationId xmlns:a16="http://schemas.microsoft.com/office/drawing/2014/main" id="{A3366E74-4F92-43F2-9FFB-B7DDE1425444}"/>
              </a:ext>
            </a:extLst>
          </p:cNvPr>
          <p:cNvGraphicFramePr>
            <a:graphicFrameLocks noChangeAspect="1"/>
          </p:cNvGraphicFramePr>
          <p:nvPr>
            <p:extLst>
              <p:ext uri="{D42A27DB-BD31-4B8C-83A1-F6EECF244321}">
                <p14:modId xmlns:p14="http://schemas.microsoft.com/office/powerpoint/2010/main" val="3460923669"/>
              </p:ext>
            </p:extLst>
          </p:nvPr>
        </p:nvGraphicFramePr>
        <p:xfrm>
          <a:off x="5387975" y="4912491"/>
          <a:ext cx="501650" cy="365125"/>
        </p:xfrm>
        <a:graphic>
          <a:graphicData uri="http://schemas.openxmlformats.org/presentationml/2006/ole">
            <mc:AlternateContent xmlns:mc="http://schemas.openxmlformats.org/markup-compatibility/2006">
              <mc:Choice xmlns:v="urn:schemas-microsoft-com:vml" Requires="v">
                <p:oleObj spid="_x0000_s1051" name="Equation" r:id="rId5" imgW="457200" imgH="330120" progId="Equation.DSMT4">
                  <p:embed/>
                </p:oleObj>
              </mc:Choice>
              <mc:Fallback>
                <p:oleObj name="Equation" r:id="rId5" imgW="457200" imgH="330120" progId="Equation.DSMT4">
                  <p:embed/>
                  <p:pic>
                    <p:nvPicPr>
                      <p:cNvPr id="0" name=""/>
                      <p:cNvPicPr/>
                      <p:nvPr/>
                    </p:nvPicPr>
                    <p:blipFill>
                      <a:blip r:embed="rId6"/>
                      <a:stretch>
                        <a:fillRect/>
                      </a:stretch>
                    </p:blipFill>
                    <p:spPr>
                      <a:xfrm>
                        <a:off x="5387975" y="4912491"/>
                        <a:ext cx="501650" cy="365125"/>
                      </a:xfrm>
                      <a:prstGeom prst="rect">
                        <a:avLst/>
                      </a:prstGeom>
                    </p:spPr>
                  </p:pic>
                </p:oleObj>
              </mc:Fallback>
            </mc:AlternateContent>
          </a:graphicData>
        </a:graphic>
      </p:graphicFrame>
      <p:graphicFrame>
        <p:nvGraphicFramePr>
          <p:cNvPr id="19" name="Object 3" descr="A D P yields amp plus P sub i plus 7.3 k calories per mole.">
            <a:extLst>
              <a:ext uri="{FF2B5EF4-FFF2-40B4-BE49-F238E27FC236}">
                <a16:creationId xmlns:a16="http://schemas.microsoft.com/office/drawing/2014/main" id="{E7DE8EB4-47AB-445C-AC41-85EECC70E410}"/>
              </a:ext>
            </a:extLst>
          </p:cNvPr>
          <p:cNvGraphicFramePr>
            <a:graphicFrameLocks noChangeAspect="1"/>
          </p:cNvGraphicFramePr>
          <p:nvPr>
            <p:extLst>
              <p:ext uri="{D42A27DB-BD31-4B8C-83A1-F6EECF244321}">
                <p14:modId xmlns:p14="http://schemas.microsoft.com/office/powerpoint/2010/main" val="1669439212"/>
              </p:ext>
            </p:extLst>
          </p:nvPr>
        </p:nvGraphicFramePr>
        <p:xfrm>
          <a:off x="2207496" y="5538483"/>
          <a:ext cx="4635500" cy="381000"/>
        </p:xfrm>
        <a:graphic>
          <a:graphicData uri="http://schemas.openxmlformats.org/presentationml/2006/ole">
            <mc:AlternateContent xmlns:mc="http://schemas.openxmlformats.org/markup-compatibility/2006">
              <mc:Choice xmlns:v="urn:schemas-microsoft-com:vml" Requires="v">
                <p:oleObj spid="_x0000_s1052" name="Equation" r:id="rId7" imgW="4635360" imgH="380880" progId="Equation.DSMT4">
                  <p:embed/>
                </p:oleObj>
              </mc:Choice>
              <mc:Fallback>
                <p:oleObj name="Equation" r:id="rId7" imgW="4635360" imgH="380880" progId="Equation.DSMT4">
                  <p:embed/>
                  <p:pic>
                    <p:nvPicPr>
                      <p:cNvPr id="1027" name="Object 3" descr="A D P yields amp plus P sub i plus 7.3 k calories per mole."/>
                      <p:cNvPicPr>
                        <a:picLocks noChangeAspect="1" noChangeArrowheads="1"/>
                      </p:cNvPicPr>
                      <p:nvPr/>
                    </p:nvPicPr>
                    <p:blipFill>
                      <a:blip r:embed="rId8"/>
                      <a:srcRect/>
                      <a:stretch>
                        <a:fillRect/>
                      </a:stretch>
                    </p:blipFill>
                    <p:spPr bwMode="auto">
                      <a:xfrm>
                        <a:off x="2207496" y="5538483"/>
                        <a:ext cx="4635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4848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D05E7-FA40-4720-AFC3-0D46DCECFB10}"/>
              </a:ext>
            </a:extLst>
          </p:cNvPr>
          <p:cNvSpPr>
            <a:spLocks noGrp="1"/>
          </p:cNvSpPr>
          <p:nvPr>
            <p:ph type="title"/>
          </p:nvPr>
        </p:nvSpPr>
        <p:spPr>
          <a:xfrm>
            <a:off x="457199" y="215371"/>
            <a:ext cx="8583561" cy="1097279"/>
          </a:xfrm>
        </p:spPr>
        <p:txBody>
          <a:bodyPr/>
          <a:lstStyle/>
          <a:p>
            <a:r>
              <a:rPr lang="en-US" sz="3400" dirty="0">
                <a:cs typeface="Times New Roman" pitchFamily="18" charset="0"/>
              </a:rPr>
              <a:t>Reaction 4 of the </a:t>
            </a:r>
            <a:r>
              <a:rPr lang="en-US" sz="600" dirty="0">
                <a:cs typeface="Times New Roman" pitchFamily="18" charset="0"/>
              </a:rPr>
              <a:t>Beta</a:t>
            </a:r>
            <a:r>
              <a:rPr lang="en-US" sz="3400" dirty="0">
                <a:cs typeface="Times New Roman" pitchFamily="18" charset="0"/>
              </a:rPr>
              <a:t>  </a:t>
            </a:r>
            <a:r>
              <a:rPr lang="en-US" sz="3400" dirty="0"/>
              <a:t>-Oxidation Cycle </a:t>
            </a:r>
            <a:r>
              <a:rPr lang="en-US" sz="2000" b="0" dirty="0"/>
              <a:t>(1 of 2)</a:t>
            </a:r>
            <a:endParaRPr lang="en-US" sz="2000" dirty="0"/>
          </a:p>
        </p:txBody>
      </p:sp>
      <p:graphicFrame>
        <p:nvGraphicFramePr>
          <p:cNvPr id="8" name="Object 7">
            <a:extLst>
              <a:ext uri="{FF2B5EF4-FFF2-40B4-BE49-F238E27FC236}">
                <a16:creationId xmlns:a16="http://schemas.microsoft.com/office/drawing/2014/main" id="{E7C97387-9EFB-429D-A6DE-F8E1FFF2089B}"/>
              </a:ext>
              <a:ext uri="{C183D7F6-B498-43B3-948B-1728B52AA6E4}">
                <adec:decorative xmlns:adec="http://schemas.microsoft.com/office/drawing/2017/decorative" val="1"/>
              </a:ext>
            </a:extLst>
          </p:cNvPr>
          <p:cNvGraphicFramePr>
            <a:graphicFrameLocks noChangeAspect="1"/>
          </p:cNvGraphicFramePr>
          <p:nvPr>
            <p:extLst/>
          </p:nvPr>
        </p:nvGraphicFramePr>
        <p:xfrm>
          <a:off x="4020960" y="783213"/>
          <a:ext cx="367556" cy="518903"/>
        </p:xfrm>
        <a:graphic>
          <a:graphicData uri="http://schemas.openxmlformats.org/presentationml/2006/ole">
            <mc:AlternateContent xmlns:mc="http://schemas.openxmlformats.org/markup-compatibility/2006">
              <mc:Choice xmlns:v="urn:schemas-microsoft-com:vml" Requires="v">
                <p:oleObj spid="_x0000_s57348" name="Equation" r:id="rId3" imgW="215640" imgH="304560" progId="Equation.DSMT4">
                  <p:embed/>
                </p:oleObj>
              </mc:Choice>
              <mc:Fallback>
                <p:oleObj name="Equation" r:id="rId3" imgW="215640" imgH="304560" progId="Equation.DSMT4">
                  <p:embed/>
                  <p:pic>
                    <p:nvPicPr>
                      <p:cNvPr id="8" name="Object 7">
                        <a:extLst>
                          <a:ext uri="{FF2B5EF4-FFF2-40B4-BE49-F238E27FC236}">
                            <a16:creationId xmlns:a16="http://schemas.microsoft.com/office/drawing/2014/main" id="{E7C97387-9EFB-429D-A6DE-F8E1FFF2089B}"/>
                          </a:ext>
                          <a:ext uri="{C183D7F6-B498-43B3-948B-1728B52AA6E4}">
                            <adec:decorative xmlns:adec="http://schemas.microsoft.com/office/drawing/2017/decorative" val="1"/>
                          </a:ext>
                        </a:extLst>
                      </p:cNvPr>
                      <p:cNvPicPr/>
                      <p:nvPr/>
                    </p:nvPicPr>
                    <p:blipFill>
                      <a:blip r:embed="rId4"/>
                      <a:stretch>
                        <a:fillRect/>
                      </a:stretch>
                    </p:blipFill>
                    <p:spPr>
                      <a:xfrm>
                        <a:off x="4020960" y="783213"/>
                        <a:ext cx="367556" cy="518903"/>
                      </a:xfrm>
                      <a:prstGeom prst="rect">
                        <a:avLst/>
                      </a:prstGeom>
                      <a:solidFill>
                        <a:schemeClr val="bg1"/>
                      </a:solidFill>
                    </p:spPr>
                  </p:pic>
                </p:oleObj>
              </mc:Fallback>
            </mc:AlternateContent>
          </a:graphicData>
        </a:graphic>
      </p:graphicFrame>
      <p:sp>
        <p:nvSpPr>
          <p:cNvPr id="17" name="Content Placeholder 16">
            <a:extLst>
              <a:ext uri="{FF2B5EF4-FFF2-40B4-BE49-F238E27FC236}">
                <a16:creationId xmlns:a16="http://schemas.microsoft.com/office/drawing/2014/main" id="{AC1E918C-37B4-402B-8FAA-69DD0EEF1A0A}"/>
              </a:ext>
            </a:extLst>
          </p:cNvPr>
          <p:cNvSpPr>
            <a:spLocks noGrp="1"/>
          </p:cNvSpPr>
          <p:nvPr>
            <p:ph sz="quarter" idx="14"/>
          </p:nvPr>
        </p:nvSpPr>
        <p:spPr>
          <a:xfrm>
            <a:off x="457200" y="1607257"/>
            <a:ext cx="8230864" cy="417882"/>
          </a:xfrm>
        </p:spPr>
        <p:txBody>
          <a:bodyPr/>
          <a:lstStyle/>
          <a:p>
            <a:pPr marL="432" indent="0">
              <a:buNone/>
            </a:pPr>
            <a:r>
              <a:rPr lang="en-US" sz="2400" b="1" dirty="0"/>
              <a:t>Reaction 4: Cleavage</a:t>
            </a:r>
          </a:p>
        </p:txBody>
      </p:sp>
      <p:sp>
        <p:nvSpPr>
          <p:cNvPr id="18" name="Content Placeholder 17">
            <a:extLst>
              <a:ext uri="{FF2B5EF4-FFF2-40B4-BE49-F238E27FC236}">
                <a16:creationId xmlns:a16="http://schemas.microsoft.com/office/drawing/2014/main" id="{62C8C020-0446-4F0B-9DA6-3429BD99D085}"/>
              </a:ext>
            </a:extLst>
          </p:cNvPr>
          <p:cNvSpPr>
            <a:spLocks noGrp="1"/>
          </p:cNvSpPr>
          <p:nvPr>
            <p:ph sz="quarter" idx="15"/>
          </p:nvPr>
        </p:nvSpPr>
        <p:spPr>
          <a:xfrm>
            <a:off x="455935" y="2202323"/>
            <a:ext cx="651895" cy="417882"/>
          </a:xfrm>
        </p:spPr>
        <p:txBody>
          <a:bodyPr/>
          <a:lstStyle/>
          <a:p>
            <a:pPr marL="432" indent="0">
              <a:buNone/>
            </a:pPr>
            <a:r>
              <a:rPr lang="en-US" sz="2400" dirty="0"/>
              <a:t>The</a:t>
            </a:r>
          </a:p>
        </p:txBody>
      </p:sp>
      <p:graphicFrame>
        <p:nvGraphicFramePr>
          <p:cNvPr id="22" name="Object 21" descr="C sub alpha, single bond, C sub beta.">
            <a:extLst>
              <a:ext uri="{FF2B5EF4-FFF2-40B4-BE49-F238E27FC236}">
                <a16:creationId xmlns:a16="http://schemas.microsoft.com/office/drawing/2014/main" id="{A837A745-9182-498E-B8A9-3855D6807190}"/>
              </a:ext>
            </a:extLst>
          </p:cNvPr>
          <p:cNvGraphicFramePr>
            <a:graphicFrameLocks noChangeAspect="1"/>
          </p:cNvGraphicFramePr>
          <p:nvPr>
            <p:extLst/>
          </p:nvPr>
        </p:nvGraphicFramePr>
        <p:xfrm>
          <a:off x="1197482" y="2156443"/>
          <a:ext cx="1244600" cy="431800"/>
        </p:xfrm>
        <a:graphic>
          <a:graphicData uri="http://schemas.openxmlformats.org/presentationml/2006/ole">
            <mc:AlternateContent xmlns:mc="http://schemas.openxmlformats.org/markup-compatibility/2006">
              <mc:Choice xmlns:v="urn:schemas-microsoft-com:vml" Requires="v">
                <p:oleObj spid="_x0000_s57349" name="Equation" r:id="rId5" imgW="1244520" imgH="431640" progId="Equation.DSMT4">
                  <p:embed/>
                </p:oleObj>
              </mc:Choice>
              <mc:Fallback>
                <p:oleObj name="Equation" r:id="rId5" imgW="1244520" imgH="431640" progId="Equation.DSMT4">
                  <p:embed/>
                  <p:pic>
                    <p:nvPicPr>
                      <p:cNvPr id="22" name="Object 21" descr="C sub alpha, single bond, C sub beta.">
                        <a:extLst>
                          <a:ext uri="{FF2B5EF4-FFF2-40B4-BE49-F238E27FC236}">
                            <a16:creationId xmlns:a16="http://schemas.microsoft.com/office/drawing/2014/main" id="{A837A745-9182-498E-B8A9-3855D6807190}"/>
                          </a:ext>
                        </a:extLst>
                      </p:cNvPr>
                      <p:cNvPicPr/>
                      <p:nvPr/>
                    </p:nvPicPr>
                    <p:blipFill>
                      <a:blip r:embed="rId6"/>
                      <a:stretch>
                        <a:fillRect/>
                      </a:stretch>
                    </p:blipFill>
                    <p:spPr>
                      <a:xfrm>
                        <a:off x="1197482" y="2156443"/>
                        <a:ext cx="1244600" cy="431800"/>
                      </a:xfrm>
                      <a:prstGeom prst="rect">
                        <a:avLst/>
                      </a:prstGeom>
                    </p:spPr>
                  </p:pic>
                </p:oleObj>
              </mc:Fallback>
            </mc:AlternateContent>
          </a:graphicData>
        </a:graphic>
      </p:graphicFrame>
      <p:sp>
        <p:nvSpPr>
          <p:cNvPr id="19" name="Content Placeholder 18">
            <a:extLst>
              <a:ext uri="{FF2B5EF4-FFF2-40B4-BE49-F238E27FC236}">
                <a16:creationId xmlns:a16="http://schemas.microsoft.com/office/drawing/2014/main" id="{0F0010E0-D7A1-41FF-AEC0-7F06C50AA7A5}"/>
              </a:ext>
            </a:extLst>
          </p:cNvPr>
          <p:cNvSpPr>
            <a:spLocks noGrp="1"/>
          </p:cNvSpPr>
          <p:nvPr>
            <p:ph sz="quarter" idx="16"/>
          </p:nvPr>
        </p:nvSpPr>
        <p:spPr>
          <a:xfrm>
            <a:off x="2531734" y="2145704"/>
            <a:ext cx="6088313" cy="435283"/>
          </a:xfrm>
        </p:spPr>
        <p:txBody>
          <a:bodyPr/>
          <a:lstStyle/>
          <a:p>
            <a:pPr marL="432" indent="0">
              <a:buNone/>
            </a:pPr>
            <a:r>
              <a:rPr lang="en-US" sz="2400" dirty="0"/>
              <a:t>is cleaved to yield a two-carbon acetyl-C</a:t>
            </a:r>
            <a:r>
              <a:rPr lang="en-US" sz="100" dirty="0"/>
              <a:t> </a:t>
            </a:r>
            <a:r>
              <a:rPr lang="en-US" sz="2400" dirty="0"/>
              <a:t>o</a:t>
            </a:r>
            <a:r>
              <a:rPr lang="en-US" sz="100" dirty="0"/>
              <a:t> </a:t>
            </a:r>
            <a:r>
              <a:rPr lang="en-US" sz="2400" dirty="0"/>
              <a:t>A</a:t>
            </a:r>
          </a:p>
        </p:txBody>
      </p:sp>
      <p:sp>
        <p:nvSpPr>
          <p:cNvPr id="20" name="Content Placeholder 19">
            <a:extLst>
              <a:ext uri="{FF2B5EF4-FFF2-40B4-BE49-F238E27FC236}">
                <a16:creationId xmlns:a16="http://schemas.microsoft.com/office/drawing/2014/main" id="{58029961-3C9E-4442-A857-B1D5FBFB149E}"/>
              </a:ext>
            </a:extLst>
          </p:cNvPr>
          <p:cNvSpPr>
            <a:spLocks noGrp="1"/>
          </p:cNvSpPr>
          <p:nvPr>
            <p:ph sz="quarter" idx="17"/>
          </p:nvPr>
        </p:nvSpPr>
        <p:spPr>
          <a:xfrm>
            <a:off x="455936" y="2701552"/>
            <a:ext cx="8232128" cy="2600699"/>
          </a:xfrm>
        </p:spPr>
        <p:txBody>
          <a:bodyPr/>
          <a:lstStyle/>
          <a:p>
            <a:pPr marL="432" indent="0">
              <a:buNone/>
            </a:pPr>
            <a:r>
              <a:rPr lang="en-US" sz="2400" dirty="0"/>
              <a:t>and a shorter (8C) fatty acyl-C</a:t>
            </a:r>
            <a:r>
              <a:rPr lang="en-US" sz="100" dirty="0"/>
              <a:t> </a:t>
            </a:r>
            <a:r>
              <a:rPr lang="en-US" sz="2400" dirty="0"/>
              <a:t>o</a:t>
            </a:r>
            <a:r>
              <a:rPr lang="en-US" sz="100" dirty="0"/>
              <a:t> </a:t>
            </a:r>
            <a:r>
              <a:rPr lang="en-US" sz="2400" dirty="0"/>
              <a:t>A.</a:t>
            </a:r>
          </a:p>
          <a:p>
            <a:pPr marL="432" indent="0">
              <a:buNone/>
            </a:pPr>
            <a:r>
              <a:rPr lang="en-US" sz="2400" dirty="0"/>
              <a:t>The cleavage is repeated until the fatty acid is completely broken down to form acetyl-C</a:t>
            </a:r>
            <a:r>
              <a:rPr lang="en-US" sz="100" dirty="0"/>
              <a:t> </a:t>
            </a:r>
            <a:r>
              <a:rPr lang="en-US" sz="2400" dirty="0"/>
              <a:t>o</a:t>
            </a:r>
            <a:r>
              <a:rPr lang="en-US" sz="100" dirty="0"/>
              <a:t> </a:t>
            </a:r>
            <a:r>
              <a:rPr lang="en-US" sz="2400" dirty="0"/>
              <a:t>A.</a:t>
            </a:r>
          </a:p>
          <a:p>
            <a:pPr marL="432" indent="0">
              <a:buNone/>
            </a:pPr>
            <a:r>
              <a:rPr lang="en-US" sz="2400" dirty="0"/>
              <a:t>The acetyl-C</a:t>
            </a:r>
            <a:r>
              <a:rPr lang="en-US" sz="100" dirty="0"/>
              <a:t> </a:t>
            </a:r>
            <a:r>
              <a:rPr lang="en-US" sz="2400" dirty="0"/>
              <a:t>o</a:t>
            </a:r>
            <a:r>
              <a:rPr lang="en-US" sz="100" dirty="0"/>
              <a:t> </a:t>
            </a:r>
            <a:r>
              <a:rPr lang="en-US" sz="2400" dirty="0"/>
              <a:t>A produced from the fatty acid can enter the citric acid cycle to produce energy.</a:t>
            </a:r>
          </a:p>
        </p:txBody>
      </p:sp>
    </p:spTree>
    <p:extLst>
      <p:ext uri="{BB962C8B-B14F-4D97-AF65-F5344CB8AC3E}">
        <p14:creationId xmlns:p14="http://schemas.microsoft.com/office/powerpoint/2010/main" val="28108028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8F61-C3E8-4A0F-876F-D15E94809405}"/>
              </a:ext>
            </a:extLst>
          </p:cNvPr>
          <p:cNvSpPr>
            <a:spLocks noGrp="1"/>
          </p:cNvSpPr>
          <p:nvPr>
            <p:ph type="title"/>
          </p:nvPr>
        </p:nvSpPr>
        <p:spPr>
          <a:xfrm>
            <a:off x="457199" y="215371"/>
            <a:ext cx="8495072" cy="1097279"/>
          </a:xfrm>
        </p:spPr>
        <p:txBody>
          <a:bodyPr/>
          <a:lstStyle/>
          <a:p>
            <a:r>
              <a:rPr lang="en-US" sz="3400" dirty="0">
                <a:cs typeface="Times New Roman" pitchFamily="18" charset="0"/>
              </a:rPr>
              <a:t>Reaction 4 of the </a:t>
            </a:r>
            <a:r>
              <a:rPr lang="en-US" sz="600" dirty="0">
                <a:cs typeface="Times New Roman" pitchFamily="18" charset="0"/>
              </a:rPr>
              <a:t>Beta</a:t>
            </a:r>
            <a:r>
              <a:rPr lang="en-US" sz="3400" dirty="0">
                <a:cs typeface="Times New Roman" pitchFamily="18" charset="0"/>
              </a:rPr>
              <a:t>  </a:t>
            </a:r>
            <a:r>
              <a:rPr lang="en-US" sz="3400" dirty="0"/>
              <a:t>-Oxidation Cycle </a:t>
            </a:r>
            <a:r>
              <a:rPr lang="en-US" sz="2000" b="0" dirty="0"/>
              <a:t>(2 of 2)</a:t>
            </a:r>
            <a:endParaRPr lang="en-IN" sz="3400" dirty="0"/>
          </a:p>
        </p:txBody>
      </p:sp>
      <p:graphicFrame>
        <p:nvGraphicFramePr>
          <p:cNvPr id="6" name="Object 5">
            <a:extLst>
              <a:ext uri="{FF2B5EF4-FFF2-40B4-BE49-F238E27FC236}">
                <a16:creationId xmlns:a16="http://schemas.microsoft.com/office/drawing/2014/main" id="{61E7685D-AECA-420E-922F-6D46D93750FB}"/>
              </a:ext>
              <a:ext uri="{C183D7F6-B498-43B3-948B-1728B52AA6E4}">
                <adec:decorative xmlns:adec="http://schemas.microsoft.com/office/drawing/2017/decorative" val="1"/>
              </a:ext>
            </a:extLst>
          </p:cNvPr>
          <p:cNvGraphicFramePr>
            <a:graphicFrameLocks noChangeAspect="1"/>
          </p:cNvGraphicFramePr>
          <p:nvPr>
            <p:extLst/>
          </p:nvPr>
        </p:nvGraphicFramePr>
        <p:xfrm>
          <a:off x="4020960" y="783213"/>
          <a:ext cx="367556" cy="518903"/>
        </p:xfrm>
        <a:graphic>
          <a:graphicData uri="http://schemas.openxmlformats.org/presentationml/2006/ole">
            <mc:AlternateContent xmlns:mc="http://schemas.openxmlformats.org/markup-compatibility/2006">
              <mc:Choice xmlns:v="urn:schemas-microsoft-com:vml" Requires="v">
                <p:oleObj spid="_x0000_s58371" name="Equation" r:id="rId4" imgW="215640" imgH="304560" progId="Equation.DSMT4">
                  <p:embed/>
                </p:oleObj>
              </mc:Choice>
              <mc:Fallback>
                <p:oleObj name="Equation" r:id="rId4" imgW="215640" imgH="304560" progId="Equation.DSMT4">
                  <p:embed/>
                  <p:pic>
                    <p:nvPicPr>
                      <p:cNvPr id="6" name="Object 5">
                        <a:extLst>
                          <a:ext uri="{FF2B5EF4-FFF2-40B4-BE49-F238E27FC236}">
                            <a16:creationId xmlns:a16="http://schemas.microsoft.com/office/drawing/2014/main" id="{61E7685D-AECA-420E-922F-6D46D93750FB}"/>
                          </a:ext>
                          <a:ext uri="{C183D7F6-B498-43B3-948B-1728B52AA6E4}">
                            <adec:decorative xmlns:adec="http://schemas.microsoft.com/office/drawing/2017/decorative" val="1"/>
                          </a:ext>
                        </a:extLst>
                      </p:cNvPr>
                      <p:cNvPicPr/>
                      <p:nvPr/>
                    </p:nvPicPr>
                    <p:blipFill>
                      <a:blip r:embed="rId5"/>
                      <a:stretch>
                        <a:fillRect/>
                      </a:stretch>
                    </p:blipFill>
                    <p:spPr>
                      <a:xfrm>
                        <a:off x="4020960" y="783213"/>
                        <a:ext cx="367556" cy="518903"/>
                      </a:xfrm>
                      <a:prstGeom prst="rect">
                        <a:avLst/>
                      </a:prstGeom>
                      <a:solidFill>
                        <a:schemeClr val="bg1"/>
                      </a:solidFill>
                    </p:spPr>
                  </p:pic>
                </p:oleObj>
              </mc:Fallback>
            </mc:AlternateContent>
          </a:graphicData>
        </a:graphic>
      </p:graphicFrame>
      <p:pic>
        <p:nvPicPr>
          <p:cNvPr id="5" name="Content Placeholder 4" descr="In the fourth reaction of cleavage, the beta ketoacyl Co A thiolase adds a H S single bond Co A to the equation and the alpha beta bond is cleaved to yield a two carbon acetyl Co A and a fatty acyl Co A that has been shortened by two carbons. For long description in Notes pane, press F6.">
            <a:extLst>
              <a:ext uri="{FF2B5EF4-FFF2-40B4-BE49-F238E27FC236}">
                <a16:creationId xmlns:a16="http://schemas.microsoft.com/office/drawing/2014/main" id="{C512421F-1738-4E71-A102-994053A425D4}"/>
              </a:ext>
            </a:extLst>
          </p:cNvPr>
          <p:cNvPicPr>
            <a:picLocks noGrp="1" noChangeAspect="1"/>
          </p:cNvPicPr>
          <p:nvPr>
            <p:ph sz="quarter" idx="13"/>
          </p:nvPr>
        </p:nvPicPr>
        <p:blipFill>
          <a:blip r:embed="rId6"/>
          <a:stretch>
            <a:fillRect/>
          </a:stretch>
        </p:blipFill>
        <p:spPr>
          <a:xfrm>
            <a:off x="554388" y="1961198"/>
            <a:ext cx="8035224" cy="3657917"/>
          </a:xfrm>
          <a:prstGeom prst="rect">
            <a:avLst/>
          </a:prstGeom>
        </p:spPr>
      </p:pic>
    </p:spTree>
    <p:extLst>
      <p:ext uri="{BB962C8B-B14F-4D97-AF65-F5344CB8AC3E}">
        <p14:creationId xmlns:p14="http://schemas.microsoft.com/office/powerpoint/2010/main" val="42088333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Check 1</a:t>
            </a:r>
            <a:endParaRPr lang="en-IN" dirty="0"/>
          </a:p>
        </p:txBody>
      </p:sp>
      <p:sp>
        <p:nvSpPr>
          <p:cNvPr id="26" name="Content Placeholder 25"/>
          <p:cNvSpPr>
            <a:spLocks noGrp="1"/>
          </p:cNvSpPr>
          <p:nvPr>
            <p:ph sz="quarter" idx="13"/>
          </p:nvPr>
        </p:nvSpPr>
        <p:spPr>
          <a:xfrm>
            <a:off x="457199" y="1556326"/>
            <a:ext cx="8064501" cy="437573"/>
          </a:xfrm>
        </p:spPr>
        <p:txBody>
          <a:bodyPr/>
          <a:lstStyle/>
          <a:p>
            <a:pPr marL="432" indent="0">
              <a:buNone/>
            </a:pPr>
            <a:r>
              <a:rPr lang="en-US" dirty="0"/>
              <a:t>Match each of the following with one of the reactions in the</a:t>
            </a:r>
            <a:endParaRPr lang="en-US" dirty="0">
              <a:sym typeface="Symbol" pitchFamily="18" charset="2"/>
            </a:endParaRPr>
          </a:p>
        </p:txBody>
      </p:sp>
      <p:graphicFrame>
        <p:nvGraphicFramePr>
          <p:cNvPr id="48" name="Object 47" descr="beta">
            <a:extLst>
              <a:ext uri="{FF2B5EF4-FFF2-40B4-BE49-F238E27FC236}">
                <a16:creationId xmlns:a16="http://schemas.microsoft.com/office/drawing/2014/main" id="{982DC750-A97E-49E2-A52E-8827635D1302}"/>
              </a:ext>
            </a:extLst>
          </p:cNvPr>
          <p:cNvGraphicFramePr>
            <a:graphicFrameLocks noChangeAspect="1"/>
          </p:cNvGraphicFramePr>
          <p:nvPr>
            <p:extLst/>
          </p:nvPr>
        </p:nvGraphicFramePr>
        <p:xfrm>
          <a:off x="8607295" y="1575317"/>
          <a:ext cx="245872" cy="368808"/>
        </p:xfrm>
        <a:graphic>
          <a:graphicData uri="http://schemas.openxmlformats.org/presentationml/2006/ole">
            <mc:AlternateContent xmlns:mc="http://schemas.openxmlformats.org/markup-compatibility/2006">
              <mc:Choice xmlns:v="urn:schemas-microsoft-com:vml" Requires="v">
                <p:oleObj spid="_x0000_s59396" name="Equation" r:id="rId3" imgW="203040" imgH="304560" progId="Equation.DSMT4">
                  <p:embed/>
                </p:oleObj>
              </mc:Choice>
              <mc:Fallback>
                <p:oleObj name="Equation" r:id="rId3" imgW="203040" imgH="304560" progId="Equation.DSMT4">
                  <p:embed/>
                  <p:pic>
                    <p:nvPicPr>
                      <p:cNvPr id="48" name="Object 47" descr="beta">
                        <a:extLst>
                          <a:ext uri="{FF2B5EF4-FFF2-40B4-BE49-F238E27FC236}">
                            <a16:creationId xmlns:a16="http://schemas.microsoft.com/office/drawing/2014/main" id="{982DC750-A97E-49E2-A52E-8827635D1302}"/>
                          </a:ext>
                        </a:extLst>
                      </p:cNvPr>
                      <p:cNvPicPr/>
                      <p:nvPr/>
                    </p:nvPicPr>
                    <p:blipFill>
                      <a:blip r:embed="rId4"/>
                      <a:stretch>
                        <a:fillRect/>
                      </a:stretch>
                    </p:blipFill>
                    <p:spPr>
                      <a:xfrm>
                        <a:off x="8607295" y="1575317"/>
                        <a:ext cx="245872" cy="368808"/>
                      </a:xfrm>
                      <a:prstGeom prst="rect">
                        <a:avLst/>
                      </a:prstGeom>
                    </p:spPr>
                  </p:pic>
                </p:oleObj>
              </mc:Fallback>
            </mc:AlternateContent>
          </a:graphicData>
        </a:graphic>
      </p:graphicFrame>
      <p:sp>
        <p:nvSpPr>
          <p:cNvPr id="27" name="Content Placeholder 26"/>
          <p:cNvSpPr>
            <a:spLocks noGrp="1"/>
          </p:cNvSpPr>
          <p:nvPr>
            <p:ph sz="quarter" idx="14"/>
          </p:nvPr>
        </p:nvSpPr>
        <p:spPr>
          <a:xfrm>
            <a:off x="457199" y="2070101"/>
            <a:ext cx="2413001" cy="419100"/>
          </a:xfrm>
        </p:spPr>
        <p:txBody>
          <a:bodyPr/>
          <a:lstStyle/>
          <a:p>
            <a:pPr marL="432" indent="0">
              <a:buNone/>
            </a:pPr>
            <a:r>
              <a:rPr lang="en-US" dirty="0">
                <a:sym typeface="Symbol" pitchFamily="18" charset="2"/>
              </a:rPr>
              <a:t>-oxidation cycle:</a:t>
            </a:r>
            <a:endParaRPr lang="en-IN" dirty="0"/>
          </a:p>
        </p:txBody>
      </p:sp>
      <p:sp>
        <p:nvSpPr>
          <p:cNvPr id="28" name="Content Placeholder 27"/>
          <p:cNvSpPr>
            <a:spLocks noGrp="1"/>
          </p:cNvSpPr>
          <p:nvPr>
            <p:ph sz="quarter" idx="15"/>
          </p:nvPr>
        </p:nvSpPr>
        <p:spPr>
          <a:xfrm>
            <a:off x="977900" y="2667003"/>
            <a:ext cx="1371600" cy="406397"/>
          </a:xfrm>
        </p:spPr>
        <p:txBody>
          <a:bodyPr/>
          <a:lstStyle/>
          <a:p>
            <a:pPr marL="432" indent="0">
              <a:buNone/>
            </a:pPr>
            <a:r>
              <a:rPr lang="en-US" dirty="0">
                <a:sym typeface="Symbol" pitchFamily="18" charset="2"/>
              </a:rPr>
              <a:t>oxidation</a:t>
            </a:r>
            <a:endParaRPr lang="en-IN" dirty="0"/>
          </a:p>
        </p:txBody>
      </p:sp>
      <p:sp>
        <p:nvSpPr>
          <p:cNvPr id="29" name="Content Placeholder 28"/>
          <p:cNvSpPr>
            <a:spLocks noGrp="1"/>
          </p:cNvSpPr>
          <p:nvPr>
            <p:ph sz="quarter" idx="16"/>
          </p:nvPr>
        </p:nvSpPr>
        <p:spPr>
          <a:xfrm>
            <a:off x="2717800" y="2667003"/>
            <a:ext cx="1384300" cy="406397"/>
          </a:xfrm>
        </p:spPr>
        <p:txBody>
          <a:bodyPr/>
          <a:lstStyle/>
          <a:p>
            <a:pPr marL="432" indent="0">
              <a:buNone/>
            </a:pPr>
            <a:r>
              <a:rPr lang="en-US" dirty="0">
                <a:sym typeface="Symbol" pitchFamily="18" charset="2"/>
              </a:rPr>
              <a:t>hydration</a:t>
            </a:r>
            <a:endParaRPr lang="en-IN" dirty="0"/>
          </a:p>
        </p:txBody>
      </p:sp>
      <p:sp>
        <p:nvSpPr>
          <p:cNvPr id="30" name="Content Placeholder 29"/>
          <p:cNvSpPr>
            <a:spLocks noGrp="1"/>
          </p:cNvSpPr>
          <p:nvPr>
            <p:ph sz="quarter" idx="17"/>
          </p:nvPr>
        </p:nvSpPr>
        <p:spPr>
          <a:xfrm>
            <a:off x="4610100" y="2667003"/>
            <a:ext cx="3289300" cy="406397"/>
          </a:xfrm>
        </p:spPr>
        <p:txBody>
          <a:bodyPr/>
          <a:lstStyle/>
          <a:p>
            <a:pPr marL="432" indent="0">
              <a:buNone/>
            </a:pPr>
            <a:r>
              <a:rPr lang="en-US" dirty="0">
                <a:sym typeface="Symbol" pitchFamily="18" charset="2"/>
              </a:rPr>
              <a:t>fatty acyl-C</a:t>
            </a:r>
            <a:r>
              <a:rPr lang="en-US" sz="100" dirty="0">
                <a:sym typeface="Symbol" pitchFamily="18" charset="2"/>
              </a:rPr>
              <a:t> </a:t>
            </a:r>
            <a:r>
              <a:rPr lang="en-US" dirty="0" err="1">
                <a:sym typeface="Symbol" pitchFamily="18" charset="2"/>
              </a:rPr>
              <a:t>o</a:t>
            </a:r>
            <a:r>
              <a:rPr lang="en-US" sz="100" dirty="0" err="1">
                <a:sym typeface="Symbol" pitchFamily="18" charset="2"/>
              </a:rPr>
              <a:t>+</a:t>
            </a:r>
            <a:r>
              <a:rPr lang="en-US" dirty="0" err="1">
                <a:sym typeface="Symbol" pitchFamily="18" charset="2"/>
              </a:rPr>
              <a:t>A</a:t>
            </a:r>
            <a:r>
              <a:rPr lang="en-US" dirty="0">
                <a:sym typeface="Symbol" pitchFamily="18" charset="2"/>
              </a:rPr>
              <a:t> cleaved</a:t>
            </a:r>
            <a:endParaRPr lang="en-US" dirty="0"/>
          </a:p>
        </p:txBody>
      </p:sp>
      <p:sp>
        <p:nvSpPr>
          <p:cNvPr id="31" name="Content Placeholder 30"/>
          <p:cNvSpPr>
            <a:spLocks noGrp="1"/>
          </p:cNvSpPr>
          <p:nvPr>
            <p:ph sz="quarter" idx="18"/>
          </p:nvPr>
        </p:nvSpPr>
        <p:spPr>
          <a:xfrm>
            <a:off x="474663" y="3320319"/>
            <a:ext cx="2687637" cy="426186"/>
          </a:xfrm>
        </p:spPr>
        <p:txBody>
          <a:bodyPr/>
          <a:lstStyle/>
          <a:p>
            <a:pPr marL="432" indent="0">
              <a:buNone/>
            </a:pPr>
            <a:r>
              <a:rPr lang="en-US" dirty="0">
                <a:solidFill>
                  <a:schemeClr val="tx2"/>
                </a:solidFill>
              </a:rPr>
              <a:t>A. </a:t>
            </a:r>
            <a:r>
              <a:rPr lang="en-US" dirty="0"/>
              <a:t>Water is added.</a:t>
            </a:r>
          </a:p>
        </p:txBody>
      </p:sp>
      <p:sp>
        <p:nvSpPr>
          <p:cNvPr id="34" name="Content Placeholder 33"/>
          <p:cNvSpPr>
            <a:spLocks noGrp="1"/>
          </p:cNvSpPr>
          <p:nvPr>
            <p:ph sz="quarter" idx="21"/>
          </p:nvPr>
        </p:nvSpPr>
        <p:spPr>
          <a:xfrm>
            <a:off x="457200" y="3904518"/>
            <a:ext cx="442913" cy="400782"/>
          </a:xfrm>
        </p:spPr>
        <p:txBody>
          <a:bodyPr/>
          <a:lstStyle/>
          <a:p>
            <a:pPr marL="0" indent="0">
              <a:buNone/>
            </a:pPr>
            <a:r>
              <a:rPr lang="en-US" dirty="0">
                <a:solidFill>
                  <a:schemeClr val="tx2"/>
                </a:solidFill>
              </a:rPr>
              <a:t>B.</a:t>
            </a:r>
            <a:endParaRPr lang="en-US" dirty="0"/>
          </a:p>
        </p:txBody>
      </p:sp>
      <p:graphicFrame>
        <p:nvGraphicFramePr>
          <p:cNvPr id="49" name="Object 48" descr="F A D H sub 2">
            <a:extLst>
              <a:ext uri="{FF2B5EF4-FFF2-40B4-BE49-F238E27FC236}">
                <a16:creationId xmlns:a16="http://schemas.microsoft.com/office/drawing/2014/main" id="{23855DE8-42AB-4E20-BFEB-D06B01F0351A}"/>
              </a:ext>
            </a:extLst>
          </p:cNvPr>
          <p:cNvGraphicFramePr>
            <a:graphicFrameLocks noChangeAspect="1"/>
          </p:cNvGraphicFramePr>
          <p:nvPr>
            <p:extLst/>
          </p:nvPr>
        </p:nvGraphicFramePr>
        <p:xfrm>
          <a:off x="968250" y="3920424"/>
          <a:ext cx="908234" cy="368969"/>
        </p:xfrm>
        <a:graphic>
          <a:graphicData uri="http://schemas.openxmlformats.org/presentationml/2006/ole">
            <mc:AlternateContent xmlns:mc="http://schemas.openxmlformats.org/markup-compatibility/2006">
              <mc:Choice xmlns:v="urn:schemas-microsoft-com:vml" Requires="v">
                <p:oleObj spid="_x0000_s59397" name="Equation" r:id="rId5" imgW="812520" imgH="330120" progId="Equation.DSMT4">
                  <p:embed/>
                </p:oleObj>
              </mc:Choice>
              <mc:Fallback>
                <p:oleObj name="Equation" r:id="rId5" imgW="812520" imgH="330120" progId="Equation.DSMT4">
                  <p:embed/>
                  <p:pic>
                    <p:nvPicPr>
                      <p:cNvPr id="49" name="Object 48" descr="F A D H sub 2">
                        <a:extLst>
                          <a:ext uri="{FF2B5EF4-FFF2-40B4-BE49-F238E27FC236}">
                            <a16:creationId xmlns:a16="http://schemas.microsoft.com/office/drawing/2014/main" id="{23855DE8-42AB-4E20-BFEB-D06B01F0351A}"/>
                          </a:ext>
                        </a:extLst>
                      </p:cNvPr>
                      <p:cNvPicPr/>
                      <p:nvPr/>
                    </p:nvPicPr>
                    <p:blipFill>
                      <a:blip r:embed="rId6"/>
                      <a:stretch>
                        <a:fillRect/>
                      </a:stretch>
                    </p:blipFill>
                    <p:spPr>
                      <a:xfrm>
                        <a:off x="968250" y="3920424"/>
                        <a:ext cx="908234" cy="368969"/>
                      </a:xfrm>
                      <a:prstGeom prst="rect">
                        <a:avLst/>
                      </a:prstGeom>
                    </p:spPr>
                  </p:pic>
                </p:oleObj>
              </mc:Fallback>
            </mc:AlternateContent>
          </a:graphicData>
        </a:graphic>
      </p:graphicFrame>
      <p:sp>
        <p:nvSpPr>
          <p:cNvPr id="35" name="Content Placeholder 34"/>
          <p:cNvSpPr>
            <a:spLocks noGrp="1"/>
          </p:cNvSpPr>
          <p:nvPr>
            <p:ph sz="quarter" idx="22"/>
          </p:nvPr>
        </p:nvSpPr>
        <p:spPr>
          <a:xfrm>
            <a:off x="1944621" y="3904519"/>
            <a:ext cx="1039880" cy="400781"/>
          </a:xfrm>
        </p:spPr>
        <p:txBody>
          <a:bodyPr/>
          <a:lstStyle/>
          <a:p>
            <a:pPr marL="0" indent="0">
              <a:buNone/>
            </a:pPr>
            <a:r>
              <a:rPr lang="en-US" dirty="0"/>
              <a:t>forms.</a:t>
            </a:r>
            <a:endParaRPr lang="en-IN" dirty="0"/>
          </a:p>
        </p:txBody>
      </p:sp>
      <p:sp>
        <p:nvSpPr>
          <p:cNvPr id="37" name="Content Placeholder 36"/>
          <p:cNvSpPr>
            <a:spLocks noGrp="1"/>
          </p:cNvSpPr>
          <p:nvPr>
            <p:ph sz="quarter" idx="24"/>
          </p:nvPr>
        </p:nvSpPr>
        <p:spPr>
          <a:xfrm>
            <a:off x="474664" y="4463312"/>
            <a:ext cx="4643436" cy="426188"/>
          </a:xfrm>
        </p:spPr>
        <p:txBody>
          <a:bodyPr/>
          <a:lstStyle/>
          <a:p>
            <a:pPr marL="432" indent="0">
              <a:buNone/>
            </a:pPr>
            <a:r>
              <a:rPr lang="en-US" dirty="0">
                <a:solidFill>
                  <a:schemeClr val="tx2"/>
                </a:solidFill>
              </a:rPr>
              <a:t>C. </a:t>
            </a:r>
            <a:r>
              <a:rPr lang="en-US" dirty="0"/>
              <a:t>A two-carbon unit is removed.</a:t>
            </a:r>
          </a:p>
        </p:txBody>
      </p:sp>
      <p:sp>
        <p:nvSpPr>
          <p:cNvPr id="39" name="Content Placeholder 38"/>
          <p:cNvSpPr>
            <a:spLocks noGrp="1"/>
          </p:cNvSpPr>
          <p:nvPr>
            <p:ph sz="quarter" idx="26"/>
          </p:nvPr>
        </p:nvSpPr>
        <p:spPr>
          <a:xfrm>
            <a:off x="474664" y="5006200"/>
            <a:ext cx="2509837" cy="445275"/>
          </a:xfrm>
        </p:spPr>
        <p:txBody>
          <a:bodyPr/>
          <a:lstStyle/>
          <a:p>
            <a:pPr marL="0" indent="0">
              <a:buNone/>
            </a:pPr>
            <a:r>
              <a:rPr lang="en-US" dirty="0">
                <a:solidFill>
                  <a:schemeClr val="tx2"/>
                </a:solidFill>
              </a:rPr>
              <a:t>D. </a:t>
            </a:r>
            <a:r>
              <a:rPr lang="en-US" dirty="0"/>
              <a:t>N</a:t>
            </a:r>
            <a:r>
              <a:rPr lang="en-US" sz="100" dirty="0"/>
              <a:t> </a:t>
            </a:r>
            <a:r>
              <a:rPr lang="en-US" dirty="0"/>
              <a:t>A</a:t>
            </a:r>
            <a:r>
              <a:rPr lang="en-US" sz="100" dirty="0"/>
              <a:t> </a:t>
            </a:r>
            <a:r>
              <a:rPr lang="en-US" dirty="0"/>
              <a:t>D</a:t>
            </a:r>
            <a:r>
              <a:rPr lang="en-US" sz="100" dirty="0"/>
              <a:t> </a:t>
            </a:r>
            <a:r>
              <a:rPr lang="en-US" dirty="0"/>
              <a:t>H forms.</a:t>
            </a:r>
          </a:p>
        </p:txBody>
      </p:sp>
    </p:spTree>
    <p:extLst>
      <p:ext uri="{BB962C8B-B14F-4D97-AF65-F5344CB8AC3E}">
        <p14:creationId xmlns:p14="http://schemas.microsoft.com/office/powerpoint/2010/main" val="1333019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a:t>
            </a:r>
            <a:endParaRPr lang="en-IN" dirty="0"/>
          </a:p>
        </p:txBody>
      </p:sp>
      <p:sp>
        <p:nvSpPr>
          <p:cNvPr id="26" name="Content Placeholder 25"/>
          <p:cNvSpPr>
            <a:spLocks noGrp="1"/>
          </p:cNvSpPr>
          <p:nvPr>
            <p:ph sz="quarter" idx="13"/>
          </p:nvPr>
        </p:nvSpPr>
        <p:spPr>
          <a:xfrm>
            <a:off x="457199" y="1556326"/>
            <a:ext cx="8064501" cy="437573"/>
          </a:xfrm>
        </p:spPr>
        <p:txBody>
          <a:bodyPr/>
          <a:lstStyle/>
          <a:p>
            <a:pPr marL="432" indent="0">
              <a:buNone/>
            </a:pPr>
            <a:r>
              <a:rPr lang="en-US" dirty="0"/>
              <a:t>Match each of the following with one of the reactions in the</a:t>
            </a:r>
            <a:endParaRPr lang="en-US" dirty="0">
              <a:sym typeface="Symbol" pitchFamily="18" charset="2"/>
            </a:endParaRPr>
          </a:p>
        </p:txBody>
      </p:sp>
      <p:graphicFrame>
        <p:nvGraphicFramePr>
          <p:cNvPr id="48" name="Object 47" descr="beta">
            <a:extLst>
              <a:ext uri="{FF2B5EF4-FFF2-40B4-BE49-F238E27FC236}">
                <a16:creationId xmlns:a16="http://schemas.microsoft.com/office/drawing/2014/main" id="{982DC750-A97E-49E2-A52E-8827635D1302}"/>
              </a:ext>
            </a:extLst>
          </p:cNvPr>
          <p:cNvGraphicFramePr>
            <a:graphicFrameLocks noChangeAspect="1"/>
          </p:cNvGraphicFramePr>
          <p:nvPr/>
        </p:nvGraphicFramePr>
        <p:xfrm>
          <a:off x="8607295" y="1575317"/>
          <a:ext cx="245872" cy="368808"/>
        </p:xfrm>
        <a:graphic>
          <a:graphicData uri="http://schemas.openxmlformats.org/presentationml/2006/ole">
            <mc:AlternateContent xmlns:mc="http://schemas.openxmlformats.org/markup-compatibility/2006">
              <mc:Choice xmlns:v="urn:schemas-microsoft-com:vml" Requires="v">
                <p:oleObj spid="_x0000_s60420" name="Equation" r:id="rId3" imgW="203040" imgH="304560" progId="Equation.DSMT4">
                  <p:embed/>
                </p:oleObj>
              </mc:Choice>
              <mc:Fallback>
                <p:oleObj name="Equation" r:id="rId3" imgW="203040" imgH="304560" progId="Equation.DSMT4">
                  <p:embed/>
                  <p:pic>
                    <p:nvPicPr>
                      <p:cNvPr id="48" name="Object 47" descr="beta">
                        <a:extLst>
                          <a:ext uri="{FF2B5EF4-FFF2-40B4-BE49-F238E27FC236}">
                            <a16:creationId xmlns:a16="http://schemas.microsoft.com/office/drawing/2014/main" id="{982DC750-A97E-49E2-A52E-8827635D1302}"/>
                          </a:ext>
                        </a:extLst>
                      </p:cNvPr>
                      <p:cNvPicPr/>
                      <p:nvPr/>
                    </p:nvPicPr>
                    <p:blipFill>
                      <a:blip r:embed="rId4"/>
                      <a:stretch>
                        <a:fillRect/>
                      </a:stretch>
                    </p:blipFill>
                    <p:spPr>
                      <a:xfrm>
                        <a:off x="8607295" y="1575317"/>
                        <a:ext cx="245872" cy="368808"/>
                      </a:xfrm>
                      <a:prstGeom prst="rect">
                        <a:avLst/>
                      </a:prstGeom>
                    </p:spPr>
                  </p:pic>
                </p:oleObj>
              </mc:Fallback>
            </mc:AlternateContent>
          </a:graphicData>
        </a:graphic>
      </p:graphicFrame>
      <p:sp>
        <p:nvSpPr>
          <p:cNvPr id="27" name="Content Placeholder 26"/>
          <p:cNvSpPr>
            <a:spLocks noGrp="1"/>
          </p:cNvSpPr>
          <p:nvPr>
            <p:ph sz="quarter" idx="14"/>
          </p:nvPr>
        </p:nvSpPr>
        <p:spPr>
          <a:xfrm>
            <a:off x="457199" y="2070101"/>
            <a:ext cx="2413001" cy="419100"/>
          </a:xfrm>
        </p:spPr>
        <p:txBody>
          <a:bodyPr/>
          <a:lstStyle/>
          <a:p>
            <a:pPr marL="432" indent="0">
              <a:buNone/>
            </a:pPr>
            <a:r>
              <a:rPr lang="en-US" dirty="0">
                <a:sym typeface="Symbol" pitchFamily="18" charset="2"/>
              </a:rPr>
              <a:t>-oxidation cycle:</a:t>
            </a:r>
            <a:endParaRPr lang="en-IN" dirty="0"/>
          </a:p>
        </p:txBody>
      </p:sp>
      <p:sp>
        <p:nvSpPr>
          <p:cNvPr id="28" name="Content Placeholder 27"/>
          <p:cNvSpPr>
            <a:spLocks noGrp="1"/>
          </p:cNvSpPr>
          <p:nvPr>
            <p:ph sz="quarter" idx="15"/>
          </p:nvPr>
        </p:nvSpPr>
        <p:spPr>
          <a:xfrm>
            <a:off x="977900" y="2667003"/>
            <a:ext cx="1371600" cy="406397"/>
          </a:xfrm>
        </p:spPr>
        <p:txBody>
          <a:bodyPr/>
          <a:lstStyle/>
          <a:p>
            <a:pPr marL="432" indent="0">
              <a:buNone/>
            </a:pPr>
            <a:r>
              <a:rPr lang="en-US" dirty="0">
                <a:sym typeface="Symbol" pitchFamily="18" charset="2"/>
              </a:rPr>
              <a:t>oxidation</a:t>
            </a:r>
            <a:endParaRPr lang="en-IN" dirty="0"/>
          </a:p>
        </p:txBody>
      </p:sp>
      <p:sp>
        <p:nvSpPr>
          <p:cNvPr id="29" name="Content Placeholder 28"/>
          <p:cNvSpPr>
            <a:spLocks noGrp="1"/>
          </p:cNvSpPr>
          <p:nvPr>
            <p:ph sz="quarter" idx="16"/>
          </p:nvPr>
        </p:nvSpPr>
        <p:spPr>
          <a:xfrm>
            <a:off x="2717800" y="2667003"/>
            <a:ext cx="1384300" cy="406397"/>
          </a:xfrm>
        </p:spPr>
        <p:txBody>
          <a:bodyPr/>
          <a:lstStyle/>
          <a:p>
            <a:pPr marL="432" indent="0">
              <a:buNone/>
            </a:pPr>
            <a:r>
              <a:rPr lang="en-US" dirty="0">
                <a:sym typeface="Symbol" pitchFamily="18" charset="2"/>
              </a:rPr>
              <a:t>hydration</a:t>
            </a:r>
            <a:endParaRPr lang="en-IN" dirty="0"/>
          </a:p>
        </p:txBody>
      </p:sp>
      <p:sp>
        <p:nvSpPr>
          <p:cNvPr id="30" name="Content Placeholder 29"/>
          <p:cNvSpPr>
            <a:spLocks noGrp="1"/>
          </p:cNvSpPr>
          <p:nvPr>
            <p:ph sz="quarter" idx="17"/>
          </p:nvPr>
        </p:nvSpPr>
        <p:spPr>
          <a:xfrm>
            <a:off x="4610100" y="2667003"/>
            <a:ext cx="3289300" cy="406397"/>
          </a:xfrm>
        </p:spPr>
        <p:txBody>
          <a:bodyPr/>
          <a:lstStyle/>
          <a:p>
            <a:pPr marL="432" indent="0">
              <a:buNone/>
            </a:pPr>
            <a:r>
              <a:rPr lang="en-US" dirty="0">
                <a:sym typeface="Symbol" pitchFamily="18" charset="2"/>
              </a:rPr>
              <a:t>fatty acyl-C</a:t>
            </a:r>
            <a:r>
              <a:rPr lang="en-US" sz="100" dirty="0">
                <a:sym typeface="Symbol" pitchFamily="18" charset="2"/>
              </a:rPr>
              <a:t> </a:t>
            </a:r>
            <a:r>
              <a:rPr lang="en-US" dirty="0" err="1">
                <a:sym typeface="Symbol" pitchFamily="18" charset="2"/>
              </a:rPr>
              <a:t>o</a:t>
            </a:r>
            <a:r>
              <a:rPr lang="en-US" sz="100" dirty="0" err="1">
                <a:sym typeface="Symbol" pitchFamily="18" charset="2"/>
              </a:rPr>
              <a:t>+</a:t>
            </a:r>
            <a:r>
              <a:rPr lang="en-US" dirty="0" err="1">
                <a:sym typeface="Symbol" pitchFamily="18" charset="2"/>
              </a:rPr>
              <a:t>A</a:t>
            </a:r>
            <a:r>
              <a:rPr lang="en-US" dirty="0">
                <a:sym typeface="Symbol" pitchFamily="18" charset="2"/>
              </a:rPr>
              <a:t> cleaved</a:t>
            </a:r>
            <a:endParaRPr lang="en-US" dirty="0"/>
          </a:p>
        </p:txBody>
      </p:sp>
      <p:sp>
        <p:nvSpPr>
          <p:cNvPr id="31" name="Content Placeholder 30"/>
          <p:cNvSpPr>
            <a:spLocks noGrp="1"/>
          </p:cNvSpPr>
          <p:nvPr>
            <p:ph sz="quarter" idx="18"/>
          </p:nvPr>
        </p:nvSpPr>
        <p:spPr>
          <a:xfrm>
            <a:off x="474663" y="3320319"/>
            <a:ext cx="2687637" cy="426186"/>
          </a:xfrm>
        </p:spPr>
        <p:txBody>
          <a:bodyPr/>
          <a:lstStyle/>
          <a:p>
            <a:pPr marL="432" indent="0">
              <a:buNone/>
            </a:pPr>
            <a:r>
              <a:rPr lang="en-US" dirty="0">
                <a:solidFill>
                  <a:schemeClr val="tx2"/>
                </a:solidFill>
              </a:rPr>
              <a:t>A. </a:t>
            </a:r>
            <a:r>
              <a:rPr lang="en-US" dirty="0"/>
              <a:t>Water is added.</a:t>
            </a:r>
          </a:p>
        </p:txBody>
      </p:sp>
      <p:sp>
        <p:nvSpPr>
          <p:cNvPr id="32" name="Content Placeholder 31"/>
          <p:cNvSpPr>
            <a:spLocks noGrp="1"/>
          </p:cNvSpPr>
          <p:nvPr>
            <p:ph sz="quarter" idx="19"/>
          </p:nvPr>
        </p:nvSpPr>
        <p:spPr>
          <a:xfrm>
            <a:off x="5283201" y="3320320"/>
            <a:ext cx="1714499" cy="426186"/>
          </a:xfrm>
        </p:spPr>
        <p:txBody>
          <a:bodyPr/>
          <a:lstStyle/>
          <a:p>
            <a:pPr marL="432" indent="0">
              <a:buNone/>
            </a:pPr>
            <a:r>
              <a:rPr lang="en-US" b="1" dirty="0">
                <a:solidFill>
                  <a:srgbClr val="000000"/>
                </a:solidFill>
              </a:rPr>
              <a:t>hydration</a:t>
            </a:r>
            <a:endParaRPr lang="en-US" dirty="0">
              <a:solidFill>
                <a:srgbClr val="000000"/>
              </a:solidFill>
            </a:endParaRPr>
          </a:p>
        </p:txBody>
      </p:sp>
      <p:sp>
        <p:nvSpPr>
          <p:cNvPr id="34" name="Content Placeholder 33"/>
          <p:cNvSpPr>
            <a:spLocks noGrp="1"/>
          </p:cNvSpPr>
          <p:nvPr>
            <p:ph sz="quarter" idx="21"/>
          </p:nvPr>
        </p:nvSpPr>
        <p:spPr>
          <a:xfrm>
            <a:off x="457200" y="3904518"/>
            <a:ext cx="442913" cy="400782"/>
          </a:xfrm>
        </p:spPr>
        <p:txBody>
          <a:bodyPr/>
          <a:lstStyle/>
          <a:p>
            <a:pPr marL="0" indent="0">
              <a:buNone/>
            </a:pPr>
            <a:r>
              <a:rPr lang="en-US" dirty="0">
                <a:solidFill>
                  <a:schemeClr val="tx2"/>
                </a:solidFill>
              </a:rPr>
              <a:t>B.</a:t>
            </a:r>
            <a:endParaRPr lang="en-US" dirty="0"/>
          </a:p>
        </p:txBody>
      </p:sp>
      <p:graphicFrame>
        <p:nvGraphicFramePr>
          <p:cNvPr id="49" name="Object 48" descr="F A D H sub 2">
            <a:extLst>
              <a:ext uri="{FF2B5EF4-FFF2-40B4-BE49-F238E27FC236}">
                <a16:creationId xmlns:a16="http://schemas.microsoft.com/office/drawing/2014/main" id="{23855DE8-42AB-4E20-BFEB-D06B01F0351A}"/>
              </a:ext>
            </a:extLst>
          </p:cNvPr>
          <p:cNvGraphicFramePr>
            <a:graphicFrameLocks noChangeAspect="1"/>
          </p:cNvGraphicFramePr>
          <p:nvPr/>
        </p:nvGraphicFramePr>
        <p:xfrm>
          <a:off x="968250" y="3920424"/>
          <a:ext cx="908234" cy="368969"/>
        </p:xfrm>
        <a:graphic>
          <a:graphicData uri="http://schemas.openxmlformats.org/presentationml/2006/ole">
            <mc:AlternateContent xmlns:mc="http://schemas.openxmlformats.org/markup-compatibility/2006">
              <mc:Choice xmlns:v="urn:schemas-microsoft-com:vml" Requires="v">
                <p:oleObj spid="_x0000_s60421" name="Equation" r:id="rId5" imgW="812520" imgH="330120" progId="Equation.DSMT4">
                  <p:embed/>
                </p:oleObj>
              </mc:Choice>
              <mc:Fallback>
                <p:oleObj name="Equation" r:id="rId5" imgW="812520" imgH="330120" progId="Equation.DSMT4">
                  <p:embed/>
                  <p:pic>
                    <p:nvPicPr>
                      <p:cNvPr id="49" name="Object 48" descr="F A D H sub 2">
                        <a:extLst>
                          <a:ext uri="{FF2B5EF4-FFF2-40B4-BE49-F238E27FC236}">
                            <a16:creationId xmlns:a16="http://schemas.microsoft.com/office/drawing/2014/main" id="{23855DE8-42AB-4E20-BFEB-D06B01F0351A}"/>
                          </a:ext>
                        </a:extLst>
                      </p:cNvPr>
                      <p:cNvPicPr/>
                      <p:nvPr/>
                    </p:nvPicPr>
                    <p:blipFill>
                      <a:blip r:embed="rId6"/>
                      <a:stretch>
                        <a:fillRect/>
                      </a:stretch>
                    </p:blipFill>
                    <p:spPr>
                      <a:xfrm>
                        <a:off x="968250" y="3920424"/>
                        <a:ext cx="908234" cy="368969"/>
                      </a:xfrm>
                      <a:prstGeom prst="rect">
                        <a:avLst/>
                      </a:prstGeom>
                    </p:spPr>
                  </p:pic>
                </p:oleObj>
              </mc:Fallback>
            </mc:AlternateContent>
          </a:graphicData>
        </a:graphic>
      </p:graphicFrame>
      <p:sp>
        <p:nvSpPr>
          <p:cNvPr id="35" name="Content Placeholder 34"/>
          <p:cNvSpPr>
            <a:spLocks noGrp="1"/>
          </p:cNvSpPr>
          <p:nvPr>
            <p:ph sz="quarter" idx="22"/>
          </p:nvPr>
        </p:nvSpPr>
        <p:spPr>
          <a:xfrm>
            <a:off x="1944621" y="3904519"/>
            <a:ext cx="1039880" cy="400781"/>
          </a:xfrm>
        </p:spPr>
        <p:txBody>
          <a:bodyPr/>
          <a:lstStyle/>
          <a:p>
            <a:pPr marL="0" indent="0">
              <a:buNone/>
            </a:pPr>
            <a:r>
              <a:rPr lang="en-US" dirty="0"/>
              <a:t>forms.</a:t>
            </a:r>
            <a:endParaRPr lang="en-IN" dirty="0"/>
          </a:p>
        </p:txBody>
      </p:sp>
      <p:sp>
        <p:nvSpPr>
          <p:cNvPr id="36" name="Content Placeholder 35"/>
          <p:cNvSpPr>
            <a:spLocks noGrp="1"/>
          </p:cNvSpPr>
          <p:nvPr>
            <p:ph sz="quarter" idx="23"/>
          </p:nvPr>
        </p:nvSpPr>
        <p:spPr>
          <a:xfrm>
            <a:off x="5283201" y="3904518"/>
            <a:ext cx="3552694" cy="438882"/>
          </a:xfrm>
        </p:spPr>
        <p:txBody>
          <a:bodyPr/>
          <a:lstStyle/>
          <a:p>
            <a:pPr marL="432" indent="0">
              <a:buNone/>
            </a:pPr>
            <a:r>
              <a:rPr lang="en-US" b="1" dirty="0">
                <a:solidFill>
                  <a:srgbClr val="000000"/>
                </a:solidFill>
                <a:sym typeface="Symbol" pitchFamily="18" charset="2"/>
              </a:rPr>
              <a:t>fatty acyl-C</a:t>
            </a:r>
            <a:r>
              <a:rPr lang="en-US" sz="100" b="1" dirty="0">
                <a:solidFill>
                  <a:srgbClr val="000000"/>
                </a:solidFill>
                <a:sym typeface="Symbol" pitchFamily="18" charset="2"/>
              </a:rPr>
              <a:t> </a:t>
            </a:r>
            <a:r>
              <a:rPr lang="en-US" b="1" dirty="0">
                <a:solidFill>
                  <a:srgbClr val="000000"/>
                </a:solidFill>
                <a:sym typeface="Symbol" pitchFamily="18" charset="2"/>
              </a:rPr>
              <a:t>o</a:t>
            </a:r>
            <a:r>
              <a:rPr lang="en-US" sz="100" b="1" dirty="0">
                <a:solidFill>
                  <a:srgbClr val="000000"/>
                </a:solidFill>
                <a:sym typeface="Symbol" pitchFamily="18" charset="2"/>
              </a:rPr>
              <a:t> </a:t>
            </a:r>
            <a:r>
              <a:rPr lang="en-US" b="1" dirty="0">
                <a:solidFill>
                  <a:srgbClr val="000000"/>
                </a:solidFill>
                <a:sym typeface="Symbol" pitchFamily="18" charset="2"/>
              </a:rPr>
              <a:t>A cleaved</a:t>
            </a:r>
            <a:endParaRPr lang="en-US" dirty="0">
              <a:solidFill>
                <a:srgbClr val="000000"/>
              </a:solidFill>
            </a:endParaRPr>
          </a:p>
        </p:txBody>
      </p:sp>
      <p:sp>
        <p:nvSpPr>
          <p:cNvPr id="37" name="Content Placeholder 36"/>
          <p:cNvSpPr>
            <a:spLocks noGrp="1"/>
          </p:cNvSpPr>
          <p:nvPr>
            <p:ph sz="quarter" idx="24"/>
          </p:nvPr>
        </p:nvSpPr>
        <p:spPr>
          <a:xfrm>
            <a:off x="474664" y="4463312"/>
            <a:ext cx="4643436" cy="426188"/>
          </a:xfrm>
        </p:spPr>
        <p:txBody>
          <a:bodyPr/>
          <a:lstStyle/>
          <a:p>
            <a:pPr marL="432" indent="0">
              <a:buNone/>
            </a:pPr>
            <a:r>
              <a:rPr lang="en-US" dirty="0">
                <a:solidFill>
                  <a:schemeClr val="tx2"/>
                </a:solidFill>
              </a:rPr>
              <a:t>C. </a:t>
            </a:r>
            <a:r>
              <a:rPr lang="en-US" dirty="0"/>
              <a:t>A two-carbon unit is removed.</a:t>
            </a:r>
          </a:p>
        </p:txBody>
      </p:sp>
      <p:sp>
        <p:nvSpPr>
          <p:cNvPr id="38" name="Content Placeholder 37"/>
          <p:cNvSpPr>
            <a:spLocks noGrp="1"/>
          </p:cNvSpPr>
          <p:nvPr>
            <p:ph sz="quarter" idx="25"/>
          </p:nvPr>
        </p:nvSpPr>
        <p:spPr>
          <a:xfrm>
            <a:off x="5283201" y="4463313"/>
            <a:ext cx="1587500" cy="426188"/>
          </a:xfrm>
        </p:spPr>
        <p:txBody>
          <a:bodyPr/>
          <a:lstStyle/>
          <a:p>
            <a:pPr marL="432" indent="0">
              <a:buNone/>
            </a:pPr>
            <a:r>
              <a:rPr lang="en-US" b="1" dirty="0">
                <a:solidFill>
                  <a:srgbClr val="000000"/>
                </a:solidFill>
              </a:rPr>
              <a:t>oxidation</a:t>
            </a:r>
            <a:endParaRPr lang="en-US" dirty="0">
              <a:solidFill>
                <a:srgbClr val="000000"/>
              </a:solidFill>
            </a:endParaRPr>
          </a:p>
        </p:txBody>
      </p:sp>
      <p:sp>
        <p:nvSpPr>
          <p:cNvPr id="39" name="Content Placeholder 38"/>
          <p:cNvSpPr>
            <a:spLocks noGrp="1"/>
          </p:cNvSpPr>
          <p:nvPr>
            <p:ph sz="quarter" idx="26"/>
          </p:nvPr>
        </p:nvSpPr>
        <p:spPr>
          <a:xfrm>
            <a:off x="474664" y="5006200"/>
            <a:ext cx="2509837" cy="445275"/>
          </a:xfrm>
        </p:spPr>
        <p:txBody>
          <a:bodyPr/>
          <a:lstStyle/>
          <a:p>
            <a:pPr marL="0" indent="0">
              <a:buNone/>
            </a:pPr>
            <a:r>
              <a:rPr lang="en-US" dirty="0">
                <a:solidFill>
                  <a:schemeClr val="tx2"/>
                </a:solidFill>
              </a:rPr>
              <a:t>D. </a:t>
            </a:r>
            <a:r>
              <a:rPr lang="en-US" dirty="0"/>
              <a:t>N</a:t>
            </a:r>
            <a:r>
              <a:rPr lang="en-US" sz="100" dirty="0"/>
              <a:t> </a:t>
            </a:r>
            <a:r>
              <a:rPr lang="en-US" dirty="0"/>
              <a:t>A</a:t>
            </a:r>
            <a:r>
              <a:rPr lang="en-US" sz="100" dirty="0"/>
              <a:t> </a:t>
            </a:r>
            <a:r>
              <a:rPr lang="en-US" dirty="0"/>
              <a:t>D</a:t>
            </a:r>
            <a:r>
              <a:rPr lang="en-US" sz="100" dirty="0"/>
              <a:t> </a:t>
            </a:r>
            <a:r>
              <a:rPr lang="en-US" dirty="0"/>
              <a:t>H forms.</a:t>
            </a:r>
          </a:p>
        </p:txBody>
      </p:sp>
      <p:sp>
        <p:nvSpPr>
          <p:cNvPr id="40" name="Content Placeholder 39"/>
          <p:cNvSpPr>
            <a:spLocks noGrp="1"/>
          </p:cNvSpPr>
          <p:nvPr>
            <p:ph sz="quarter" idx="27"/>
          </p:nvPr>
        </p:nvSpPr>
        <p:spPr>
          <a:xfrm>
            <a:off x="5283201" y="5006200"/>
            <a:ext cx="1587500" cy="445275"/>
          </a:xfrm>
        </p:spPr>
        <p:txBody>
          <a:bodyPr/>
          <a:lstStyle/>
          <a:p>
            <a:pPr marL="0" indent="0">
              <a:buNone/>
            </a:pPr>
            <a:r>
              <a:rPr lang="en-US" b="1" dirty="0">
                <a:solidFill>
                  <a:srgbClr val="000000"/>
                </a:solidFill>
              </a:rPr>
              <a:t>oxidation</a:t>
            </a:r>
            <a:endParaRPr lang="en-US" dirty="0">
              <a:solidFill>
                <a:srgbClr val="000000"/>
              </a:solidFill>
            </a:endParaRPr>
          </a:p>
        </p:txBody>
      </p:sp>
    </p:spTree>
    <p:extLst>
      <p:ext uri="{BB962C8B-B14F-4D97-AF65-F5344CB8AC3E}">
        <p14:creationId xmlns:p14="http://schemas.microsoft.com/office/powerpoint/2010/main" val="24174998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dirty="0"/>
              <a:t>Cycles of </a:t>
            </a:r>
            <a:r>
              <a:rPr lang="en-US" sz="100" dirty="0"/>
              <a:t>Beta</a:t>
            </a:r>
            <a:r>
              <a:rPr lang="en-US" dirty="0"/>
              <a:t>    </a:t>
            </a:r>
            <a:r>
              <a:rPr lang="en-US" dirty="0">
                <a:sym typeface="Symbol" pitchFamily="18" charset="2"/>
              </a:rPr>
              <a:t>-Oxidation</a:t>
            </a:r>
            <a:endParaRPr lang="en-IN" dirty="0"/>
          </a:p>
        </p:txBody>
      </p:sp>
      <p:graphicFrame>
        <p:nvGraphicFramePr>
          <p:cNvPr id="17" name="Object 16">
            <a:extLst>
              <a:ext uri="{FF2B5EF4-FFF2-40B4-BE49-F238E27FC236}">
                <a16:creationId xmlns:a16="http://schemas.microsoft.com/office/drawing/2014/main" id="{933A2C7C-401E-422B-BD18-E2122281646C}"/>
              </a:ext>
              <a:ext uri="{C183D7F6-B498-43B3-948B-1728B52AA6E4}">
                <adec:decorative xmlns:adec="http://schemas.microsoft.com/office/drawing/2017/decorative" val="1"/>
              </a:ext>
            </a:extLst>
          </p:cNvPr>
          <p:cNvGraphicFramePr>
            <a:graphicFrameLocks noChangeAspect="1"/>
          </p:cNvGraphicFramePr>
          <p:nvPr>
            <p:extLst/>
          </p:nvPr>
        </p:nvGraphicFramePr>
        <p:xfrm>
          <a:off x="2595281" y="799118"/>
          <a:ext cx="421251" cy="538538"/>
        </p:xfrm>
        <a:graphic>
          <a:graphicData uri="http://schemas.openxmlformats.org/presentationml/2006/ole">
            <mc:AlternateContent xmlns:mc="http://schemas.openxmlformats.org/markup-compatibility/2006">
              <mc:Choice xmlns:v="urn:schemas-microsoft-com:vml" Requires="v">
                <p:oleObj spid="_x0000_s61445" name="Equation" r:id="rId3" imgW="228600" imgH="291960" progId="Equation.DSMT4">
                  <p:embed/>
                </p:oleObj>
              </mc:Choice>
              <mc:Fallback>
                <p:oleObj name="Equation" r:id="rId3" imgW="228600" imgH="291960" progId="Equation.DSMT4">
                  <p:embed/>
                  <p:pic>
                    <p:nvPicPr>
                      <p:cNvPr id="17" name="Object 16">
                        <a:extLst>
                          <a:ext uri="{FF2B5EF4-FFF2-40B4-BE49-F238E27FC236}">
                            <a16:creationId xmlns:a16="http://schemas.microsoft.com/office/drawing/2014/main" id="{933A2C7C-401E-422B-BD18-E2122281646C}"/>
                          </a:ext>
                          <a:ext uri="{C183D7F6-B498-43B3-948B-1728B52AA6E4}">
                            <adec:decorative xmlns:adec="http://schemas.microsoft.com/office/drawing/2017/decorative" val="1"/>
                          </a:ext>
                        </a:extLst>
                      </p:cNvPr>
                      <p:cNvPicPr/>
                      <p:nvPr/>
                    </p:nvPicPr>
                    <p:blipFill>
                      <a:blip r:embed="rId4"/>
                      <a:stretch>
                        <a:fillRect/>
                      </a:stretch>
                    </p:blipFill>
                    <p:spPr>
                      <a:xfrm>
                        <a:off x="2595281" y="799118"/>
                        <a:ext cx="421251" cy="538538"/>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62502"/>
            <a:ext cx="2138515" cy="428530"/>
          </a:xfrm>
        </p:spPr>
        <p:txBody>
          <a:bodyPr/>
          <a:lstStyle/>
          <a:p>
            <a:pPr marL="432" indent="0">
              <a:buNone/>
            </a:pPr>
            <a:r>
              <a:rPr lang="en-IN" sz="2400" dirty="0"/>
              <a:t>The number of</a:t>
            </a:r>
          </a:p>
        </p:txBody>
      </p:sp>
      <p:graphicFrame>
        <p:nvGraphicFramePr>
          <p:cNvPr id="18" name="Object 17" descr="beta">
            <a:extLst>
              <a:ext uri="{FF2B5EF4-FFF2-40B4-BE49-F238E27FC236}">
                <a16:creationId xmlns:a16="http://schemas.microsoft.com/office/drawing/2014/main" id="{D085D689-7E7C-4CAF-B651-7253B933C068}"/>
              </a:ext>
            </a:extLst>
          </p:cNvPr>
          <p:cNvGraphicFramePr>
            <a:graphicFrameLocks noChangeAspect="1"/>
          </p:cNvGraphicFramePr>
          <p:nvPr>
            <p:extLst/>
          </p:nvPr>
        </p:nvGraphicFramePr>
        <p:xfrm>
          <a:off x="2670175" y="1597025"/>
          <a:ext cx="261938" cy="354013"/>
        </p:xfrm>
        <a:graphic>
          <a:graphicData uri="http://schemas.openxmlformats.org/presentationml/2006/ole">
            <mc:AlternateContent xmlns:mc="http://schemas.openxmlformats.org/markup-compatibility/2006">
              <mc:Choice xmlns:v="urn:schemas-microsoft-com:vml" Requires="v">
                <p:oleObj spid="_x0000_s61446" name="Equation" r:id="rId5" imgW="215640" imgH="291960" progId="Equation.DSMT4">
                  <p:embed/>
                </p:oleObj>
              </mc:Choice>
              <mc:Fallback>
                <p:oleObj name="Equation" r:id="rId5" imgW="215640" imgH="291960" progId="Equation.DSMT4">
                  <p:embed/>
                  <p:pic>
                    <p:nvPicPr>
                      <p:cNvPr id="18" name="Object 17" descr="beta">
                        <a:extLst>
                          <a:ext uri="{FF2B5EF4-FFF2-40B4-BE49-F238E27FC236}">
                            <a16:creationId xmlns:a16="http://schemas.microsoft.com/office/drawing/2014/main" id="{D085D689-7E7C-4CAF-B651-7253B933C068}"/>
                          </a:ext>
                        </a:extLst>
                      </p:cNvPr>
                      <p:cNvPicPr/>
                      <p:nvPr/>
                    </p:nvPicPr>
                    <p:blipFill>
                      <a:blip r:embed="rId6"/>
                      <a:stretch>
                        <a:fillRect/>
                      </a:stretch>
                    </p:blipFill>
                    <p:spPr>
                      <a:xfrm>
                        <a:off x="2670175" y="1597025"/>
                        <a:ext cx="261938" cy="354013"/>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3008673" y="1558688"/>
            <a:ext cx="2433484" cy="399538"/>
          </a:xfrm>
        </p:spPr>
        <p:txBody>
          <a:bodyPr/>
          <a:lstStyle/>
          <a:p>
            <a:pPr marL="432" indent="0">
              <a:buNone/>
            </a:pPr>
            <a:r>
              <a:rPr lang="en-IN" sz="2400" dirty="0">
                <a:sym typeface="Symbol" pitchFamily="18" charset="2"/>
              </a:rPr>
              <a:t>-oxidation cycles</a:t>
            </a:r>
          </a:p>
        </p:txBody>
      </p:sp>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457200" y="2071941"/>
            <a:ext cx="8214852" cy="995721"/>
          </a:xfrm>
        </p:spPr>
        <p:txBody>
          <a:bodyPr/>
          <a:lstStyle/>
          <a:p>
            <a:pPr>
              <a:buSzTx/>
            </a:pPr>
            <a:r>
              <a:rPr lang="en-IN" sz="2400" dirty="0">
                <a:sym typeface="Symbol" pitchFamily="18" charset="2"/>
              </a:rPr>
              <a:t>depends on the </a:t>
            </a:r>
            <a:r>
              <a:rPr lang="en-IN" sz="2400" dirty="0"/>
              <a:t>length of a fatty acid</a:t>
            </a:r>
          </a:p>
          <a:p>
            <a:pPr>
              <a:buSzTx/>
            </a:pPr>
            <a:r>
              <a:rPr lang="en-IN" sz="2400" dirty="0"/>
              <a:t>is one less than the number of acetyl-C</a:t>
            </a:r>
            <a:r>
              <a:rPr lang="en-IN" sz="100" dirty="0"/>
              <a:t> </a:t>
            </a:r>
            <a:r>
              <a:rPr lang="en-IN" sz="2400" dirty="0"/>
              <a:t>o</a:t>
            </a:r>
            <a:r>
              <a:rPr lang="en-IN" sz="100" dirty="0"/>
              <a:t> </a:t>
            </a:r>
            <a:r>
              <a:rPr lang="en-IN" sz="2400" dirty="0"/>
              <a:t>A groups formed</a:t>
            </a:r>
          </a:p>
        </p:txBody>
      </p:sp>
      <p:graphicFrame>
        <p:nvGraphicFramePr>
          <p:cNvPr id="19" name="Table 19">
            <a:extLst>
              <a:ext uri="{FF2B5EF4-FFF2-40B4-BE49-F238E27FC236}">
                <a16:creationId xmlns:a16="http://schemas.microsoft.com/office/drawing/2014/main" id="{780089A8-51A2-4FE1-A1A5-FA75451014EB}"/>
              </a:ext>
            </a:extLst>
          </p:cNvPr>
          <p:cNvGraphicFramePr>
            <a:graphicFrameLocks noGrp="1"/>
          </p:cNvGraphicFramePr>
          <p:nvPr>
            <p:ph sz="quarter" idx="17"/>
            <p:extLst/>
          </p:nvPr>
        </p:nvGraphicFramePr>
        <p:xfrm>
          <a:off x="454025" y="3452813"/>
          <a:ext cx="8424504" cy="1889760"/>
        </p:xfrm>
        <a:graphic>
          <a:graphicData uri="http://schemas.openxmlformats.org/drawingml/2006/table">
            <a:tbl>
              <a:tblPr firstRow="1" bandRow="1">
                <a:tableStyleId>{40F9630F-82C1-40B7-BC3A-925EFCFF5E92}</a:tableStyleId>
              </a:tblPr>
              <a:tblGrid>
                <a:gridCol w="2106126">
                  <a:extLst>
                    <a:ext uri="{9D8B030D-6E8A-4147-A177-3AD203B41FA5}">
                      <a16:colId xmlns:a16="http://schemas.microsoft.com/office/drawing/2014/main" val="1495118552"/>
                    </a:ext>
                  </a:extLst>
                </a:gridCol>
                <a:gridCol w="2106126">
                  <a:extLst>
                    <a:ext uri="{9D8B030D-6E8A-4147-A177-3AD203B41FA5}">
                      <a16:colId xmlns:a16="http://schemas.microsoft.com/office/drawing/2014/main" val="2587090931"/>
                    </a:ext>
                  </a:extLst>
                </a:gridCol>
                <a:gridCol w="1690576">
                  <a:extLst>
                    <a:ext uri="{9D8B030D-6E8A-4147-A177-3AD203B41FA5}">
                      <a16:colId xmlns:a16="http://schemas.microsoft.com/office/drawing/2014/main" val="2528473125"/>
                    </a:ext>
                  </a:extLst>
                </a:gridCol>
                <a:gridCol w="2521676">
                  <a:extLst>
                    <a:ext uri="{9D8B030D-6E8A-4147-A177-3AD203B41FA5}">
                      <a16:colId xmlns:a16="http://schemas.microsoft.com/office/drawing/2014/main" val="4091998634"/>
                    </a:ext>
                  </a:extLst>
                </a:gridCol>
              </a:tblGrid>
              <a:tr h="370840">
                <a:tc>
                  <a:txBody>
                    <a:bodyPr/>
                    <a:lstStyle/>
                    <a:p>
                      <a:r>
                        <a:rPr lang="en-US" sz="2000" b="1" i="0" u="none" strike="noStrike" cap="none" baseline="0" dirty="0">
                          <a:solidFill>
                            <a:schemeClr val="tx1"/>
                          </a:solidFill>
                          <a:latin typeface="+mn-lt"/>
                          <a:ea typeface="+mn-ea"/>
                          <a:cs typeface="+mn-cs"/>
                          <a:sym typeface="Arial"/>
                        </a:rPr>
                        <a:t>Fatty Acid</a:t>
                      </a:r>
                      <a:endParaRPr lang="en-US"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0" u="none" strike="noStrike" cap="none" baseline="0" dirty="0">
                          <a:solidFill>
                            <a:schemeClr val="tx1"/>
                          </a:solidFill>
                          <a:latin typeface="+mn-lt"/>
                          <a:ea typeface="+mn-ea"/>
                          <a:cs typeface="+mn-cs"/>
                          <a:sym typeface="Arial"/>
                        </a:rPr>
                        <a:t>Number of</a:t>
                      </a:r>
                    </a:p>
                    <a:p>
                      <a:r>
                        <a:rPr lang="en-US" sz="2000" b="1" i="0" u="none" strike="noStrike" cap="none" baseline="0" dirty="0">
                          <a:solidFill>
                            <a:schemeClr val="tx1"/>
                          </a:solidFill>
                          <a:latin typeface="+mn-lt"/>
                          <a:ea typeface="+mn-ea"/>
                          <a:cs typeface="+mn-cs"/>
                          <a:sym typeface="Arial"/>
                        </a:rPr>
                        <a:t>Carbon Atoms</a:t>
                      </a:r>
                      <a:endParaRPr lang="en-US"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0" u="none" strike="noStrike" cap="none" baseline="0" dirty="0">
                          <a:solidFill>
                            <a:schemeClr val="tx1"/>
                          </a:solidFill>
                          <a:latin typeface="+mn-lt"/>
                          <a:ea typeface="+mn-ea"/>
                          <a:cs typeface="+mn-cs"/>
                          <a:sym typeface="Arial"/>
                        </a:rPr>
                        <a:t>Number of</a:t>
                      </a:r>
                    </a:p>
                    <a:p>
                      <a:r>
                        <a:rPr lang="en-US" sz="2000" b="1" i="0" u="none" strike="noStrike" cap="none" baseline="0" dirty="0">
                          <a:solidFill>
                            <a:schemeClr val="tx1"/>
                          </a:solidFill>
                          <a:latin typeface="+mn-lt"/>
                          <a:ea typeface="+mn-ea"/>
                          <a:cs typeface="+mn-cs"/>
                          <a:sym typeface="Arial"/>
                        </a:rPr>
                        <a:t>Acetyl C</a:t>
                      </a:r>
                      <a:r>
                        <a:rPr lang="en-US" sz="100" b="1" i="0" u="none" strike="noStrike" cap="none" baseline="0" dirty="0">
                          <a:solidFill>
                            <a:schemeClr val="tx1"/>
                          </a:solidFill>
                          <a:latin typeface="+mn-lt"/>
                          <a:ea typeface="+mn-ea"/>
                          <a:cs typeface="+mn-cs"/>
                          <a:sym typeface="Arial"/>
                        </a:rPr>
                        <a:t> </a:t>
                      </a:r>
                      <a:r>
                        <a:rPr lang="en-US" sz="2000" b="1" i="0" u="none" strike="noStrike" cap="none" baseline="0" dirty="0">
                          <a:solidFill>
                            <a:schemeClr val="tx1"/>
                          </a:solidFill>
                          <a:latin typeface="+mn-lt"/>
                          <a:ea typeface="+mn-ea"/>
                          <a:cs typeface="+mn-cs"/>
                          <a:sym typeface="Arial"/>
                        </a:rPr>
                        <a:t>o</a:t>
                      </a:r>
                      <a:r>
                        <a:rPr lang="en-US" sz="100" b="1" i="0" u="none" strike="noStrike" cap="none" baseline="0" dirty="0">
                          <a:solidFill>
                            <a:schemeClr val="tx1"/>
                          </a:solidFill>
                          <a:latin typeface="+mn-lt"/>
                          <a:ea typeface="+mn-ea"/>
                          <a:cs typeface="+mn-cs"/>
                          <a:sym typeface="Arial"/>
                        </a:rPr>
                        <a:t> </a:t>
                      </a:r>
                      <a:r>
                        <a:rPr lang="en-US" sz="2000" b="1" i="0" u="none" strike="noStrike" cap="none" baseline="0" dirty="0">
                          <a:solidFill>
                            <a:schemeClr val="tx1"/>
                          </a:solidFill>
                          <a:latin typeface="+mn-lt"/>
                          <a:ea typeface="+mn-ea"/>
                          <a:cs typeface="+mn-cs"/>
                          <a:sym typeface="Arial"/>
                        </a:rPr>
                        <a:t>A</a:t>
                      </a:r>
                      <a:endParaRPr lang="en-US"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0" u="none" strike="noStrike" cap="none" baseline="0" dirty="0">
                          <a:solidFill>
                            <a:schemeClr val="tx1"/>
                          </a:solidFill>
                          <a:latin typeface="+mn-lt"/>
                          <a:ea typeface="+mn-ea"/>
                          <a:cs typeface="+mn-cs"/>
                          <a:sym typeface="Arial"/>
                        </a:rPr>
                        <a:t>Number of</a:t>
                      </a:r>
                    </a:p>
                    <a:p>
                      <a:r>
                        <a:rPr lang="en-US" sz="100" b="1" i="0" u="none" strike="noStrike" cap="none" baseline="0" dirty="0">
                          <a:solidFill>
                            <a:schemeClr val="tx1"/>
                          </a:solidFill>
                          <a:latin typeface="+mn-lt"/>
                          <a:ea typeface="+mn-ea"/>
                          <a:cs typeface="+mn-cs"/>
                          <a:sym typeface="Arial"/>
                        </a:rPr>
                        <a:t>Beta</a:t>
                      </a:r>
                      <a:r>
                        <a:rPr lang="en-US" sz="2000" b="1" i="0" u="none" strike="noStrike" cap="none" baseline="0" dirty="0">
                          <a:solidFill>
                            <a:schemeClr val="tx1"/>
                          </a:solidFill>
                          <a:latin typeface="+mn-lt"/>
                          <a:ea typeface="+mn-ea"/>
                          <a:cs typeface="+mn-cs"/>
                          <a:sym typeface="Arial"/>
                        </a:rPr>
                        <a:t>   Oxidation Cycles</a:t>
                      </a:r>
                      <a:endParaRPr lang="en-US"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3011347"/>
                  </a:ext>
                </a:extLst>
              </a:tr>
              <a:tr h="370840">
                <a:tc>
                  <a:txBody>
                    <a:bodyPr/>
                    <a:lstStyle/>
                    <a:p>
                      <a:r>
                        <a:rPr lang="en-US" sz="2000" b="0" i="0" u="none" strike="noStrike" cap="none" baseline="0" dirty="0">
                          <a:solidFill>
                            <a:schemeClr val="tx1"/>
                          </a:solidFill>
                          <a:latin typeface="+mn-lt"/>
                          <a:ea typeface="+mn-ea"/>
                          <a:cs typeface="+mn-cs"/>
                          <a:sym typeface="Arial"/>
                        </a:rPr>
                        <a:t>Capric acid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10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1772226"/>
                  </a:ext>
                </a:extLst>
              </a:tr>
              <a:tr h="370840">
                <a:tc>
                  <a:txBody>
                    <a:bodyPr/>
                    <a:lstStyle/>
                    <a:p>
                      <a:r>
                        <a:rPr lang="en-US" sz="2000" b="0" i="0" u="none" strike="noStrike" cap="none" baseline="0" dirty="0">
                          <a:solidFill>
                            <a:schemeClr val="tx1"/>
                          </a:solidFill>
                          <a:latin typeface="+mn-lt"/>
                          <a:ea typeface="+mn-ea"/>
                          <a:cs typeface="+mn-cs"/>
                          <a:sym typeface="Arial"/>
                        </a:rPr>
                        <a:t>Myristic acid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14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91736"/>
                  </a:ext>
                </a:extLst>
              </a:tr>
              <a:tr h="370840">
                <a:tc>
                  <a:txBody>
                    <a:bodyPr/>
                    <a:lstStyle/>
                    <a:p>
                      <a:r>
                        <a:rPr lang="en-US" sz="2000" b="0" i="0" u="none" strike="noStrike" cap="none" baseline="0" dirty="0">
                          <a:solidFill>
                            <a:schemeClr val="tx1"/>
                          </a:solidFill>
                          <a:latin typeface="+mn-lt"/>
                          <a:ea typeface="+mn-ea"/>
                          <a:cs typeface="+mn-cs"/>
                          <a:sym typeface="Arial"/>
                        </a:rPr>
                        <a:t>Stearic acid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18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0209400"/>
                  </a:ext>
                </a:extLst>
              </a:tr>
            </a:tbl>
          </a:graphicData>
        </a:graphic>
      </p:graphicFrame>
      <p:graphicFrame>
        <p:nvGraphicFramePr>
          <p:cNvPr id="21" name="Object 20">
            <a:extLst>
              <a:ext uri="{FF2B5EF4-FFF2-40B4-BE49-F238E27FC236}">
                <a16:creationId xmlns:a16="http://schemas.microsoft.com/office/drawing/2014/main" id="{15F24FF6-B749-4297-861F-32893CCCAD04}"/>
              </a:ext>
              <a:ext uri="{C183D7F6-B498-43B3-948B-1728B52AA6E4}">
                <adec:decorative xmlns:adec="http://schemas.microsoft.com/office/drawing/2017/decorative" val="1"/>
              </a:ext>
            </a:extLst>
          </p:cNvPr>
          <p:cNvGraphicFramePr>
            <a:graphicFrameLocks noChangeAspect="1"/>
          </p:cNvGraphicFramePr>
          <p:nvPr>
            <p:extLst/>
          </p:nvPr>
        </p:nvGraphicFramePr>
        <p:xfrm>
          <a:off x="6403975" y="3790950"/>
          <a:ext cx="228600" cy="292100"/>
        </p:xfrm>
        <a:graphic>
          <a:graphicData uri="http://schemas.openxmlformats.org/presentationml/2006/ole">
            <mc:AlternateContent xmlns:mc="http://schemas.openxmlformats.org/markup-compatibility/2006">
              <mc:Choice xmlns:v="urn:schemas-microsoft-com:vml" Requires="v">
                <p:oleObj spid="_x0000_s61447" name="Equation" r:id="rId7" imgW="228600" imgH="291960" progId="Equation.DSMT4">
                  <p:embed/>
                </p:oleObj>
              </mc:Choice>
              <mc:Fallback>
                <p:oleObj name="Equation" r:id="rId7" imgW="228600" imgH="291960" progId="Equation.DSMT4">
                  <p:embed/>
                  <p:pic>
                    <p:nvPicPr>
                      <p:cNvPr id="21" name="Object 20">
                        <a:extLst>
                          <a:ext uri="{FF2B5EF4-FFF2-40B4-BE49-F238E27FC236}">
                            <a16:creationId xmlns:a16="http://schemas.microsoft.com/office/drawing/2014/main" id="{15F24FF6-B749-4297-861F-32893CCCAD04}"/>
                          </a:ext>
                          <a:ext uri="{C183D7F6-B498-43B3-948B-1728B52AA6E4}">
                            <adec:decorative xmlns:adec="http://schemas.microsoft.com/office/drawing/2017/decorative" val="1"/>
                          </a:ext>
                        </a:extLst>
                      </p:cNvPr>
                      <p:cNvPicPr/>
                      <p:nvPr/>
                    </p:nvPicPr>
                    <p:blipFill>
                      <a:blip r:embed="rId8"/>
                      <a:stretch>
                        <a:fillRect/>
                      </a:stretch>
                    </p:blipFill>
                    <p:spPr>
                      <a:xfrm>
                        <a:off x="6403975" y="3790950"/>
                        <a:ext cx="228600" cy="2921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840513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dirty="0"/>
              <a:t>A</a:t>
            </a:r>
            <a:r>
              <a:rPr lang="en-US" sz="100" dirty="0"/>
              <a:t> </a:t>
            </a:r>
            <a:r>
              <a:rPr lang="en-US" dirty="0"/>
              <a:t>T</a:t>
            </a:r>
            <a:r>
              <a:rPr lang="en-US" sz="100" dirty="0"/>
              <a:t> </a:t>
            </a:r>
            <a:r>
              <a:rPr lang="en-US" dirty="0"/>
              <a:t>P from Fatty Acid Oxidation</a:t>
            </a:r>
            <a:endParaRPr lang="en-IN" dirty="0"/>
          </a:p>
        </p:txBody>
      </p:sp>
      <p:pic>
        <p:nvPicPr>
          <p:cNvPr id="17" name="Content Placeholder 16" descr="Chore chemistry skill, calculating the A T P from fatty acid oxidation, beta oxidation.">
            <a:extLst>
              <a:ext uri="{FF2B5EF4-FFF2-40B4-BE49-F238E27FC236}">
                <a16:creationId xmlns:a16="http://schemas.microsoft.com/office/drawing/2014/main" id="{39AE2794-271A-4779-9498-367710F054FA}"/>
              </a:ext>
            </a:extLst>
          </p:cNvPr>
          <p:cNvPicPr>
            <a:picLocks noGrp="1" noChangeAspect="1"/>
          </p:cNvPicPr>
          <p:nvPr>
            <p:ph sz="quarter" idx="14"/>
          </p:nvPr>
        </p:nvPicPr>
        <p:blipFill>
          <a:blip r:embed="rId3"/>
          <a:stretch>
            <a:fillRect/>
          </a:stretch>
        </p:blipFill>
        <p:spPr>
          <a:xfrm>
            <a:off x="548385" y="1625623"/>
            <a:ext cx="2775350" cy="850736"/>
          </a:xfrm>
          <a:prstGeom prst="rect">
            <a:avLst/>
          </a:prstGeom>
        </p:spPr>
      </p:pic>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0" y="2650064"/>
            <a:ext cx="1165123" cy="399538"/>
          </a:xfrm>
        </p:spPr>
        <p:txBody>
          <a:bodyPr/>
          <a:lstStyle/>
          <a:p>
            <a:pPr marL="432" indent="0">
              <a:buNone/>
            </a:pPr>
            <a:r>
              <a:rPr lang="en-IN" sz="2400" dirty="0"/>
              <a:t>In each</a:t>
            </a:r>
          </a:p>
        </p:txBody>
      </p:sp>
      <p:graphicFrame>
        <p:nvGraphicFramePr>
          <p:cNvPr id="18" name="Object 17" descr="beta -">
            <a:extLst>
              <a:ext uri="{FF2B5EF4-FFF2-40B4-BE49-F238E27FC236}">
                <a16:creationId xmlns:a16="http://schemas.microsoft.com/office/drawing/2014/main" id="{378D21DE-D1BB-4E8F-A2C1-2F907B73F88B}"/>
              </a:ext>
            </a:extLst>
          </p:cNvPr>
          <p:cNvGraphicFramePr>
            <a:graphicFrameLocks noChangeAspect="1"/>
          </p:cNvGraphicFramePr>
          <p:nvPr>
            <p:extLst/>
          </p:nvPr>
        </p:nvGraphicFramePr>
        <p:xfrm>
          <a:off x="1662113" y="2690813"/>
          <a:ext cx="430212" cy="352425"/>
        </p:xfrm>
        <a:graphic>
          <a:graphicData uri="http://schemas.openxmlformats.org/presentationml/2006/ole">
            <mc:AlternateContent xmlns:mc="http://schemas.openxmlformats.org/markup-compatibility/2006">
              <mc:Choice xmlns:v="urn:schemas-microsoft-com:vml" Requires="v">
                <p:oleObj spid="_x0000_s62468" name="Equation" r:id="rId4" imgW="355320" imgH="291960" progId="Equation.DSMT4">
                  <p:embed/>
                </p:oleObj>
              </mc:Choice>
              <mc:Fallback>
                <p:oleObj name="Equation" r:id="rId4" imgW="355320" imgH="291960" progId="Equation.DSMT4">
                  <p:embed/>
                  <p:pic>
                    <p:nvPicPr>
                      <p:cNvPr id="18" name="Object 17" descr="beta -">
                        <a:extLst>
                          <a:ext uri="{FF2B5EF4-FFF2-40B4-BE49-F238E27FC236}">
                            <a16:creationId xmlns:a16="http://schemas.microsoft.com/office/drawing/2014/main" id="{378D21DE-D1BB-4E8F-A2C1-2F907B73F88B}"/>
                          </a:ext>
                        </a:extLst>
                      </p:cNvPr>
                      <p:cNvPicPr/>
                      <p:nvPr/>
                    </p:nvPicPr>
                    <p:blipFill>
                      <a:blip r:embed="rId5"/>
                      <a:stretch>
                        <a:fillRect/>
                      </a:stretch>
                    </p:blipFill>
                    <p:spPr>
                      <a:xfrm>
                        <a:off x="1662113" y="2690813"/>
                        <a:ext cx="430212" cy="35242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2168014" y="2661880"/>
            <a:ext cx="2256503" cy="420534"/>
          </a:xfrm>
        </p:spPr>
        <p:txBody>
          <a:bodyPr/>
          <a:lstStyle/>
          <a:p>
            <a:pPr marL="432" indent="0">
              <a:buNone/>
            </a:pPr>
            <a:r>
              <a:rPr lang="en-IN" sz="2400" dirty="0">
                <a:sym typeface="Symbol" pitchFamily="18" charset="2"/>
              </a:rPr>
              <a:t>oxidation cycle,</a:t>
            </a:r>
            <a:endParaRPr lang="en-IN" sz="2400" dirty="0"/>
          </a:p>
        </p:txBody>
      </p:sp>
      <p:sp>
        <p:nvSpPr>
          <p:cNvPr id="6" name="Content Placeholder 5">
            <a:extLst>
              <a:ext uri="{FF2B5EF4-FFF2-40B4-BE49-F238E27FC236}">
                <a16:creationId xmlns:a16="http://schemas.microsoft.com/office/drawing/2014/main" id="{2A67DCDD-854C-403C-B313-A57CFF9AE804}"/>
              </a:ext>
            </a:extLst>
          </p:cNvPr>
          <p:cNvSpPr>
            <a:spLocks noGrp="1"/>
          </p:cNvSpPr>
          <p:nvPr>
            <p:ph sz="quarter" idx="17"/>
          </p:nvPr>
        </p:nvSpPr>
        <p:spPr>
          <a:xfrm>
            <a:off x="454672" y="3144727"/>
            <a:ext cx="6314838" cy="422275"/>
          </a:xfrm>
        </p:spPr>
        <p:txBody>
          <a:bodyPr/>
          <a:lstStyle/>
          <a:p>
            <a:r>
              <a:rPr lang="en-IN" sz="2400" dirty="0">
                <a:sym typeface="Symbol" pitchFamily="18" charset="2"/>
              </a:rPr>
              <a:t>one N</a:t>
            </a:r>
            <a:r>
              <a:rPr lang="en-IN" sz="100" dirty="0">
                <a:sym typeface="Symbol" pitchFamily="18" charset="2"/>
              </a:rPr>
              <a:t> </a:t>
            </a:r>
            <a:r>
              <a:rPr lang="en-IN" sz="2400" dirty="0">
                <a:sym typeface="Symbol" pitchFamily="18" charset="2"/>
              </a:rPr>
              <a:t>A</a:t>
            </a:r>
            <a:r>
              <a:rPr lang="en-IN" sz="100" dirty="0">
                <a:sym typeface="Symbol" pitchFamily="18" charset="2"/>
              </a:rPr>
              <a:t> </a:t>
            </a:r>
            <a:r>
              <a:rPr lang="en-IN" sz="2400" dirty="0">
                <a:sym typeface="Symbol" pitchFamily="18" charset="2"/>
              </a:rPr>
              <a:t>D</a:t>
            </a:r>
            <a:r>
              <a:rPr lang="en-IN" sz="100" dirty="0">
                <a:sym typeface="Symbol" pitchFamily="18" charset="2"/>
              </a:rPr>
              <a:t> </a:t>
            </a:r>
            <a:r>
              <a:rPr lang="en-IN" sz="2400" dirty="0">
                <a:sym typeface="Symbol" pitchFamily="18" charset="2"/>
              </a:rPr>
              <a:t>H is produced, generating 2.5 A</a:t>
            </a:r>
            <a:r>
              <a:rPr lang="en-IN" sz="100" dirty="0">
                <a:sym typeface="Symbol" pitchFamily="18" charset="2"/>
              </a:rPr>
              <a:t> </a:t>
            </a:r>
            <a:r>
              <a:rPr lang="en-IN" sz="2400" dirty="0">
                <a:sym typeface="Symbol" pitchFamily="18" charset="2"/>
              </a:rPr>
              <a:t>T</a:t>
            </a:r>
            <a:r>
              <a:rPr lang="en-IN" sz="100" dirty="0">
                <a:sym typeface="Symbol" pitchFamily="18" charset="2"/>
              </a:rPr>
              <a:t> </a:t>
            </a:r>
            <a:r>
              <a:rPr lang="en-IN" sz="2400" dirty="0">
                <a:sym typeface="Symbol" pitchFamily="18" charset="2"/>
              </a:rPr>
              <a:t>P</a:t>
            </a:r>
            <a:endParaRPr lang="en-IN" sz="2400" dirty="0"/>
          </a:p>
        </p:txBody>
      </p:sp>
      <p:sp>
        <p:nvSpPr>
          <p:cNvPr id="7" name="Content Placeholder 6">
            <a:extLst>
              <a:ext uri="{FF2B5EF4-FFF2-40B4-BE49-F238E27FC236}">
                <a16:creationId xmlns:a16="http://schemas.microsoft.com/office/drawing/2014/main" id="{36836322-387D-4FC7-BF42-ADB1D98EDD31}"/>
              </a:ext>
            </a:extLst>
          </p:cNvPr>
          <p:cNvSpPr>
            <a:spLocks noGrp="1"/>
          </p:cNvSpPr>
          <p:nvPr>
            <p:ph sz="quarter" idx="18"/>
          </p:nvPr>
        </p:nvSpPr>
        <p:spPr>
          <a:xfrm>
            <a:off x="459728" y="3662802"/>
            <a:ext cx="882375" cy="407755"/>
          </a:xfrm>
        </p:spPr>
        <p:txBody>
          <a:bodyPr/>
          <a:lstStyle/>
          <a:p>
            <a:r>
              <a:rPr lang="en-IN" sz="2400" dirty="0"/>
              <a:t>one</a:t>
            </a:r>
          </a:p>
        </p:txBody>
      </p:sp>
      <p:graphicFrame>
        <p:nvGraphicFramePr>
          <p:cNvPr id="19" name="Object 18" descr="F A D H sub 2">
            <a:extLst>
              <a:ext uri="{FF2B5EF4-FFF2-40B4-BE49-F238E27FC236}">
                <a16:creationId xmlns:a16="http://schemas.microsoft.com/office/drawing/2014/main" id="{95D9F350-E2A9-4376-878A-5999B2FD4C29}"/>
              </a:ext>
            </a:extLst>
          </p:cNvPr>
          <p:cNvGraphicFramePr>
            <a:graphicFrameLocks noChangeAspect="1"/>
          </p:cNvGraphicFramePr>
          <p:nvPr>
            <p:extLst/>
          </p:nvPr>
        </p:nvGraphicFramePr>
        <p:xfrm>
          <a:off x="1435791" y="3681419"/>
          <a:ext cx="912051" cy="370521"/>
        </p:xfrm>
        <a:graphic>
          <a:graphicData uri="http://schemas.openxmlformats.org/presentationml/2006/ole">
            <mc:AlternateContent xmlns:mc="http://schemas.openxmlformats.org/markup-compatibility/2006">
              <mc:Choice xmlns:v="urn:schemas-microsoft-com:vml" Requires="v">
                <p:oleObj spid="_x0000_s62469" name="Equation" r:id="rId6" imgW="812520" imgH="330120" progId="Equation.DSMT4">
                  <p:embed/>
                </p:oleObj>
              </mc:Choice>
              <mc:Fallback>
                <p:oleObj name="Equation" r:id="rId6" imgW="812520" imgH="330120" progId="Equation.DSMT4">
                  <p:embed/>
                  <p:pic>
                    <p:nvPicPr>
                      <p:cNvPr id="19" name="Object 18" descr="F A D H sub 2">
                        <a:extLst>
                          <a:ext uri="{FF2B5EF4-FFF2-40B4-BE49-F238E27FC236}">
                            <a16:creationId xmlns:a16="http://schemas.microsoft.com/office/drawing/2014/main" id="{95D9F350-E2A9-4376-878A-5999B2FD4C29}"/>
                          </a:ext>
                        </a:extLst>
                      </p:cNvPr>
                      <p:cNvPicPr/>
                      <p:nvPr/>
                    </p:nvPicPr>
                    <p:blipFill>
                      <a:blip r:embed="rId7"/>
                      <a:stretch>
                        <a:fillRect/>
                      </a:stretch>
                    </p:blipFill>
                    <p:spPr>
                      <a:xfrm>
                        <a:off x="1435791" y="3681419"/>
                        <a:ext cx="912051" cy="370521"/>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9AD73FD4-1E92-4D80-8DD7-A001EF2AFFF0}"/>
              </a:ext>
            </a:extLst>
          </p:cNvPr>
          <p:cNvSpPr>
            <a:spLocks noGrp="1"/>
          </p:cNvSpPr>
          <p:nvPr>
            <p:ph sz="quarter" idx="19"/>
          </p:nvPr>
        </p:nvSpPr>
        <p:spPr>
          <a:xfrm>
            <a:off x="2471025" y="3629003"/>
            <a:ext cx="4498975" cy="420534"/>
          </a:xfrm>
        </p:spPr>
        <p:txBody>
          <a:bodyPr/>
          <a:lstStyle/>
          <a:p>
            <a:pPr marL="0" indent="0">
              <a:buNone/>
            </a:pPr>
            <a:r>
              <a:rPr lang="en-IN" sz="2400" dirty="0"/>
              <a:t>is produced, generating 1.5 A</a:t>
            </a:r>
            <a:r>
              <a:rPr lang="en-IN" sz="100" dirty="0"/>
              <a:t> </a:t>
            </a:r>
            <a:r>
              <a:rPr lang="en-IN" sz="2400" dirty="0"/>
              <a:t>T</a:t>
            </a:r>
            <a:r>
              <a:rPr lang="en-IN" sz="100" dirty="0"/>
              <a:t> </a:t>
            </a:r>
            <a:r>
              <a:rPr lang="en-IN" sz="2400" dirty="0"/>
              <a:t>P</a:t>
            </a:r>
          </a:p>
        </p:txBody>
      </p:sp>
      <p:sp>
        <p:nvSpPr>
          <p:cNvPr id="9" name="Content Placeholder 8">
            <a:extLst>
              <a:ext uri="{FF2B5EF4-FFF2-40B4-BE49-F238E27FC236}">
                <a16:creationId xmlns:a16="http://schemas.microsoft.com/office/drawing/2014/main" id="{57BE5A64-3E01-443E-ADBA-5004126AD96E}"/>
              </a:ext>
            </a:extLst>
          </p:cNvPr>
          <p:cNvSpPr>
            <a:spLocks noGrp="1"/>
          </p:cNvSpPr>
          <p:nvPr>
            <p:ph sz="quarter" idx="20"/>
          </p:nvPr>
        </p:nvSpPr>
        <p:spPr>
          <a:xfrm>
            <a:off x="454025" y="4143465"/>
            <a:ext cx="8235950" cy="436500"/>
          </a:xfrm>
        </p:spPr>
        <p:txBody>
          <a:bodyPr/>
          <a:lstStyle/>
          <a:p>
            <a:pPr marL="255600" indent="-255600"/>
            <a:r>
              <a:rPr lang="en-IN" sz="2400" dirty="0"/>
              <a:t>one acetyl-C</a:t>
            </a:r>
            <a:r>
              <a:rPr lang="en-IN" sz="100" dirty="0"/>
              <a:t> </a:t>
            </a:r>
            <a:r>
              <a:rPr lang="en-IN" sz="2400" dirty="0"/>
              <a:t>o</a:t>
            </a:r>
            <a:r>
              <a:rPr lang="en-IN" sz="100" dirty="0"/>
              <a:t> </a:t>
            </a:r>
            <a:r>
              <a:rPr lang="en-IN" sz="2400" dirty="0"/>
              <a:t>A is produced, generating 10 A</a:t>
            </a:r>
            <a:r>
              <a:rPr lang="en-IN" sz="100" dirty="0"/>
              <a:t> </a:t>
            </a:r>
            <a:r>
              <a:rPr lang="en-IN" sz="2400" dirty="0"/>
              <a:t>T</a:t>
            </a:r>
            <a:r>
              <a:rPr lang="en-IN" sz="100" dirty="0"/>
              <a:t> </a:t>
            </a:r>
            <a:r>
              <a:rPr lang="en-IN" sz="2400" dirty="0"/>
              <a:t>P</a:t>
            </a:r>
            <a:endParaRPr lang="en-IN" sz="2400" dirty="0">
              <a:latin typeface="Times New Roman" pitchFamily="18" charset="0"/>
            </a:endParaRPr>
          </a:p>
        </p:txBody>
      </p:sp>
    </p:spTree>
    <p:extLst>
      <p:ext uri="{BB962C8B-B14F-4D97-AF65-F5344CB8AC3E}">
        <p14:creationId xmlns:p14="http://schemas.microsoft.com/office/powerpoint/2010/main" val="6862829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a:xfrm>
            <a:off x="457200" y="215371"/>
            <a:ext cx="8288594" cy="1097279"/>
          </a:xfrm>
        </p:spPr>
        <p:txBody>
          <a:bodyPr/>
          <a:lstStyle/>
          <a:p>
            <a:r>
              <a:rPr lang="en-US" dirty="0"/>
              <a:t>A</a:t>
            </a:r>
            <a:r>
              <a:rPr lang="en-US" sz="100" dirty="0"/>
              <a:t> </a:t>
            </a:r>
            <a:r>
              <a:rPr lang="en-US" dirty="0"/>
              <a:t>T</a:t>
            </a:r>
            <a:r>
              <a:rPr lang="en-US" sz="100" dirty="0"/>
              <a:t> </a:t>
            </a:r>
            <a:r>
              <a:rPr lang="en-US" dirty="0"/>
              <a:t>P from </a:t>
            </a:r>
            <a:r>
              <a:rPr lang="en-US" sz="100" dirty="0"/>
              <a:t>Beta</a:t>
            </a:r>
            <a:r>
              <a:rPr lang="en-US" dirty="0"/>
              <a:t>   -Oxidation of Capric Acid</a:t>
            </a:r>
            <a:endParaRPr lang="en-IN" dirty="0"/>
          </a:p>
        </p:txBody>
      </p:sp>
      <p:graphicFrame>
        <p:nvGraphicFramePr>
          <p:cNvPr id="17" name="Object 16">
            <a:extLst>
              <a:ext uri="{FF2B5EF4-FFF2-40B4-BE49-F238E27FC236}">
                <a16:creationId xmlns:a16="http://schemas.microsoft.com/office/drawing/2014/main" id="{729E0E79-A755-467E-B605-AD092A426CD5}"/>
              </a:ext>
              <a:ext uri="{C183D7F6-B498-43B3-948B-1728B52AA6E4}">
                <adec:decorative xmlns:adec="http://schemas.microsoft.com/office/drawing/2017/decorative" val="1"/>
              </a:ext>
            </a:extLst>
          </p:cNvPr>
          <p:cNvGraphicFramePr>
            <a:graphicFrameLocks noChangeAspect="1"/>
          </p:cNvGraphicFramePr>
          <p:nvPr>
            <p:extLst/>
          </p:nvPr>
        </p:nvGraphicFramePr>
        <p:xfrm>
          <a:off x="2557463" y="823913"/>
          <a:ext cx="404812" cy="517525"/>
        </p:xfrm>
        <a:graphic>
          <a:graphicData uri="http://schemas.openxmlformats.org/presentationml/2006/ole">
            <mc:AlternateContent xmlns:mc="http://schemas.openxmlformats.org/markup-compatibility/2006">
              <mc:Choice xmlns:v="urn:schemas-microsoft-com:vml" Requires="v">
                <p:oleObj spid="_x0000_s63498" name="Equation" r:id="rId3" imgW="228600" imgH="291960" progId="Equation.DSMT4">
                  <p:embed/>
                </p:oleObj>
              </mc:Choice>
              <mc:Fallback>
                <p:oleObj name="Equation" r:id="rId3" imgW="228600" imgH="291960" progId="Equation.DSMT4">
                  <p:embed/>
                  <p:pic>
                    <p:nvPicPr>
                      <p:cNvPr id="17" name="Object 16">
                        <a:extLst>
                          <a:ext uri="{FF2B5EF4-FFF2-40B4-BE49-F238E27FC236}">
                            <a16:creationId xmlns:a16="http://schemas.microsoft.com/office/drawing/2014/main" id="{729E0E79-A755-467E-B605-AD092A426CD5}"/>
                          </a:ext>
                          <a:ext uri="{C183D7F6-B498-43B3-948B-1728B52AA6E4}">
                            <adec:decorative xmlns:adec="http://schemas.microsoft.com/office/drawing/2017/decorative" val="1"/>
                          </a:ext>
                        </a:extLst>
                      </p:cNvPr>
                      <p:cNvPicPr/>
                      <p:nvPr/>
                    </p:nvPicPr>
                    <p:blipFill>
                      <a:blip r:embed="rId4"/>
                      <a:stretch>
                        <a:fillRect/>
                      </a:stretch>
                    </p:blipFill>
                    <p:spPr>
                      <a:xfrm>
                        <a:off x="2557463" y="823913"/>
                        <a:ext cx="404812" cy="517525"/>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1" y="1547754"/>
            <a:ext cx="3215147" cy="413781"/>
          </a:xfrm>
        </p:spPr>
        <p:txBody>
          <a:bodyPr/>
          <a:lstStyle/>
          <a:p>
            <a:pPr marL="432" indent="0">
              <a:buNone/>
            </a:pPr>
            <a:r>
              <a:rPr lang="en-IN" sz="2400" b="1" dirty="0"/>
              <a:t>A</a:t>
            </a:r>
            <a:r>
              <a:rPr lang="en-IN" sz="100" b="1" dirty="0"/>
              <a:t> </a:t>
            </a:r>
            <a:r>
              <a:rPr lang="en-IN" sz="2400" b="1" dirty="0"/>
              <a:t>T</a:t>
            </a:r>
            <a:r>
              <a:rPr lang="en-IN" sz="100" b="1" dirty="0"/>
              <a:t> </a:t>
            </a:r>
            <a:r>
              <a:rPr lang="en-IN" sz="2400" b="1" dirty="0"/>
              <a:t>P Production from</a:t>
            </a:r>
            <a:endParaRPr lang="en-IN" sz="2400" dirty="0"/>
          </a:p>
        </p:txBody>
      </p:sp>
      <p:graphicFrame>
        <p:nvGraphicFramePr>
          <p:cNvPr id="18" name="Object 17" descr="beta">
            <a:extLst>
              <a:ext uri="{FF2B5EF4-FFF2-40B4-BE49-F238E27FC236}">
                <a16:creationId xmlns:a16="http://schemas.microsoft.com/office/drawing/2014/main" id="{E604A678-DCBA-4D7B-8A6C-2AC895C3552E}"/>
              </a:ext>
            </a:extLst>
          </p:cNvPr>
          <p:cNvGraphicFramePr>
            <a:graphicFrameLocks noChangeAspect="1"/>
          </p:cNvGraphicFramePr>
          <p:nvPr>
            <p:extLst/>
          </p:nvPr>
        </p:nvGraphicFramePr>
        <p:xfrm>
          <a:off x="3711575" y="1565275"/>
          <a:ext cx="303213" cy="388938"/>
        </p:xfrm>
        <a:graphic>
          <a:graphicData uri="http://schemas.openxmlformats.org/presentationml/2006/ole">
            <mc:AlternateContent xmlns:mc="http://schemas.openxmlformats.org/markup-compatibility/2006">
              <mc:Choice xmlns:v="urn:schemas-microsoft-com:vml" Requires="v">
                <p:oleObj spid="_x0000_s63499" name="Equation" r:id="rId5" imgW="228600" imgH="291960" progId="Equation.DSMT4">
                  <p:embed/>
                </p:oleObj>
              </mc:Choice>
              <mc:Fallback>
                <p:oleObj name="Equation" r:id="rId5" imgW="228600" imgH="291960" progId="Equation.DSMT4">
                  <p:embed/>
                  <p:pic>
                    <p:nvPicPr>
                      <p:cNvPr id="18" name="Object 17" descr="beta">
                        <a:extLst>
                          <a:ext uri="{FF2B5EF4-FFF2-40B4-BE49-F238E27FC236}">
                            <a16:creationId xmlns:a16="http://schemas.microsoft.com/office/drawing/2014/main" id="{E604A678-DCBA-4D7B-8A6C-2AC895C3552E}"/>
                          </a:ext>
                        </a:extLst>
                      </p:cNvPr>
                      <p:cNvPicPr/>
                      <p:nvPr/>
                    </p:nvPicPr>
                    <p:blipFill>
                      <a:blip r:embed="rId6"/>
                      <a:stretch>
                        <a:fillRect/>
                      </a:stretch>
                    </p:blipFill>
                    <p:spPr>
                      <a:xfrm>
                        <a:off x="3711575" y="1565275"/>
                        <a:ext cx="303213" cy="388938"/>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085303" y="1545172"/>
            <a:ext cx="4778478" cy="431110"/>
          </a:xfrm>
        </p:spPr>
        <p:txBody>
          <a:bodyPr/>
          <a:lstStyle/>
          <a:p>
            <a:pPr marL="432" indent="0">
              <a:buNone/>
            </a:pPr>
            <a:r>
              <a:rPr lang="en-IN" sz="2400" b="1" dirty="0"/>
              <a:t>-Oxidation for Capric Acid (10C)</a:t>
            </a:r>
            <a:endParaRPr lang="en-IN" sz="2400" dirty="0"/>
          </a:p>
        </p:txBody>
      </p:sp>
      <p:graphicFrame>
        <p:nvGraphicFramePr>
          <p:cNvPr id="19" name="Table 19">
            <a:extLst>
              <a:ext uri="{FF2B5EF4-FFF2-40B4-BE49-F238E27FC236}">
                <a16:creationId xmlns:a16="http://schemas.microsoft.com/office/drawing/2014/main" id="{327A4FD2-D61A-4465-B3B6-5E6F2F9DDED3}"/>
              </a:ext>
            </a:extLst>
          </p:cNvPr>
          <p:cNvGraphicFramePr>
            <a:graphicFrameLocks noGrp="1"/>
          </p:cNvGraphicFramePr>
          <p:nvPr>
            <p:ph sz="quarter" idx="16"/>
            <p:extLst/>
          </p:nvPr>
        </p:nvGraphicFramePr>
        <p:xfrm>
          <a:off x="619432" y="2205506"/>
          <a:ext cx="7905136" cy="2773680"/>
        </p:xfrm>
        <a:graphic>
          <a:graphicData uri="http://schemas.openxmlformats.org/drawingml/2006/table">
            <a:tbl>
              <a:tblPr firstRow="1" bandRow="1">
                <a:tableStyleId>{40F9630F-82C1-40B7-BC3A-925EFCFF5E92}</a:tableStyleId>
              </a:tblPr>
              <a:tblGrid>
                <a:gridCol w="6754762">
                  <a:extLst>
                    <a:ext uri="{9D8B030D-6E8A-4147-A177-3AD203B41FA5}">
                      <a16:colId xmlns:a16="http://schemas.microsoft.com/office/drawing/2014/main" val="3900372467"/>
                    </a:ext>
                  </a:extLst>
                </a:gridCol>
                <a:gridCol w="1150374">
                  <a:extLst>
                    <a:ext uri="{9D8B030D-6E8A-4147-A177-3AD203B41FA5}">
                      <a16:colId xmlns:a16="http://schemas.microsoft.com/office/drawing/2014/main" val="1824931433"/>
                    </a:ext>
                  </a:extLst>
                </a:gridCol>
              </a:tblGrid>
              <a:tr h="370840">
                <a:tc>
                  <a:txBody>
                    <a:bodyPr/>
                    <a:lstStyle/>
                    <a:p>
                      <a:r>
                        <a:rPr lang="en-US" sz="2000" b="1" i="0" u="none" strike="noStrike" cap="none" baseline="0" dirty="0">
                          <a:solidFill>
                            <a:schemeClr val="tx1"/>
                          </a:solidFill>
                          <a:latin typeface="+mn-lt"/>
                          <a:ea typeface="+mn-ea"/>
                          <a:cs typeface="+mn-cs"/>
                          <a:sym typeface="Arial"/>
                        </a:rPr>
                        <a:t>Activation</a:t>
                      </a:r>
                      <a:endParaRPr lang="en-US" sz="20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400" b="0" i="0" u="none" strike="noStrike" cap="none" baseline="0" dirty="0">
                          <a:solidFill>
                            <a:schemeClr val="tx1"/>
                          </a:solidFill>
                          <a:latin typeface="+mn-lt"/>
                          <a:ea typeface="+mn-ea"/>
                          <a:cs typeface="+mn-cs"/>
                          <a:sym typeface="Arial"/>
                        </a:rPr>
                        <a:t>negative 2</a:t>
                      </a:r>
                      <a:r>
                        <a:rPr lang="en-US" sz="14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A</a:t>
                      </a:r>
                      <a:r>
                        <a:rPr lang="en-US" sz="1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P</a:t>
                      </a:r>
                      <a:endParaRPr lang="en-US" sz="20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600915"/>
                  </a:ext>
                </a:extLst>
              </a:tr>
              <a:tr h="370840">
                <a:tc>
                  <a:txBody>
                    <a:bodyPr/>
                    <a:lstStyle/>
                    <a:p>
                      <a:r>
                        <a:rPr lang="en-US" sz="2000" b="1" i="0" u="none" strike="noStrike" cap="none" baseline="0" dirty="0">
                          <a:solidFill>
                            <a:schemeClr val="tx1"/>
                          </a:solidFill>
                          <a:latin typeface="+mn-lt"/>
                          <a:ea typeface="+mn-ea"/>
                          <a:cs typeface="+mn-cs"/>
                          <a:sym typeface="Arial"/>
                        </a:rPr>
                        <a:t>5 Acetyl C</a:t>
                      </a:r>
                      <a:r>
                        <a:rPr lang="en-US" sz="100" b="1" i="0" u="none" strike="noStrike" cap="none" baseline="0" dirty="0">
                          <a:solidFill>
                            <a:schemeClr val="tx1"/>
                          </a:solidFill>
                          <a:latin typeface="+mn-lt"/>
                          <a:ea typeface="+mn-ea"/>
                          <a:cs typeface="+mn-cs"/>
                          <a:sym typeface="Arial"/>
                        </a:rPr>
                        <a:t> </a:t>
                      </a:r>
                      <a:r>
                        <a:rPr lang="en-US" sz="2000" b="1" i="0" u="none" strike="noStrike" cap="none" baseline="0" dirty="0">
                          <a:solidFill>
                            <a:schemeClr val="tx1"/>
                          </a:solidFill>
                          <a:latin typeface="+mn-lt"/>
                          <a:ea typeface="+mn-ea"/>
                          <a:cs typeface="+mn-cs"/>
                          <a:sym typeface="Arial"/>
                        </a:rPr>
                        <a:t>o</a:t>
                      </a:r>
                      <a:r>
                        <a:rPr lang="en-US" sz="100" b="1" i="0" u="none" strike="noStrike" cap="none" baseline="0" dirty="0">
                          <a:solidFill>
                            <a:schemeClr val="tx1"/>
                          </a:solidFill>
                          <a:latin typeface="+mn-lt"/>
                          <a:ea typeface="+mn-ea"/>
                          <a:cs typeface="+mn-cs"/>
                          <a:sym typeface="Arial"/>
                        </a:rPr>
                        <a:t> </a:t>
                      </a:r>
                      <a:r>
                        <a:rPr lang="en-US" sz="2000" b="1" i="0" u="none" strike="noStrike" cap="none" baseline="0" dirty="0">
                          <a:solidFill>
                            <a:schemeClr val="tx1"/>
                          </a:solidFill>
                          <a:latin typeface="+mn-lt"/>
                          <a:ea typeface="+mn-ea"/>
                          <a:cs typeface="+mn-cs"/>
                          <a:sym typeface="Arial"/>
                        </a:rPr>
                        <a:t>A </a:t>
                      </a:r>
                      <a:r>
                        <a:rPr lang="en-US" sz="600" b="1" i="0" u="none" strike="noStrike" cap="none" baseline="0" dirty="0">
                          <a:solidFill>
                            <a:schemeClr val="tx1"/>
                          </a:solidFill>
                          <a:latin typeface="+mn-lt"/>
                          <a:ea typeface="+mn-ea"/>
                          <a:cs typeface="+mn-cs"/>
                          <a:sym typeface="Arial"/>
                        </a:rPr>
                        <a:t>10 C atoms times start fraction 1 acetyl C o over 2 C atoms end fraction</a:t>
                      </a:r>
                      <a:endParaRPr lang="en-US" sz="6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dirty="0">
                          <a:solidFill>
                            <a:schemeClr val="tx1"/>
                          </a:solidFill>
                          <a:latin typeface="+mn-lt"/>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1030593"/>
                  </a:ext>
                </a:extLst>
              </a:tr>
              <a:tr h="370840">
                <a:tc>
                  <a:txBody>
                    <a:bodyPr/>
                    <a:lstStyle/>
                    <a:p>
                      <a:r>
                        <a:rPr lang="en-US" sz="600" dirty="0">
                          <a:solidFill>
                            <a:schemeClr val="tx1"/>
                          </a:solidFill>
                          <a:latin typeface="+mn-lt"/>
                        </a:rPr>
                        <a:t>5 acetyl C o A times start fraction 10 A T P over acetyl C o A end 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50 A</a:t>
                      </a:r>
                      <a:r>
                        <a:rPr lang="en-US" sz="1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P</a:t>
                      </a:r>
                      <a:endParaRPr lang="en-US" sz="20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9681071"/>
                  </a:ext>
                </a:extLst>
              </a:tr>
              <a:tr h="370840">
                <a:tc>
                  <a:txBody>
                    <a:bodyPr/>
                    <a:lstStyle/>
                    <a:p>
                      <a:r>
                        <a:rPr lang="en-US" sz="2000" b="1" i="0" u="none" strike="noStrike" cap="none" baseline="0" dirty="0">
                          <a:solidFill>
                            <a:schemeClr val="tx1"/>
                          </a:solidFill>
                          <a:latin typeface="+mn-lt"/>
                          <a:ea typeface="+mn-ea"/>
                          <a:cs typeface="+mn-cs"/>
                          <a:sym typeface="Arial"/>
                        </a:rPr>
                        <a:t>4 </a:t>
                      </a:r>
                      <a:r>
                        <a:rPr lang="en-US" sz="100" b="1" i="0" u="none" strike="noStrike" cap="none" baseline="0" dirty="0">
                          <a:solidFill>
                            <a:schemeClr val="tx1"/>
                          </a:solidFill>
                          <a:latin typeface="+mn-lt"/>
                          <a:ea typeface="+mn-ea"/>
                          <a:cs typeface="+mn-cs"/>
                          <a:sym typeface="Arial"/>
                        </a:rPr>
                        <a:t>beta</a:t>
                      </a:r>
                      <a:r>
                        <a:rPr lang="en-US" sz="2000" b="1" i="0" u="none" strike="noStrike" cap="none" baseline="0" dirty="0">
                          <a:solidFill>
                            <a:schemeClr val="tx1"/>
                          </a:solidFill>
                          <a:latin typeface="+mn-lt"/>
                          <a:ea typeface="+mn-ea"/>
                          <a:cs typeface="+mn-cs"/>
                          <a:sym typeface="Arial"/>
                        </a:rPr>
                        <a:t>    Oxidation Cycles</a:t>
                      </a:r>
                      <a:endParaRPr lang="en-US" sz="20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0848872"/>
                  </a:ext>
                </a:extLst>
              </a:tr>
              <a:tr h="370840">
                <a:tc>
                  <a:txBody>
                    <a:bodyPr/>
                    <a:lstStyle/>
                    <a:p>
                      <a:r>
                        <a:rPr lang="en-US" sz="600" dirty="0">
                          <a:solidFill>
                            <a:schemeClr val="tx1"/>
                          </a:solidFill>
                          <a:latin typeface="+mn-lt"/>
                        </a:rPr>
                        <a:t>4 N A D H times start fraction 2.5 A T P over N A D H end 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10 A</a:t>
                      </a:r>
                      <a:r>
                        <a:rPr lang="en-US" sz="1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P</a:t>
                      </a:r>
                      <a:endParaRPr lang="en-US" sz="20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640203"/>
                  </a:ext>
                </a:extLst>
              </a:tr>
              <a:tr h="370840">
                <a:tc>
                  <a:txBody>
                    <a:bodyPr/>
                    <a:lstStyle/>
                    <a:p>
                      <a:r>
                        <a:rPr lang="en-US" sz="600" baseline="-25000" dirty="0">
                          <a:solidFill>
                            <a:schemeClr val="tx1"/>
                          </a:solidFill>
                          <a:latin typeface="+mn-lt"/>
                        </a:rPr>
                        <a:t>4 F A D H sub 2 times start fraction 1.5 A T P over F A D H sub 2 end 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  6 A</a:t>
                      </a:r>
                      <a:r>
                        <a:rPr lang="en-US" sz="1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P</a:t>
                      </a:r>
                      <a:endParaRPr lang="en-US" sz="20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6269099"/>
                  </a:ext>
                </a:extLst>
              </a:tr>
              <a:tr h="370840">
                <a:tc>
                  <a:txBody>
                    <a:bodyPr/>
                    <a:lstStyle/>
                    <a:p>
                      <a:r>
                        <a:rPr lang="en-US" sz="2000" b="1" i="0" u="none" strike="noStrike" cap="none" baseline="0" dirty="0">
                          <a:solidFill>
                            <a:schemeClr val="tx1"/>
                          </a:solidFill>
                          <a:latin typeface="+mn-lt"/>
                          <a:ea typeface="+mn-ea"/>
                          <a:cs typeface="+mn-cs"/>
                          <a:sym typeface="Arial"/>
                        </a:rPr>
                        <a:t>Total</a:t>
                      </a:r>
                      <a:endParaRPr lang="en-US" sz="20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64 A</a:t>
                      </a:r>
                      <a:r>
                        <a:rPr lang="en-US" sz="1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2000" b="0" i="0" u="none" strike="noStrike" cap="none" baseline="0" dirty="0">
                          <a:solidFill>
                            <a:schemeClr val="tx1"/>
                          </a:solidFill>
                          <a:latin typeface="+mn-lt"/>
                          <a:ea typeface="+mn-ea"/>
                          <a:cs typeface="+mn-cs"/>
                          <a:sym typeface="Arial"/>
                        </a:rPr>
                        <a:t>P</a:t>
                      </a:r>
                      <a:endParaRPr lang="en-US" sz="20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2077771"/>
                  </a:ext>
                </a:extLst>
              </a:tr>
            </a:tbl>
          </a:graphicData>
        </a:graphic>
      </p:graphicFrame>
      <p:graphicFrame>
        <p:nvGraphicFramePr>
          <p:cNvPr id="26" name="Object 25">
            <a:extLst>
              <a:ext uri="{FF2B5EF4-FFF2-40B4-BE49-F238E27FC236}">
                <a16:creationId xmlns:a16="http://schemas.microsoft.com/office/drawing/2014/main" id="{F6DDDD74-93A5-4784-8531-E54F043A0FB4}"/>
              </a:ext>
              <a:ext uri="{C183D7F6-B498-43B3-948B-1728B52AA6E4}">
                <adec:decorative xmlns:adec="http://schemas.microsoft.com/office/drawing/2017/decorative" val="1"/>
              </a:ext>
            </a:extLst>
          </p:cNvPr>
          <p:cNvGraphicFramePr>
            <a:graphicFrameLocks noChangeAspect="1"/>
          </p:cNvGraphicFramePr>
          <p:nvPr>
            <p:extLst/>
          </p:nvPr>
        </p:nvGraphicFramePr>
        <p:xfrm>
          <a:off x="7433240" y="2330448"/>
          <a:ext cx="262396" cy="199422"/>
        </p:xfrm>
        <a:graphic>
          <a:graphicData uri="http://schemas.openxmlformats.org/presentationml/2006/ole">
            <mc:AlternateContent xmlns:mc="http://schemas.openxmlformats.org/markup-compatibility/2006">
              <mc:Choice xmlns:v="urn:schemas-microsoft-com:vml" Requires="v">
                <p:oleObj spid="_x0000_s63500" name="Equation" r:id="rId7" imgW="317160" imgH="241200" progId="Equation.DSMT4">
                  <p:embed/>
                </p:oleObj>
              </mc:Choice>
              <mc:Fallback>
                <p:oleObj name="Equation" r:id="rId7" imgW="317160" imgH="241200" progId="Equation.DSMT4">
                  <p:embed/>
                  <p:pic>
                    <p:nvPicPr>
                      <p:cNvPr id="26" name="Object 25">
                        <a:extLst>
                          <a:ext uri="{FF2B5EF4-FFF2-40B4-BE49-F238E27FC236}">
                            <a16:creationId xmlns:a16="http://schemas.microsoft.com/office/drawing/2014/main" id="{F6DDDD74-93A5-4784-8531-E54F043A0FB4}"/>
                          </a:ext>
                          <a:ext uri="{C183D7F6-B498-43B3-948B-1728B52AA6E4}">
                            <adec:decorative xmlns:adec="http://schemas.microsoft.com/office/drawing/2017/decorative" val="1"/>
                          </a:ext>
                        </a:extLst>
                      </p:cNvPr>
                      <p:cNvPicPr/>
                      <p:nvPr/>
                    </p:nvPicPr>
                    <p:blipFill>
                      <a:blip r:embed="rId8"/>
                      <a:stretch>
                        <a:fillRect/>
                      </a:stretch>
                    </p:blipFill>
                    <p:spPr>
                      <a:xfrm>
                        <a:off x="7433240" y="2330448"/>
                        <a:ext cx="262396" cy="199422"/>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EE769C88-E615-407A-8CA7-65CDE6EED115}"/>
              </a:ext>
              <a:ext uri="{C183D7F6-B498-43B3-948B-1728B52AA6E4}">
                <adec:decorative xmlns:adec="http://schemas.microsoft.com/office/drawing/2017/decorative" val="1"/>
              </a:ext>
            </a:extLst>
          </p:cNvPr>
          <p:cNvGraphicFramePr>
            <a:graphicFrameLocks noChangeAspect="1"/>
          </p:cNvGraphicFramePr>
          <p:nvPr>
            <p:extLst/>
          </p:nvPr>
        </p:nvGraphicFramePr>
        <p:xfrm>
          <a:off x="2362200" y="2642267"/>
          <a:ext cx="4521200" cy="304800"/>
        </p:xfrm>
        <a:graphic>
          <a:graphicData uri="http://schemas.openxmlformats.org/presentationml/2006/ole">
            <mc:AlternateContent xmlns:mc="http://schemas.openxmlformats.org/markup-compatibility/2006">
              <mc:Choice xmlns:v="urn:schemas-microsoft-com:vml" Requires="v">
                <p:oleObj spid="_x0000_s63501" name="Equation" r:id="rId9" imgW="4520880" imgH="304560" progId="Equation.DSMT4">
                  <p:embed/>
                </p:oleObj>
              </mc:Choice>
              <mc:Fallback>
                <p:oleObj name="Equation" r:id="rId9" imgW="4520880" imgH="304560" progId="Equation.DSMT4">
                  <p:embed/>
                  <p:pic>
                    <p:nvPicPr>
                      <p:cNvPr id="21" name="Object 20">
                        <a:extLst>
                          <a:ext uri="{FF2B5EF4-FFF2-40B4-BE49-F238E27FC236}">
                            <a16:creationId xmlns:a16="http://schemas.microsoft.com/office/drawing/2014/main" id="{EE769C88-E615-407A-8CA7-65CDE6EED115}"/>
                          </a:ext>
                          <a:ext uri="{C183D7F6-B498-43B3-948B-1728B52AA6E4}">
                            <adec:decorative xmlns:adec="http://schemas.microsoft.com/office/drawing/2017/decorative" val="1"/>
                          </a:ext>
                        </a:extLst>
                      </p:cNvPr>
                      <p:cNvPicPr/>
                      <p:nvPr/>
                    </p:nvPicPr>
                    <p:blipFill>
                      <a:blip r:embed="rId10"/>
                      <a:stretch>
                        <a:fillRect/>
                      </a:stretch>
                    </p:blipFill>
                    <p:spPr>
                      <a:xfrm>
                        <a:off x="2362200" y="2642267"/>
                        <a:ext cx="4521200" cy="304800"/>
                      </a:xfrm>
                      <a:prstGeom prst="rect">
                        <a:avLst/>
                      </a:prstGeom>
                      <a:solidFill>
                        <a:schemeClr val="bg1"/>
                      </a:solidFill>
                    </p:spPr>
                  </p:pic>
                </p:oleObj>
              </mc:Fallback>
            </mc:AlternateContent>
          </a:graphicData>
        </a:graphic>
      </p:graphicFrame>
      <p:graphicFrame>
        <p:nvGraphicFramePr>
          <p:cNvPr id="22" name="Object 21">
            <a:extLst>
              <a:ext uri="{FF2B5EF4-FFF2-40B4-BE49-F238E27FC236}">
                <a16:creationId xmlns:a16="http://schemas.microsoft.com/office/drawing/2014/main" id="{D3064973-BB27-4A8A-BC1D-B30784A65017}"/>
              </a:ext>
              <a:ext uri="{C183D7F6-B498-43B3-948B-1728B52AA6E4}">
                <adec:decorative xmlns:adec="http://schemas.microsoft.com/office/drawing/2017/decorative" val="1"/>
              </a:ext>
            </a:extLst>
          </p:cNvPr>
          <p:cNvGraphicFramePr>
            <a:graphicFrameLocks noChangeAspect="1"/>
          </p:cNvGraphicFramePr>
          <p:nvPr>
            <p:extLst/>
          </p:nvPr>
        </p:nvGraphicFramePr>
        <p:xfrm>
          <a:off x="674475" y="3059303"/>
          <a:ext cx="3688854" cy="291226"/>
        </p:xfrm>
        <a:graphic>
          <a:graphicData uri="http://schemas.openxmlformats.org/presentationml/2006/ole">
            <mc:AlternateContent xmlns:mc="http://schemas.openxmlformats.org/markup-compatibility/2006">
              <mc:Choice xmlns:v="urn:schemas-microsoft-com:vml" Requires="v">
                <p:oleObj spid="_x0000_s63502" name="Equation" r:id="rId11" imgW="3860640" imgH="304560" progId="Equation.DSMT4">
                  <p:embed/>
                </p:oleObj>
              </mc:Choice>
              <mc:Fallback>
                <p:oleObj name="Equation" r:id="rId11" imgW="3860640" imgH="304560" progId="Equation.DSMT4">
                  <p:embed/>
                  <p:pic>
                    <p:nvPicPr>
                      <p:cNvPr id="22" name="Object 21">
                        <a:extLst>
                          <a:ext uri="{FF2B5EF4-FFF2-40B4-BE49-F238E27FC236}">
                            <a16:creationId xmlns:a16="http://schemas.microsoft.com/office/drawing/2014/main" id="{D3064973-BB27-4A8A-BC1D-B30784A65017}"/>
                          </a:ext>
                          <a:ext uri="{C183D7F6-B498-43B3-948B-1728B52AA6E4}">
                            <adec:decorative xmlns:adec="http://schemas.microsoft.com/office/drawing/2017/decorative" val="1"/>
                          </a:ext>
                        </a:extLst>
                      </p:cNvPr>
                      <p:cNvPicPr/>
                      <p:nvPr/>
                    </p:nvPicPr>
                    <p:blipFill>
                      <a:blip r:embed="rId12"/>
                      <a:stretch>
                        <a:fillRect/>
                      </a:stretch>
                    </p:blipFill>
                    <p:spPr>
                      <a:xfrm>
                        <a:off x="674475" y="3059303"/>
                        <a:ext cx="3688854" cy="291226"/>
                      </a:xfrm>
                      <a:prstGeom prst="rect">
                        <a:avLst/>
                      </a:prstGeom>
                      <a:solidFill>
                        <a:schemeClr val="bg1"/>
                      </a:solidFill>
                    </p:spPr>
                  </p:pic>
                </p:oleObj>
              </mc:Fallback>
            </mc:AlternateContent>
          </a:graphicData>
        </a:graphic>
      </p:graphicFrame>
      <p:graphicFrame>
        <p:nvGraphicFramePr>
          <p:cNvPr id="23" name="Object 22">
            <a:extLst>
              <a:ext uri="{FF2B5EF4-FFF2-40B4-BE49-F238E27FC236}">
                <a16:creationId xmlns:a16="http://schemas.microsoft.com/office/drawing/2014/main" id="{B407D67F-C8CF-47ED-BEB2-51446315DB5C}"/>
              </a:ext>
              <a:ext uri="{C183D7F6-B498-43B3-948B-1728B52AA6E4}">
                <adec:decorative xmlns:adec="http://schemas.microsoft.com/office/drawing/2017/decorative" val="1"/>
              </a:ext>
            </a:extLst>
          </p:cNvPr>
          <p:cNvGraphicFramePr>
            <a:graphicFrameLocks noChangeAspect="1"/>
          </p:cNvGraphicFramePr>
          <p:nvPr>
            <p:extLst/>
          </p:nvPr>
        </p:nvGraphicFramePr>
        <p:xfrm>
          <a:off x="900113" y="3460750"/>
          <a:ext cx="228600" cy="292100"/>
        </p:xfrm>
        <a:graphic>
          <a:graphicData uri="http://schemas.openxmlformats.org/presentationml/2006/ole">
            <mc:AlternateContent xmlns:mc="http://schemas.openxmlformats.org/markup-compatibility/2006">
              <mc:Choice xmlns:v="urn:schemas-microsoft-com:vml" Requires="v">
                <p:oleObj spid="_x0000_s63503" name="Equation" r:id="rId13" imgW="228600" imgH="291960" progId="Equation.DSMT4">
                  <p:embed/>
                </p:oleObj>
              </mc:Choice>
              <mc:Fallback>
                <p:oleObj name="Equation" r:id="rId13" imgW="228600" imgH="291960" progId="Equation.DSMT4">
                  <p:embed/>
                  <p:pic>
                    <p:nvPicPr>
                      <p:cNvPr id="23" name="Object 22">
                        <a:extLst>
                          <a:ext uri="{FF2B5EF4-FFF2-40B4-BE49-F238E27FC236}">
                            <a16:creationId xmlns:a16="http://schemas.microsoft.com/office/drawing/2014/main" id="{B407D67F-C8CF-47ED-BEB2-51446315DB5C}"/>
                          </a:ext>
                          <a:ext uri="{C183D7F6-B498-43B3-948B-1728B52AA6E4}">
                            <adec:decorative xmlns:adec="http://schemas.microsoft.com/office/drawing/2017/decorative" val="1"/>
                          </a:ext>
                        </a:extLst>
                      </p:cNvPr>
                      <p:cNvPicPr/>
                      <p:nvPr/>
                    </p:nvPicPr>
                    <p:blipFill>
                      <a:blip r:embed="rId14"/>
                      <a:stretch>
                        <a:fillRect/>
                      </a:stretch>
                    </p:blipFill>
                    <p:spPr>
                      <a:xfrm>
                        <a:off x="900113" y="3460750"/>
                        <a:ext cx="228600" cy="292100"/>
                      </a:xfrm>
                      <a:prstGeom prst="rect">
                        <a:avLst/>
                      </a:prstGeom>
                      <a:solidFill>
                        <a:schemeClr val="bg1"/>
                      </a:solidFill>
                    </p:spPr>
                  </p:pic>
                </p:oleObj>
              </mc:Fallback>
            </mc:AlternateContent>
          </a:graphicData>
        </a:graphic>
      </p:graphicFrame>
      <p:graphicFrame>
        <p:nvGraphicFramePr>
          <p:cNvPr id="24" name="Object 23">
            <a:extLst>
              <a:ext uri="{FF2B5EF4-FFF2-40B4-BE49-F238E27FC236}">
                <a16:creationId xmlns:a16="http://schemas.microsoft.com/office/drawing/2014/main" id="{9D7E806A-B1BB-4A45-8B9E-A3490D464C4C}"/>
              </a:ext>
              <a:ext uri="{C183D7F6-B498-43B3-948B-1728B52AA6E4}">
                <adec:decorative xmlns:adec="http://schemas.microsoft.com/office/drawing/2017/decorative" val="1"/>
              </a:ext>
            </a:extLst>
          </p:cNvPr>
          <p:cNvGraphicFramePr>
            <a:graphicFrameLocks noChangeAspect="1"/>
          </p:cNvGraphicFramePr>
          <p:nvPr>
            <p:extLst/>
          </p:nvPr>
        </p:nvGraphicFramePr>
        <p:xfrm>
          <a:off x="705586" y="3858497"/>
          <a:ext cx="2843329" cy="245115"/>
        </p:xfrm>
        <a:graphic>
          <a:graphicData uri="http://schemas.openxmlformats.org/presentationml/2006/ole">
            <mc:AlternateContent xmlns:mc="http://schemas.openxmlformats.org/markup-compatibility/2006">
              <mc:Choice xmlns:v="urn:schemas-microsoft-com:vml" Requires="v">
                <p:oleObj spid="_x0000_s63504" name="Equation" r:id="rId15" imgW="2946240" imgH="253800" progId="Equation.DSMT4">
                  <p:embed/>
                </p:oleObj>
              </mc:Choice>
              <mc:Fallback>
                <p:oleObj name="Equation" r:id="rId15" imgW="2946240" imgH="253800" progId="Equation.DSMT4">
                  <p:embed/>
                  <p:pic>
                    <p:nvPicPr>
                      <p:cNvPr id="24" name="Object 23">
                        <a:extLst>
                          <a:ext uri="{FF2B5EF4-FFF2-40B4-BE49-F238E27FC236}">
                            <a16:creationId xmlns:a16="http://schemas.microsoft.com/office/drawing/2014/main" id="{9D7E806A-B1BB-4A45-8B9E-A3490D464C4C}"/>
                          </a:ext>
                          <a:ext uri="{C183D7F6-B498-43B3-948B-1728B52AA6E4}">
                            <adec:decorative xmlns:adec="http://schemas.microsoft.com/office/drawing/2017/decorative" val="1"/>
                          </a:ext>
                        </a:extLst>
                      </p:cNvPr>
                      <p:cNvPicPr/>
                      <p:nvPr/>
                    </p:nvPicPr>
                    <p:blipFill>
                      <a:blip r:embed="rId16"/>
                      <a:stretch>
                        <a:fillRect/>
                      </a:stretch>
                    </p:blipFill>
                    <p:spPr>
                      <a:xfrm>
                        <a:off x="705586" y="3858497"/>
                        <a:ext cx="2843329" cy="245115"/>
                      </a:xfrm>
                      <a:prstGeom prst="rect">
                        <a:avLst/>
                      </a:prstGeom>
                      <a:solidFill>
                        <a:schemeClr val="bg1"/>
                      </a:solidFill>
                    </p:spPr>
                  </p:pic>
                </p:oleObj>
              </mc:Fallback>
            </mc:AlternateContent>
          </a:graphicData>
        </a:graphic>
      </p:graphicFrame>
      <p:graphicFrame>
        <p:nvGraphicFramePr>
          <p:cNvPr id="25" name="Object 24">
            <a:extLst>
              <a:ext uri="{FF2B5EF4-FFF2-40B4-BE49-F238E27FC236}">
                <a16:creationId xmlns:a16="http://schemas.microsoft.com/office/drawing/2014/main" id="{D53AC9B7-7781-4AE7-8895-965F5AA1F8E9}"/>
              </a:ext>
              <a:ext uri="{C183D7F6-B498-43B3-948B-1728B52AA6E4}">
                <adec:decorative xmlns:adec="http://schemas.microsoft.com/office/drawing/2017/decorative" val="1"/>
              </a:ext>
            </a:extLst>
          </p:cNvPr>
          <p:cNvGraphicFramePr>
            <a:graphicFrameLocks noChangeAspect="1"/>
          </p:cNvGraphicFramePr>
          <p:nvPr>
            <p:extLst/>
          </p:nvPr>
        </p:nvGraphicFramePr>
        <p:xfrm>
          <a:off x="711200" y="4214819"/>
          <a:ext cx="3098800" cy="330200"/>
        </p:xfrm>
        <a:graphic>
          <a:graphicData uri="http://schemas.openxmlformats.org/presentationml/2006/ole">
            <mc:AlternateContent xmlns:mc="http://schemas.openxmlformats.org/markup-compatibility/2006">
              <mc:Choice xmlns:v="urn:schemas-microsoft-com:vml" Requires="v">
                <p:oleObj spid="_x0000_s63505" name="Equation" r:id="rId17" imgW="3098520" imgH="330120" progId="Equation.DSMT4">
                  <p:embed/>
                </p:oleObj>
              </mc:Choice>
              <mc:Fallback>
                <p:oleObj name="Equation" r:id="rId17" imgW="3098520" imgH="330120" progId="Equation.DSMT4">
                  <p:embed/>
                  <p:pic>
                    <p:nvPicPr>
                      <p:cNvPr id="25" name="Object 24">
                        <a:extLst>
                          <a:ext uri="{FF2B5EF4-FFF2-40B4-BE49-F238E27FC236}">
                            <a16:creationId xmlns:a16="http://schemas.microsoft.com/office/drawing/2014/main" id="{D53AC9B7-7781-4AE7-8895-965F5AA1F8E9}"/>
                          </a:ext>
                          <a:ext uri="{C183D7F6-B498-43B3-948B-1728B52AA6E4}">
                            <adec:decorative xmlns:adec="http://schemas.microsoft.com/office/drawing/2017/decorative" val="1"/>
                          </a:ext>
                        </a:extLst>
                      </p:cNvPr>
                      <p:cNvPicPr/>
                      <p:nvPr/>
                    </p:nvPicPr>
                    <p:blipFill>
                      <a:blip r:embed="rId18"/>
                      <a:stretch>
                        <a:fillRect/>
                      </a:stretch>
                    </p:blipFill>
                    <p:spPr>
                      <a:xfrm>
                        <a:off x="711200" y="4214819"/>
                        <a:ext cx="3098800" cy="3302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3274254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47754"/>
            <a:ext cx="7403690" cy="399033"/>
          </a:xfrm>
        </p:spPr>
        <p:txBody>
          <a:bodyPr/>
          <a:lstStyle/>
          <a:p>
            <a:pPr marL="432000" indent="-432000">
              <a:buFont typeface="+mj-lt"/>
              <a:buAutoNum type="arabicPeriod"/>
            </a:pPr>
            <a:r>
              <a:rPr lang="en-US" altLang="en-US" sz="2400" dirty="0">
                <a:cs typeface="ＭＳ Ｐゴシック" charset="-128"/>
              </a:rPr>
              <a:t>The number of acetyl-C</a:t>
            </a:r>
            <a:r>
              <a:rPr lang="en-US" altLang="en-US" sz="100" dirty="0">
                <a:cs typeface="ＭＳ Ｐゴシック" charset="-128"/>
              </a:rPr>
              <a:t> </a:t>
            </a:r>
            <a:r>
              <a:rPr lang="en-US" altLang="en-US" sz="2400" dirty="0">
                <a:cs typeface="ＭＳ Ｐゴシック" charset="-128"/>
              </a:rPr>
              <a:t>o</a:t>
            </a:r>
            <a:r>
              <a:rPr lang="en-US" altLang="en-US" sz="100" dirty="0">
                <a:cs typeface="ＭＳ Ｐゴシック" charset="-128"/>
              </a:rPr>
              <a:t> </a:t>
            </a:r>
            <a:r>
              <a:rPr lang="en-US" altLang="en-US" sz="2400" dirty="0">
                <a:cs typeface="ＭＳ Ｐゴシック" charset="-128"/>
              </a:rPr>
              <a:t>A groups produced by the</a:t>
            </a:r>
            <a:endParaRPr lang="en-IN" sz="2400" dirty="0"/>
          </a:p>
        </p:txBody>
      </p:sp>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0" y="2002374"/>
            <a:ext cx="1799303" cy="426566"/>
          </a:xfrm>
        </p:spPr>
        <p:txBody>
          <a:bodyPr/>
          <a:lstStyle/>
          <a:p>
            <a:pPr marL="432000" indent="0">
              <a:buNone/>
            </a:pPr>
            <a:r>
              <a:rPr lang="en-US" altLang="en-US" sz="2400" dirty="0">
                <a:cs typeface="ＭＳ Ｐゴシック" charset="-128"/>
              </a:rPr>
              <a:t>complete</a:t>
            </a:r>
            <a:endParaRPr lang="en-IN" sz="2400" dirty="0"/>
          </a:p>
        </p:txBody>
      </p:sp>
      <p:graphicFrame>
        <p:nvGraphicFramePr>
          <p:cNvPr id="17" name="Object 16" descr="beta -">
            <a:extLst>
              <a:ext uri="{FF2B5EF4-FFF2-40B4-BE49-F238E27FC236}">
                <a16:creationId xmlns:a16="http://schemas.microsoft.com/office/drawing/2014/main" id="{0600EE1E-3909-41FD-AD91-9B47B222950A}"/>
              </a:ext>
            </a:extLst>
          </p:cNvPr>
          <p:cNvGraphicFramePr>
            <a:graphicFrameLocks noChangeAspect="1"/>
          </p:cNvGraphicFramePr>
          <p:nvPr>
            <p:extLst/>
          </p:nvPr>
        </p:nvGraphicFramePr>
        <p:xfrm>
          <a:off x="2300288" y="2047875"/>
          <a:ext cx="400050" cy="328613"/>
        </p:xfrm>
        <a:graphic>
          <a:graphicData uri="http://schemas.openxmlformats.org/presentationml/2006/ole">
            <mc:AlternateContent xmlns:mc="http://schemas.openxmlformats.org/markup-compatibility/2006">
              <mc:Choice xmlns:v="urn:schemas-microsoft-com:vml" Requires="v">
                <p:oleObj spid="_x0000_s64517" name="Equation" r:id="rId3" imgW="355320" imgH="291960" progId="Equation.DSMT4">
                  <p:embed/>
                </p:oleObj>
              </mc:Choice>
              <mc:Fallback>
                <p:oleObj name="Equation" r:id="rId3" imgW="355320" imgH="291960" progId="Equation.DSMT4">
                  <p:embed/>
                  <p:pic>
                    <p:nvPicPr>
                      <p:cNvPr id="17" name="Object 16" descr="beta -">
                        <a:extLst>
                          <a:ext uri="{FF2B5EF4-FFF2-40B4-BE49-F238E27FC236}">
                            <a16:creationId xmlns:a16="http://schemas.microsoft.com/office/drawing/2014/main" id="{0600EE1E-3909-41FD-AD91-9B47B222950A}"/>
                          </a:ext>
                        </a:extLst>
                      </p:cNvPr>
                      <p:cNvPicPr/>
                      <p:nvPr/>
                    </p:nvPicPr>
                    <p:blipFill>
                      <a:blip r:embed="rId4"/>
                      <a:stretch>
                        <a:fillRect/>
                      </a:stretch>
                    </p:blipFill>
                    <p:spPr>
                      <a:xfrm>
                        <a:off x="2300288" y="2047875"/>
                        <a:ext cx="400050" cy="328613"/>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2772694" y="2012949"/>
            <a:ext cx="3480622" cy="405786"/>
          </a:xfrm>
        </p:spPr>
        <p:txBody>
          <a:bodyPr/>
          <a:lstStyle/>
          <a:p>
            <a:pPr marL="432" indent="0">
              <a:buNone/>
            </a:pPr>
            <a:r>
              <a:rPr lang="en-US" altLang="en-US" sz="2400" dirty="0">
                <a:cs typeface="ＭＳ Ｐゴシック" charset="-128"/>
                <a:sym typeface="Symbol" pitchFamily="18" charset="2"/>
              </a:rPr>
              <a:t>oxidation of palmitic acid</a:t>
            </a:r>
            <a:endParaRPr lang="en-IN" sz="2400" dirty="0"/>
          </a:p>
        </p:txBody>
      </p:sp>
      <p:graphicFrame>
        <p:nvGraphicFramePr>
          <p:cNvPr id="18" name="Object 17" descr="C sub 16">
            <a:extLst>
              <a:ext uri="{FF2B5EF4-FFF2-40B4-BE49-F238E27FC236}">
                <a16:creationId xmlns:a16="http://schemas.microsoft.com/office/drawing/2014/main" id="{B53E0ECB-87FC-4C88-9F7B-8F972B51DB5E}"/>
              </a:ext>
            </a:extLst>
          </p:cNvPr>
          <p:cNvGraphicFramePr>
            <a:graphicFrameLocks noChangeAspect="1"/>
          </p:cNvGraphicFramePr>
          <p:nvPr>
            <p:extLst/>
          </p:nvPr>
        </p:nvGraphicFramePr>
        <p:xfrm>
          <a:off x="6321027" y="2008196"/>
          <a:ext cx="712470" cy="419100"/>
        </p:xfrm>
        <a:graphic>
          <a:graphicData uri="http://schemas.openxmlformats.org/presentationml/2006/ole">
            <mc:AlternateContent xmlns:mc="http://schemas.openxmlformats.org/markup-compatibility/2006">
              <mc:Choice xmlns:v="urn:schemas-microsoft-com:vml" Requires="v">
                <p:oleObj spid="_x0000_s64518" name="Equation" r:id="rId5" imgW="647640" imgH="380880" progId="Equation.DSMT4">
                  <p:embed/>
                </p:oleObj>
              </mc:Choice>
              <mc:Fallback>
                <p:oleObj name="Equation" r:id="rId5" imgW="647640" imgH="380880" progId="Equation.DSMT4">
                  <p:embed/>
                  <p:pic>
                    <p:nvPicPr>
                      <p:cNvPr id="18" name="Object 17" descr="C sub 16">
                        <a:extLst>
                          <a:ext uri="{FF2B5EF4-FFF2-40B4-BE49-F238E27FC236}">
                            <a16:creationId xmlns:a16="http://schemas.microsoft.com/office/drawing/2014/main" id="{B53E0ECB-87FC-4C88-9F7B-8F972B51DB5E}"/>
                          </a:ext>
                        </a:extLst>
                      </p:cNvPr>
                      <p:cNvPicPr/>
                      <p:nvPr/>
                    </p:nvPicPr>
                    <p:blipFill>
                      <a:blip r:embed="rId6"/>
                      <a:stretch>
                        <a:fillRect/>
                      </a:stretch>
                    </p:blipFill>
                    <p:spPr>
                      <a:xfrm>
                        <a:off x="6321027" y="2008196"/>
                        <a:ext cx="71247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2A67DCDD-854C-403C-B313-A57CFF9AE804}"/>
              </a:ext>
            </a:extLst>
          </p:cNvPr>
          <p:cNvSpPr>
            <a:spLocks noGrp="1"/>
          </p:cNvSpPr>
          <p:nvPr>
            <p:ph sz="quarter" idx="17"/>
          </p:nvPr>
        </p:nvSpPr>
        <p:spPr>
          <a:xfrm>
            <a:off x="7120944" y="2022699"/>
            <a:ext cx="415483" cy="411749"/>
          </a:xfrm>
        </p:spPr>
        <p:txBody>
          <a:bodyPr/>
          <a:lstStyle/>
          <a:p>
            <a:pPr marL="432" indent="0">
              <a:buNone/>
            </a:pPr>
            <a:r>
              <a:rPr lang="en-US" altLang="en-US" sz="2400" dirty="0">
                <a:cs typeface="ＭＳ Ｐゴシック" charset="-128"/>
                <a:sym typeface="Symbol" pitchFamily="18" charset="2"/>
              </a:rPr>
              <a:t>is</a:t>
            </a:r>
            <a:endParaRPr lang="en-IN" sz="2400" dirty="0"/>
          </a:p>
        </p:txBody>
      </p:sp>
      <p:sp>
        <p:nvSpPr>
          <p:cNvPr id="7" name="Content Placeholder 6">
            <a:extLst>
              <a:ext uri="{FF2B5EF4-FFF2-40B4-BE49-F238E27FC236}">
                <a16:creationId xmlns:a16="http://schemas.microsoft.com/office/drawing/2014/main" id="{36836322-387D-4FC7-BF42-ADB1D98EDD31}"/>
              </a:ext>
            </a:extLst>
          </p:cNvPr>
          <p:cNvSpPr>
            <a:spLocks noGrp="1"/>
          </p:cNvSpPr>
          <p:nvPr>
            <p:ph sz="quarter" idx="18"/>
          </p:nvPr>
        </p:nvSpPr>
        <p:spPr>
          <a:xfrm>
            <a:off x="913253" y="2726819"/>
            <a:ext cx="855790" cy="399861"/>
          </a:xfrm>
        </p:spPr>
        <p:txBody>
          <a:bodyPr/>
          <a:lstStyle/>
          <a:p>
            <a:pPr marL="432" indent="0">
              <a:buNone/>
            </a:pPr>
            <a:r>
              <a:rPr lang="en-IN" sz="2400" dirty="0">
                <a:solidFill>
                  <a:schemeClr val="tx2"/>
                </a:solidFill>
              </a:rPr>
              <a:t>A. </a:t>
            </a:r>
            <a:r>
              <a:rPr lang="en-IN" sz="2400" dirty="0"/>
              <a:t>16</a:t>
            </a:r>
          </a:p>
        </p:txBody>
      </p:sp>
      <p:sp>
        <p:nvSpPr>
          <p:cNvPr id="8" name="Content Placeholder 7">
            <a:extLst>
              <a:ext uri="{FF2B5EF4-FFF2-40B4-BE49-F238E27FC236}">
                <a16:creationId xmlns:a16="http://schemas.microsoft.com/office/drawing/2014/main" id="{9AD73FD4-1E92-4D80-8DD7-A001EF2AFFF0}"/>
              </a:ext>
            </a:extLst>
          </p:cNvPr>
          <p:cNvSpPr>
            <a:spLocks noGrp="1"/>
          </p:cNvSpPr>
          <p:nvPr>
            <p:ph sz="quarter" idx="19"/>
          </p:nvPr>
        </p:nvSpPr>
        <p:spPr>
          <a:xfrm>
            <a:off x="3067260" y="2735744"/>
            <a:ext cx="765813" cy="395711"/>
          </a:xfrm>
        </p:spPr>
        <p:txBody>
          <a:bodyPr/>
          <a:lstStyle/>
          <a:p>
            <a:pPr marL="0" indent="0">
              <a:buNone/>
            </a:pPr>
            <a:r>
              <a:rPr lang="en-US" sz="2400" dirty="0">
                <a:solidFill>
                  <a:schemeClr val="tx2"/>
                </a:solidFill>
              </a:rPr>
              <a:t>B. </a:t>
            </a:r>
            <a:r>
              <a:rPr lang="en-US" sz="2400" dirty="0"/>
              <a:t>8</a:t>
            </a:r>
            <a:endParaRPr lang="en-IN" sz="2400" dirty="0"/>
          </a:p>
        </p:txBody>
      </p:sp>
      <p:sp>
        <p:nvSpPr>
          <p:cNvPr id="9" name="Content Placeholder 8">
            <a:extLst>
              <a:ext uri="{FF2B5EF4-FFF2-40B4-BE49-F238E27FC236}">
                <a16:creationId xmlns:a16="http://schemas.microsoft.com/office/drawing/2014/main" id="{57BE5A64-3E01-443E-ADBA-5004126AD96E}"/>
              </a:ext>
            </a:extLst>
          </p:cNvPr>
          <p:cNvSpPr>
            <a:spLocks noGrp="1"/>
          </p:cNvSpPr>
          <p:nvPr>
            <p:ph sz="quarter" idx="20"/>
          </p:nvPr>
        </p:nvSpPr>
        <p:spPr>
          <a:xfrm>
            <a:off x="5176279" y="2712069"/>
            <a:ext cx="736316" cy="399035"/>
          </a:xfrm>
        </p:spPr>
        <p:txBody>
          <a:bodyPr/>
          <a:lstStyle/>
          <a:p>
            <a:pPr marL="0" indent="0">
              <a:buNone/>
            </a:pPr>
            <a:r>
              <a:rPr lang="en-US" sz="2400" dirty="0">
                <a:solidFill>
                  <a:schemeClr val="tx2"/>
                </a:solidFill>
              </a:rPr>
              <a:t>C. </a:t>
            </a:r>
            <a:r>
              <a:rPr lang="en-US" sz="2400" dirty="0"/>
              <a:t>7</a:t>
            </a:r>
            <a:endParaRPr lang="en-IN" sz="2400" dirty="0"/>
          </a:p>
        </p:txBody>
      </p:sp>
      <p:sp>
        <p:nvSpPr>
          <p:cNvPr id="10" name="Content Placeholder 9">
            <a:extLst>
              <a:ext uri="{FF2B5EF4-FFF2-40B4-BE49-F238E27FC236}">
                <a16:creationId xmlns:a16="http://schemas.microsoft.com/office/drawing/2014/main" id="{F54AAD6D-955A-49C1-AEE9-1595BF5C81FB}"/>
              </a:ext>
            </a:extLst>
          </p:cNvPr>
          <p:cNvSpPr>
            <a:spLocks noGrp="1"/>
          </p:cNvSpPr>
          <p:nvPr>
            <p:ph sz="quarter" idx="21"/>
          </p:nvPr>
        </p:nvSpPr>
        <p:spPr>
          <a:xfrm>
            <a:off x="474663" y="3580449"/>
            <a:ext cx="8215313" cy="416364"/>
          </a:xfrm>
        </p:spPr>
        <p:txBody>
          <a:bodyPr/>
          <a:lstStyle/>
          <a:p>
            <a:pPr marL="432000" indent="-432000">
              <a:buFont typeface="+mj-lt"/>
              <a:buAutoNum type="arabicPeriod" startAt="2"/>
            </a:pPr>
            <a:r>
              <a:rPr lang="en-US" altLang="en-US" sz="2400" dirty="0">
                <a:cs typeface="ＭＳ Ｐゴシック" charset="-128"/>
              </a:rPr>
              <a:t>The number of oxidation cycles to completely </a:t>
            </a:r>
            <a:r>
              <a:rPr lang="en-US" altLang="en-US" sz="2400" dirty="0">
                <a:cs typeface="ＭＳ Ｐゴシック" charset="-128"/>
                <a:sym typeface="Symbol" pitchFamily="18" charset="2"/>
              </a:rPr>
              <a:t>oxidize</a:t>
            </a:r>
            <a:endParaRPr lang="en-IN" sz="2400" dirty="0"/>
          </a:p>
        </p:txBody>
      </p:sp>
      <p:sp>
        <p:nvSpPr>
          <p:cNvPr id="11" name="Content Placeholder 10">
            <a:extLst>
              <a:ext uri="{FF2B5EF4-FFF2-40B4-BE49-F238E27FC236}">
                <a16:creationId xmlns:a16="http://schemas.microsoft.com/office/drawing/2014/main" id="{8471CB33-4985-4D23-926A-1189D88F8A70}"/>
              </a:ext>
            </a:extLst>
          </p:cNvPr>
          <p:cNvSpPr>
            <a:spLocks noGrp="1"/>
          </p:cNvSpPr>
          <p:nvPr>
            <p:ph sz="quarter" idx="22"/>
          </p:nvPr>
        </p:nvSpPr>
        <p:spPr>
          <a:xfrm>
            <a:off x="474664" y="4052230"/>
            <a:ext cx="2253788" cy="438308"/>
          </a:xfrm>
        </p:spPr>
        <p:txBody>
          <a:bodyPr/>
          <a:lstStyle/>
          <a:p>
            <a:pPr marL="432000" indent="0">
              <a:buNone/>
            </a:pPr>
            <a:r>
              <a:rPr lang="en-US" altLang="en-US" sz="2400" dirty="0">
                <a:cs typeface="ＭＳ Ｐゴシック" charset="-128"/>
                <a:sym typeface="Symbol" pitchFamily="18" charset="2"/>
              </a:rPr>
              <a:t>palmitic acid</a:t>
            </a:r>
            <a:endParaRPr lang="en-IN" sz="2400" dirty="0"/>
          </a:p>
        </p:txBody>
      </p:sp>
      <p:graphicFrame>
        <p:nvGraphicFramePr>
          <p:cNvPr id="19" name="Object 18" descr="C sub 16">
            <a:extLst>
              <a:ext uri="{FF2B5EF4-FFF2-40B4-BE49-F238E27FC236}">
                <a16:creationId xmlns:a16="http://schemas.microsoft.com/office/drawing/2014/main" id="{6F511779-97D1-43C6-8114-7177DE059B22}"/>
              </a:ext>
            </a:extLst>
          </p:cNvPr>
          <p:cNvGraphicFramePr>
            <a:graphicFrameLocks noChangeAspect="1"/>
          </p:cNvGraphicFramePr>
          <p:nvPr>
            <p:extLst/>
          </p:nvPr>
        </p:nvGraphicFramePr>
        <p:xfrm>
          <a:off x="2802190" y="4061834"/>
          <a:ext cx="712470" cy="419100"/>
        </p:xfrm>
        <a:graphic>
          <a:graphicData uri="http://schemas.openxmlformats.org/presentationml/2006/ole">
            <mc:AlternateContent xmlns:mc="http://schemas.openxmlformats.org/markup-compatibility/2006">
              <mc:Choice xmlns:v="urn:schemas-microsoft-com:vml" Requires="v">
                <p:oleObj spid="_x0000_s64519" name="Equation" r:id="rId7" imgW="647640" imgH="380880" progId="Equation.DSMT4">
                  <p:embed/>
                </p:oleObj>
              </mc:Choice>
              <mc:Fallback>
                <p:oleObj name="Equation" r:id="rId7" imgW="647640" imgH="380880" progId="Equation.DSMT4">
                  <p:embed/>
                  <p:pic>
                    <p:nvPicPr>
                      <p:cNvPr id="19" name="Object 18" descr="C sub 16">
                        <a:extLst>
                          <a:ext uri="{FF2B5EF4-FFF2-40B4-BE49-F238E27FC236}">
                            <a16:creationId xmlns:a16="http://schemas.microsoft.com/office/drawing/2014/main" id="{6F511779-97D1-43C6-8114-7177DE059B22}"/>
                          </a:ext>
                        </a:extLst>
                      </p:cNvPr>
                      <p:cNvPicPr/>
                      <p:nvPr/>
                    </p:nvPicPr>
                    <p:blipFill>
                      <a:blip r:embed="rId6"/>
                      <a:stretch>
                        <a:fillRect/>
                      </a:stretch>
                    </p:blipFill>
                    <p:spPr>
                      <a:xfrm>
                        <a:off x="2802190" y="4061834"/>
                        <a:ext cx="712470" cy="41910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5DC003BA-A612-4727-933B-456ADE8E9421}"/>
              </a:ext>
            </a:extLst>
          </p:cNvPr>
          <p:cNvSpPr>
            <a:spLocks noGrp="1"/>
          </p:cNvSpPr>
          <p:nvPr>
            <p:ph sz="quarter" idx="23"/>
          </p:nvPr>
        </p:nvSpPr>
        <p:spPr>
          <a:xfrm>
            <a:off x="3632933" y="4061834"/>
            <a:ext cx="400279" cy="345959"/>
          </a:xfrm>
        </p:spPr>
        <p:txBody>
          <a:bodyPr/>
          <a:lstStyle/>
          <a:p>
            <a:pPr marL="432" indent="0">
              <a:buNone/>
            </a:pPr>
            <a:r>
              <a:rPr lang="en-US" altLang="en-US" sz="2400" dirty="0">
                <a:cs typeface="ＭＳ Ｐゴシック" charset="-128"/>
                <a:sym typeface="Symbol" pitchFamily="18" charset="2"/>
              </a:rPr>
              <a:t>is</a:t>
            </a:r>
            <a:endParaRPr lang="en-IN" sz="2400" dirty="0"/>
          </a:p>
        </p:txBody>
      </p:sp>
      <p:sp>
        <p:nvSpPr>
          <p:cNvPr id="13" name="Content Placeholder 12">
            <a:extLst>
              <a:ext uri="{FF2B5EF4-FFF2-40B4-BE49-F238E27FC236}">
                <a16:creationId xmlns:a16="http://schemas.microsoft.com/office/drawing/2014/main" id="{360AEFF7-5F8A-4B77-8692-0119FC26FC87}"/>
              </a:ext>
            </a:extLst>
          </p:cNvPr>
          <p:cNvSpPr>
            <a:spLocks noGrp="1"/>
          </p:cNvSpPr>
          <p:nvPr>
            <p:ph sz="quarter" idx="24"/>
          </p:nvPr>
        </p:nvSpPr>
        <p:spPr>
          <a:xfrm>
            <a:off x="913253" y="4817960"/>
            <a:ext cx="855790" cy="459588"/>
          </a:xfrm>
        </p:spPr>
        <p:txBody>
          <a:bodyPr/>
          <a:lstStyle/>
          <a:p>
            <a:pPr marL="0" indent="0">
              <a:buNone/>
            </a:pPr>
            <a:r>
              <a:rPr lang="en-IN" sz="2400" dirty="0">
                <a:solidFill>
                  <a:schemeClr val="tx2"/>
                </a:solidFill>
                <a:latin typeface="+mn-lt"/>
              </a:rPr>
              <a:t>A. </a:t>
            </a:r>
            <a:r>
              <a:rPr lang="en-IN" sz="2400" dirty="0">
                <a:latin typeface="+mn-lt"/>
              </a:rPr>
              <a:t>16</a:t>
            </a:r>
          </a:p>
        </p:txBody>
      </p:sp>
      <p:sp>
        <p:nvSpPr>
          <p:cNvPr id="14" name="Content Placeholder 13">
            <a:extLst>
              <a:ext uri="{FF2B5EF4-FFF2-40B4-BE49-F238E27FC236}">
                <a16:creationId xmlns:a16="http://schemas.microsoft.com/office/drawing/2014/main" id="{EC50D966-C277-4B5B-9248-529367105A5E}"/>
              </a:ext>
            </a:extLst>
          </p:cNvPr>
          <p:cNvSpPr>
            <a:spLocks noGrp="1"/>
          </p:cNvSpPr>
          <p:nvPr>
            <p:ph sz="quarter" idx="25"/>
          </p:nvPr>
        </p:nvSpPr>
        <p:spPr>
          <a:xfrm>
            <a:off x="3063317" y="4779104"/>
            <a:ext cx="789214" cy="418523"/>
          </a:xfrm>
        </p:spPr>
        <p:txBody>
          <a:bodyPr/>
          <a:lstStyle/>
          <a:p>
            <a:pPr marL="0" indent="0">
              <a:buNone/>
            </a:pPr>
            <a:r>
              <a:rPr lang="en-US" sz="2400" dirty="0">
                <a:solidFill>
                  <a:schemeClr val="tx2"/>
                </a:solidFill>
                <a:latin typeface="+mn-lt"/>
              </a:rPr>
              <a:t>B. </a:t>
            </a:r>
            <a:r>
              <a:rPr lang="en-US" sz="2400" dirty="0">
                <a:latin typeface="+mn-lt"/>
              </a:rPr>
              <a:t>8</a:t>
            </a:r>
            <a:endParaRPr lang="en-IN" sz="2400" dirty="0">
              <a:latin typeface="+mn-lt"/>
            </a:endParaRPr>
          </a:p>
        </p:txBody>
      </p:sp>
      <p:sp>
        <p:nvSpPr>
          <p:cNvPr id="15" name="Content Placeholder 14">
            <a:extLst>
              <a:ext uri="{FF2B5EF4-FFF2-40B4-BE49-F238E27FC236}">
                <a16:creationId xmlns:a16="http://schemas.microsoft.com/office/drawing/2014/main" id="{8959BD2F-9333-46F8-BD71-84F828C646AD}"/>
              </a:ext>
            </a:extLst>
          </p:cNvPr>
          <p:cNvSpPr>
            <a:spLocks noGrp="1"/>
          </p:cNvSpPr>
          <p:nvPr>
            <p:ph sz="quarter" idx="26"/>
          </p:nvPr>
        </p:nvSpPr>
        <p:spPr>
          <a:xfrm>
            <a:off x="5188888" y="4762096"/>
            <a:ext cx="740594" cy="391600"/>
          </a:xfrm>
        </p:spPr>
        <p:txBody>
          <a:bodyPr/>
          <a:lstStyle/>
          <a:p>
            <a:pPr marL="0" indent="0">
              <a:buNone/>
            </a:pPr>
            <a:r>
              <a:rPr lang="en-US" sz="2400" dirty="0">
                <a:solidFill>
                  <a:schemeClr val="tx2"/>
                </a:solidFill>
                <a:latin typeface="+mn-lt"/>
              </a:rPr>
              <a:t>C. </a:t>
            </a:r>
            <a:r>
              <a:rPr lang="en-US" sz="2400" dirty="0">
                <a:latin typeface="+mn-lt"/>
              </a:rPr>
              <a:t>7</a:t>
            </a:r>
            <a:endParaRPr lang="en-IN" sz="2400" dirty="0">
              <a:latin typeface="+mn-lt"/>
            </a:endParaRPr>
          </a:p>
        </p:txBody>
      </p:sp>
    </p:spTree>
    <p:extLst>
      <p:ext uri="{BB962C8B-B14F-4D97-AF65-F5344CB8AC3E}">
        <p14:creationId xmlns:p14="http://schemas.microsoft.com/office/powerpoint/2010/main" val="19320473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47754"/>
            <a:ext cx="7403690" cy="399033"/>
          </a:xfrm>
        </p:spPr>
        <p:txBody>
          <a:bodyPr/>
          <a:lstStyle/>
          <a:p>
            <a:pPr marL="432000" indent="-432000">
              <a:buFont typeface="+mj-lt"/>
              <a:buAutoNum type="arabicPeriod"/>
            </a:pPr>
            <a:r>
              <a:rPr lang="en-US" altLang="en-US" sz="2400" dirty="0">
                <a:cs typeface="ＭＳ Ｐゴシック" charset="-128"/>
              </a:rPr>
              <a:t>The number of acetyl-C</a:t>
            </a:r>
            <a:r>
              <a:rPr lang="en-US" altLang="en-US" sz="100" dirty="0">
                <a:cs typeface="ＭＳ Ｐゴシック" charset="-128"/>
              </a:rPr>
              <a:t> </a:t>
            </a:r>
            <a:r>
              <a:rPr lang="en-US" altLang="en-US" sz="2400" dirty="0">
                <a:cs typeface="ＭＳ Ｐゴシック" charset="-128"/>
              </a:rPr>
              <a:t>o</a:t>
            </a:r>
            <a:r>
              <a:rPr lang="en-US" altLang="en-US" sz="100" dirty="0">
                <a:cs typeface="ＭＳ Ｐゴシック" charset="-128"/>
              </a:rPr>
              <a:t> </a:t>
            </a:r>
            <a:r>
              <a:rPr lang="en-US" altLang="en-US" sz="2400" dirty="0">
                <a:cs typeface="ＭＳ Ｐゴシック" charset="-128"/>
              </a:rPr>
              <a:t>A groups produced by the</a:t>
            </a:r>
            <a:endParaRPr lang="en-IN" sz="2400" dirty="0"/>
          </a:p>
        </p:txBody>
      </p:sp>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0" y="2002374"/>
            <a:ext cx="1799303" cy="426566"/>
          </a:xfrm>
        </p:spPr>
        <p:txBody>
          <a:bodyPr/>
          <a:lstStyle/>
          <a:p>
            <a:pPr marL="432000" indent="0">
              <a:buNone/>
            </a:pPr>
            <a:r>
              <a:rPr lang="en-US" altLang="en-US" sz="2400" dirty="0">
                <a:cs typeface="ＭＳ Ｐゴシック" charset="-128"/>
              </a:rPr>
              <a:t>complete</a:t>
            </a:r>
            <a:endParaRPr lang="en-IN" sz="2400" dirty="0"/>
          </a:p>
        </p:txBody>
      </p:sp>
      <p:graphicFrame>
        <p:nvGraphicFramePr>
          <p:cNvPr id="17" name="Object 16" descr="beta -">
            <a:extLst>
              <a:ext uri="{FF2B5EF4-FFF2-40B4-BE49-F238E27FC236}">
                <a16:creationId xmlns:a16="http://schemas.microsoft.com/office/drawing/2014/main" id="{0600EE1E-3909-41FD-AD91-9B47B222950A}"/>
              </a:ext>
            </a:extLst>
          </p:cNvPr>
          <p:cNvGraphicFramePr>
            <a:graphicFrameLocks noChangeAspect="1"/>
          </p:cNvGraphicFramePr>
          <p:nvPr>
            <p:extLst/>
          </p:nvPr>
        </p:nvGraphicFramePr>
        <p:xfrm>
          <a:off x="2300288" y="2047875"/>
          <a:ext cx="400050" cy="328613"/>
        </p:xfrm>
        <a:graphic>
          <a:graphicData uri="http://schemas.openxmlformats.org/presentationml/2006/ole">
            <mc:AlternateContent xmlns:mc="http://schemas.openxmlformats.org/markup-compatibility/2006">
              <mc:Choice xmlns:v="urn:schemas-microsoft-com:vml" Requires="v">
                <p:oleObj spid="_x0000_s65541" name="Equation" r:id="rId3" imgW="355320" imgH="291960" progId="Equation.DSMT4">
                  <p:embed/>
                </p:oleObj>
              </mc:Choice>
              <mc:Fallback>
                <p:oleObj name="Equation" r:id="rId3" imgW="355320" imgH="291960" progId="Equation.DSMT4">
                  <p:embed/>
                  <p:pic>
                    <p:nvPicPr>
                      <p:cNvPr id="17" name="Object 16" descr="beta -">
                        <a:extLst>
                          <a:ext uri="{FF2B5EF4-FFF2-40B4-BE49-F238E27FC236}">
                            <a16:creationId xmlns:a16="http://schemas.microsoft.com/office/drawing/2014/main" id="{0600EE1E-3909-41FD-AD91-9B47B222950A}"/>
                          </a:ext>
                        </a:extLst>
                      </p:cNvPr>
                      <p:cNvPicPr/>
                      <p:nvPr/>
                    </p:nvPicPr>
                    <p:blipFill>
                      <a:blip r:embed="rId4"/>
                      <a:stretch>
                        <a:fillRect/>
                      </a:stretch>
                    </p:blipFill>
                    <p:spPr>
                      <a:xfrm>
                        <a:off x="2300288" y="2047875"/>
                        <a:ext cx="400050" cy="328613"/>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2772694" y="2012949"/>
            <a:ext cx="3480622" cy="405786"/>
          </a:xfrm>
        </p:spPr>
        <p:txBody>
          <a:bodyPr/>
          <a:lstStyle/>
          <a:p>
            <a:pPr marL="432" indent="0">
              <a:buNone/>
            </a:pPr>
            <a:r>
              <a:rPr lang="en-US" altLang="en-US" sz="2400" dirty="0">
                <a:cs typeface="ＭＳ Ｐゴシック" charset="-128"/>
                <a:sym typeface="Symbol" pitchFamily="18" charset="2"/>
              </a:rPr>
              <a:t>oxidation of palmitic acid</a:t>
            </a:r>
            <a:endParaRPr lang="en-IN" sz="2400" dirty="0"/>
          </a:p>
        </p:txBody>
      </p:sp>
      <p:graphicFrame>
        <p:nvGraphicFramePr>
          <p:cNvPr id="18" name="Object 17" descr="C sub 16">
            <a:extLst>
              <a:ext uri="{FF2B5EF4-FFF2-40B4-BE49-F238E27FC236}">
                <a16:creationId xmlns:a16="http://schemas.microsoft.com/office/drawing/2014/main" id="{B53E0ECB-87FC-4C88-9F7B-8F972B51DB5E}"/>
              </a:ext>
            </a:extLst>
          </p:cNvPr>
          <p:cNvGraphicFramePr>
            <a:graphicFrameLocks noChangeAspect="1"/>
          </p:cNvGraphicFramePr>
          <p:nvPr>
            <p:extLst/>
          </p:nvPr>
        </p:nvGraphicFramePr>
        <p:xfrm>
          <a:off x="6306279" y="2008196"/>
          <a:ext cx="712470" cy="419100"/>
        </p:xfrm>
        <a:graphic>
          <a:graphicData uri="http://schemas.openxmlformats.org/presentationml/2006/ole">
            <mc:AlternateContent xmlns:mc="http://schemas.openxmlformats.org/markup-compatibility/2006">
              <mc:Choice xmlns:v="urn:schemas-microsoft-com:vml" Requires="v">
                <p:oleObj spid="_x0000_s65542" name="Equation" r:id="rId5" imgW="647640" imgH="380880" progId="Equation.DSMT4">
                  <p:embed/>
                </p:oleObj>
              </mc:Choice>
              <mc:Fallback>
                <p:oleObj name="Equation" r:id="rId5" imgW="647640" imgH="380880" progId="Equation.DSMT4">
                  <p:embed/>
                  <p:pic>
                    <p:nvPicPr>
                      <p:cNvPr id="18" name="Object 17" descr="C sub 16">
                        <a:extLst>
                          <a:ext uri="{FF2B5EF4-FFF2-40B4-BE49-F238E27FC236}">
                            <a16:creationId xmlns:a16="http://schemas.microsoft.com/office/drawing/2014/main" id="{B53E0ECB-87FC-4C88-9F7B-8F972B51DB5E}"/>
                          </a:ext>
                        </a:extLst>
                      </p:cNvPr>
                      <p:cNvPicPr/>
                      <p:nvPr/>
                    </p:nvPicPr>
                    <p:blipFill>
                      <a:blip r:embed="rId6"/>
                      <a:stretch>
                        <a:fillRect/>
                      </a:stretch>
                    </p:blipFill>
                    <p:spPr>
                      <a:xfrm>
                        <a:off x="6306279" y="2008196"/>
                        <a:ext cx="71247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2A67DCDD-854C-403C-B313-A57CFF9AE804}"/>
              </a:ext>
            </a:extLst>
          </p:cNvPr>
          <p:cNvSpPr>
            <a:spLocks noGrp="1"/>
          </p:cNvSpPr>
          <p:nvPr>
            <p:ph sz="quarter" idx="17"/>
          </p:nvPr>
        </p:nvSpPr>
        <p:spPr>
          <a:xfrm>
            <a:off x="7120944" y="2022699"/>
            <a:ext cx="415483" cy="411749"/>
          </a:xfrm>
        </p:spPr>
        <p:txBody>
          <a:bodyPr/>
          <a:lstStyle/>
          <a:p>
            <a:pPr marL="432" indent="0">
              <a:buNone/>
            </a:pPr>
            <a:r>
              <a:rPr lang="en-US" altLang="en-US" sz="2400" dirty="0">
                <a:cs typeface="ＭＳ Ｐゴシック" charset="-128"/>
                <a:sym typeface="Symbol" pitchFamily="18" charset="2"/>
              </a:rPr>
              <a:t>is</a:t>
            </a:r>
            <a:endParaRPr lang="en-IN" sz="2400" dirty="0"/>
          </a:p>
        </p:txBody>
      </p:sp>
      <p:sp>
        <p:nvSpPr>
          <p:cNvPr id="7" name="Content Placeholder 6">
            <a:extLst>
              <a:ext uri="{FF2B5EF4-FFF2-40B4-BE49-F238E27FC236}">
                <a16:creationId xmlns:a16="http://schemas.microsoft.com/office/drawing/2014/main" id="{36836322-387D-4FC7-BF42-ADB1D98EDD31}"/>
              </a:ext>
            </a:extLst>
          </p:cNvPr>
          <p:cNvSpPr>
            <a:spLocks noGrp="1"/>
          </p:cNvSpPr>
          <p:nvPr>
            <p:ph sz="quarter" idx="18"/>
          </p:nvPr>
        </p:nvSpPr>
        <p:spPr>
          <a:xfrm>
            <a:off x="913253" y="2726819"/>
            <a:ext cx="2719680" cy="399861"/>
          </a:xfrm>
        </p:spPr>
        <p:txBody>
          <a:bodyPr/>
          <a:lstStyle/>
          <a:p>
            <a:pPr marL="432" indent="0">
              <a:buNone/>
            </a:pPr>
            <a:r>
              <a:rPr lang="en-IN" sz="2400" dirty="0"/>
              <a:t>The answer is B, 8.</a:t>
            </a:r>
          </a:p>
        </p:txBody>
      </p:sp>
      <p:sp>
        <p:nvSpPr>
          <p:cNvPr id="10" name="Content Placeholder 9">
            <a:extLst>
              <a:ext uri="{FF2B5EF4-FFF2-40B4-BE49-F238E27FC236}">
                <a16:creationId xmlns:a16="http://schemas.microsoft.com/office/drawing/2014/main" id="{F54AAD6D-955A-49C1-AEE9-1595BF5C81FB}"/>
              </a:ext>
            </a:extLst>
          </p:cNvPr>
          <p:cNvSpPr>
            <a:spLocks noGrp="1"/>
          </p:cNvSpPr>
          <p:nvPr>
            <p:ph sz="quarter" idx="21"/>
          </p:nvPr>
        </p:nvSpPr>
        <p:spPr>
          <a:xfrm>
            <a:off x="474663" y="3580447"/>
            <a:ext cx="8215313" cy="416364"/>
          </a:xfrm>
        </p:spPr>
        <p:txBody>
          <a:bodyPr/>
          <a:lstStyle/>
          <a:p>
            <a:pPr marL="432000" indent="-432000">
              <a:buFont typeface="+mj-lt"/>
              <a:buAutoNum type="arabicPeriod" startAt="2"/>
            </a:pPr>
            <a:r>
              <a:rPr lang="en-US" altLang="en-US" sz="2400" dirty="0">
                <a:cs typeface="ＭＳ Ｐゴシック" charset="-128"/>
              </a:rPr>
              <a:t>The number of oxidation cycles to completely </a:t>
            </a:r>
            <a:r>
              <a:rPr lang="en-US" altLang="en-US" sz="2400" dirty="0">
                <a:cs typeface="ＭＳ Ｐゴシック" charset="-128"/>
                <a:sym typeface="Symbol" pitchFamily="18" charset="2"/>
              </a:rPr>
              <a:t>oxidize</a:t>
            </a:r>
            <a:endParaRPr lang="en-IN" sz="2400" dirty="0"/>
          </a:p>
        </p:txBody>
      </p:sp>
      <p:sp>
        <p:nvSpPr>
          <p:cNvPr id="11" name="Content Placeholder 10">
            <a:extLst>
              <a:ext uri="{FF2B5EF4-FFF2-40B4-BE49-F238E27FC236}">
                <a16:creationId xmlns:a16="http://schemas.microsoft.com/office/drawing/2014/main" id="{8471CB33-4985-4D23-926A-1189D88F8A70}"/>
              </a:ext>
            </a:extLst>
          </p:cNvPr>
          <p:cNvSpPr>
            <a:spLocks noGrp="1"/>
          </p:cNvSpPr>
          <p:nvPr>
            <p:ph sz="quarter" idx="22"/>
          </p:nvPr>
        </p:nvSpPr>
        <p:spPr>
          <a:xfrm>
            <a:off x="474664" y="4052228"/>
            <a:ext cx="2253788" cy="438308"/>
          </a:xfrm>
        </p:spPr>
        <p:txBody>
          <a:bodyPr/>
          <a:lstStyle/>
          <a:p>
            <a:pPr marL="432000" indent="0">
              <a:buNone/>
            </a:pPr>
            <a:r>
              <a:rPr lang="en-US" altLang="en-US" sz="2400" dirty="0">
                <a:cs typeface="ＭＳ Ｐゴシック" charset="-128"/>
                <a:sym typeface="Symbol" pitchFamily="18" charset="2"/>
              </a:rPr>
              <a:t>palmitic acid</a:t>
            </a:r>
            <a:endParaRPr lang="en-IN" sz="2400" dirty="0"/>
          </a:p>
        </p:txBody>
      </p:sp>
      <p:graphicFrame>
        <p:nvGraphicFramePr>
          <p:cNvPr id="19" name="Object 18" descr="C sub 16">
            <a:extLst>
              <a:ext uri="{FF2B5EF4-FFF2-40B4-BE49-F238E27FC236}">
                <a16:creationId xmlns:a16="http://schemas.microsoft.com/office/drawing/2014/main" id="{6F511779-97D1-43C6-8114-7177DE059B22}"/>
              </a:ext>
            </a:extLst>
          </p:cNvPr>
          <p:cNvGraphicFramePr>
            <a:graphicFrameLocks noChangeAspect="1"/>
          </p:cNvGraphicFramePr>
          <p:nvPr>
            <p:extLst/>
          </p:nvPr>
        </p:nvGraphicFramePr>
        <p:xfrm>
          <a:off x="2802190" y="4061832"/>
          <a:ext cx="712470" cy="419100"/>
        </p:xfrm>
        <a:graphic>
          <a:graphicData uri="http://schemas.openxmlformats.org/presentationml/2006/ole">
            <mc:AlternateContent xmlns:mc="http://schemas.openxmlformats.org/markup-compatibility/2006">
              <mc:Choice xmlns:v="urn:schemas-microsoft-com:vml" Requires="v">
                <p:oleObj spid="_x0000_s65543" name="Equation" r:id="rId7" imgW="647640" imgH="380880" progId="Equation.DSMT4">
                  <p:embed/>
                </p:oleObj>
              </mc:Choice>
              <mc:Fallback>
                <p:oleObj name="Equation" r:id="rId7" imgW="647640" imgH="380880" progId="Equation.DSMT4">
                  <p:embed/>
                  <p:pic>
                    <p:nvPicPr>
                      <p:cNvPr id="19" name="Object 18" descr="C sub 16">
                        <a:extLst>
                          <a:ext uri="{FF2B5EF4-FFF2-40B4-BE49-F238E27FC236}">
                            <a16:creationId xmlns:a16="http://schemas.microsoft.com/office/drawing/2014/main" id="{6F511779-97D1-43C6-8114-7177DE059B22}"/>
                          </a:ext>
                        </a:extLst>
                      </p:cNvPr>
                      <p:cNvPicPr/>
                      <p:nvPr/>
                    </p:nvPicPr>
                    <p:blipFill>
                      <a:blip r:embed="rId6"/>
                      <a:stretch>
                        <a:fillRect/>
                      </a:stretch>
                    </p:blipFill>
                    <p:spPr>
                      <a:xfrm>
                        <a:off x="2802190" y="4061832"/>
                        <a:ext cx="712470" cy="41910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5DC003BA-A612-4727-933B-456ADE8E9421}"/>
              </a:ext>
            </a:extLst>
          </p:cNvPr>
          <p:cNvSpPr>
            <a:spLocks noGrp="1"/>
          </p:cNvSpPr>
          <p:nvPr>
            <p:ph sz="quarter" idx="23"/>
          </p:nvPr>
        </p:nvSpPr>
        <p:spPr>
          <a:xfrm>
            <a:off x="3632933" y="4061832"/>
            <a:ext cx="400279" cy="345959"/>
          </a:xfrm>
        </p:spPr>
        <p:txBody>
          <a:bodyPr/>
          <a:lstStyle/>
          <a:p>
            <a:pPr marL="432" indent="0">
              <a:buNone/>
            </a:pPr>
            <a:r>
              <a:rPr lang="en-US" altLang="en-US" sz="2400" dirty="0">
                <a:cs typeface="ＭＳ Ｐゴシック" charset="-128"/>
                <a:sym typeface="Symbol" pitchFamily="18" charset="2"/>
              </a:rPr>
              <a:t>is</a:t>
            </a:r>
            <a:endParaRPr lang="en-IN" sz="2400" dirty="0"/>
          </a:p>
        </p:txBody>
      </p:sp>
      <p:sp>
        <p:nvSpPr>
          <p:cNvPr id="13" name="Content Placeholder 12">
            <a:extLst>
              <a:ext uri="{FF2B5EF4-FFF2-40B4-BE49-F238E27FC236}">
                <a16:creationId xmlns:a16="http://schemas.microsoft.com/office/drawing/2014/main" id="{360AEFF7-5F8A-4B77-8692-0119FC26FC87}"/>
              </a:ext>
            </a:extLst>
          </p:cNvPr>
          <p:cNvSpPr>
            <a:spLocks noGrp="1"/>
          </p:cNvSpPr>
          <p:nvPr>
            <p:ph sz="quarter" idx="24"/>
          </p:nvPr>
        </p:nvSpPr>
        <p:spPr>
          <a:xfrm>
            <a:off x="913253" y="4817960"/>
            <a:ext cx="2719680" cy="459588"/>
          </a:xfrm>
        </p:spPr>
        <p:txBody>
          <a:bodyPr/>
          <a:lstStyle/>
          <a:p>
            <a:pPr marL="0" indent="0">
              <a:buNone/>
            </a:pPr>
            <a:r>
              <a:rPr lang="en-IN" sz="2400" dirty="0"/>
              <a:t>The answer is C, 7.</a:t>
            </a:r>
          </a:p>
        </p:txBody>
      </p:sp>
    </p:spTree>
    <p:extLst>
      <p:ext uri="{BB962C8B-B14F-4D97-AF65-F5344CB8AC3E}">
        <p14:creationId xmlns:p14="http://schemas.microsoft.com/office/powerpoint/2010/main" val="8275652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dirty="0"/>
              <a:t>Oxidation of Unsaturated Fatty Acids</a:t>
            </a:r>
            <a:endParaRPr lang="en-IN" dirty="0"/>
          </a:p>
        </p:txBody>
      </p:sp>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62501"/>
            <a:ext cx="8303342" cy="1696893"/>
          </a:xfrm>
        </p:spPr>
        <p:txBody>
          <a:bodyPr/>
          <a:lstStyle/>
          <a:p>
            <a:pPr marL="0" indent="0" eaLnBrk="1" hangingPunct="1">
              <a:buFont typeface="Wingdings" pitchFamily="2" charset="2"/>
              <a:buNone/>
            </a:pPr>
            <a:r>
              <a:rPr lang="en-IN" sz="2400" dirty="0"/>
              <a:t>Many of the fats in our diets, especially the oils, contain unsaturated fatty acids, which have one or more double bonds.</a:t>
            </a:r>
          </a:p>
          <a:p>
            <a:pPr marL="0" indent="0" eaLnBrk="1" hangingPunct="1">
              <a:buFont typeface="Wingdings" pitchFamily="2" charset="2"/>
              <a:buNone/>
            </a:pPr>
            <a:r>
              <a:rPr lang="en-IN" sz="2400" dirty="0"/>
              <a:t>Since unsaturated fats are ready for hydration,</a:t>
            </a:r>
          </a:p>
        </p:txBody>
      </p:sp>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1" y="3344476"/>
            <a:ext cx="707922" cy="426566"/>
          </a:xfrm>
        </p:spPr>
        <p:txBody>
          <a:bodyPr/>
          <a:lstStyle/>
          <a:p>
            <a:r>
              <a:rPr lang="en-IN" sz="2400" dirty="0"/>
              <a:t>no</a:t>
            </a:r>
          </a:p>
        </p:txBody>
      </p:sp>
      <p:graphicFrame>
        <p:nvGraphicFramePr>
          <p:cNvPr id="17" name="Object 16" descr="F A D H sub 2">
            <a:extLst>
              <a:ext uri="{FF2B5EF4-FFF2-40B4-BE49-F238E27FC236}">
                <a16:creationId xmlns:a16="http://schemas.microsoft.com/office/drawing/2014/main" id="{9391D0A9-24A1-4AD0-9450-EC924DB18215}"/>
              </a:ext>
            </a:extLst>
          </p:cNvPr>
          <p:cNvGraphicFramePr>
            <a:graphicFrameLocks noChangeAspect="1"/>
          </p:cNvGraphicFramePr>
          <p:nvPr>
            <p:extLst/>
          </p:nvPr>
        </p:nvGraphicFramePr>
        <p:xfrm>
          <a:off x="1242315" y="3397742"/>
          <a:ext cx="894080" cy="363220"/>
        </p:xfrm>
        <a:graphic>
          <a:graphicData uri="http://schemas.openxmlformats.org/presentationml/2006/ole">
            <mc:AlternateContent xmlns:mc="http://schemas.openxmlformats.org/markup-compatibility/2006">
              <mc:Choice xmlns:v="urn:schemas-microsoft-com:vml" Requires="v">
                <p:oleObj spid="_x0000_s66564" name="Equation" r:id="rId3" imgW="812520" imgH="330120" progId="Equation.DSMT4">
                  <p:embed/>
                </p:oleObj>
              </mc:Choice>
              <mc:Fallback>
                <p:oleObj name="Equation" r:id="rId3" imgW="812520" imgH="330120" progId="Equation.DSMT4">
                  <p:embed/>
                  <p:pic>
                    <p:nvPicPr>
                      <p:cNvPr id="17" name="Object 16" descr="F A D H sub 2">
                        <a:extLst>
                          <a:ext uri="{FF2B5EF4-FFF2-40B4-BE49-F238E27FC236}">
                            <a16:creationId xmlns:a16="http://schemas.microsoft.com/office/drawing/2014/main" id="{9391D0A9-24A1-4AD0-9450-EC924DB18215}"/>
                          </a:ext>
                        </a:extLst>
                      </p:cNvPr>
                      <p:cNvPicPr/>
                      <p:nvPr/>
                    </p:nvPicPr>
                    <p:blipFill>
                      <a:blip r:embed="rId4"/>
                      <a:stretch>
                        <a:fillRect/>
                      </a:stretch>
                    </p:blipFill>
                    <p:spPr>
                      <a:xfrm>
                        <a:off x="1242315" y="3397742"/>
                        <a:ext cx="894080" cy="36322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2256501" y="3369802"/>
            <a:ext cx="2993923" cy="420534"/>
          </a:xfrm>
        </p:spPr>
        <p:txBody>
          <a:bodyPr/>
          <a:lstStyle/>
          <a:p>
            <a:pPr marL="432" indent="0">
              <a:buNone/>
            </a:pPr>
            <a:r>
              <a:rPr lang="en-IN" sz="2400" dirty="0"/>
              <a:t>is formed in this step</a:t>
            </a:r>
          </a:p>
        </p:txBody>
      </p:sp>
      <p:sp>
        <p:nvSpPr>
          <p:cNvPr id="6" name="Content Placeholder 5">
            <a:extLst>
              <a:ext uri="{FF2B5EF4-FFF2-40B4-BE49-F238E27FC236}">
                <a16:creationId xmlns:a16="http://schemas.microsoft.com/office/drawing/2014/main" id="{2A67DCDD-854C-403C-B313-A57CFF9AE804}"/>
              </a:ext>
            </a:extLst>
          </p:cNvPr>
          <p:cNvSpPr>
            <a:spLocks noGrp="1"/>
          </p:cNvSpPr>
          <p:nvPr>
            <p:ph sz="quarter" idx="17"/>
          </p:nvPr>
        </p:nvSpPr>
        <p:spPr>
          <a:xfrm>
            <a:off x="454672" y="3857157"/>
            <a:ext cx="2539251" cy="427447"/>
          </a:xfrm>
        </p:spPr>
        <p:txBody>
          <a:bodyPr/>
          <a:lstStyle/>
          <a:p>
            <a:r>
              <a:rPr lang="en-IN" sz="2400" dirty="0"/>
              <a:t>the energy from</a:t>
            </a:r>
          </a:p>
        </p:txBody>
      </p:sp>
      <p:graphicFrame>
        <p:nvGraphicFramePr>
          <p:cNvPr id="18" name="Object 17" descr="beta -">
            <a:extLst>
              <a:ext uri="{FF2B5EF4-FFF2-40B4-BE49-F238E27FC236}">
                <a16:creationId xmlns:a16="http://schemas.microsoft.com/office/drawing/2014/main" id="{DF204702-237E-4C47-BC92-A399FE680931}"/>
              </a:ext>
            </a:extLst>
          </p:cNvPr>
          <p:cNvGraphicFramePr>
            <a:graphicFrameLocks noChangeAspect="1"/>
          </p:cNvGraphicFramePr>
          <p:nvPr>
            <p:extLst/>
          </p:nvPr>
        </p:nvGraphicFramePr>
        <p:xfrm>
          <a:off x="3051175" y="3906838"/>
          <a:ext cx="430213" cy="352425"/>
        </p:xfrm>
        <a:graphic>
          <a:graphicData uri="http://schemas.openxmlformats.org/presentationml/2006/ole">
            <mc:AlternateContent xmlns:mc="http://schemas.openxmlformats.org/markup-compatibility/2006">
              <mc:Choice xmlns:v="urn:schemas-microsoft-com:vml" Requires="v">
                <p:oleObj spid="_x0000_s66565" name="Equation" r:id="rId5" imgW="355320" imgH="291960" progId="Equation.DSMT4">
                  <p:embed/>
                </p:oleObj>
              </mc:Choice>
              <mc:Fallback>
                <p:oleObj name="Equation" r:id="rId5" imgW="355320" imgH="291960" progId="Equation.DSMT4">
                  <p:embed/>
                  <p:pic>
                    <p:nvPicPr>
                      <p:cNvPr id="18" name="Object 17" descr="beta -">
                        <a:extLst>
                          <a:ext uri="{FF2B5EF4-FFF2-40B4-BE49-F238E27FC236}">
                            <a16:creationId xmlns:a16="http://schemas.microsoft.com/office/drawing/2014/main" id="{DF204702-237E-4C47-BC92-A399FE680931}"/>
                          </a:ext>
                        </a:extLst>
                      </p:cNvPr>
                      <p:cNvPicPr/>
                      <p:nvPr/>
                    </p:nvPicPr>
                    <p:blipFill>
                      <a:blip r:embed="rId6"/>
                      <a:stretch>
                        <a:fillRect/>
                      </a:stretch>
                    </p:blipFill>
                    <p:spPr>
                      <a:xfrm>
                        <a:off x="3051175" y="3906838"/>
                        <a:ext cx="430213" cy="352425"/>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36836322-387D-4FC7-BF42-ADB1D98EDD31}"/>
              </a:ext>
            </a:extLst>
          </p:cNvPr>
          <p:cNvSpPr>
            <a:spLocks noGrp="1"/>
          </p:cNvSpPr>
          <p:nvPr>
            <p:ph sz="quarter" idx="18"/>
          </p:nvPr>
        </p:nvSpPr>
        <p:spPr>
          <a:xfrm>
            <a:off x="3556892" y="3869279"/>
            <a:ext cx="3345356" cy="437252"/>
          </a:xfrm>
        </p:spPr>
        <p:txBody>
          <a:bodyPr/>
          <a:lstStyle/>
          <a:p>
            <a:pPr marL="432" indent="0">
              <a:buNone/>
            </a:pPr>
            <a:r>
              <a:rPr lang="en-IN" sz="2400" dirty="0"/>
              <a:t>oxidation is slightly less</a:t>
            </a:r>
          </a:p>
        </p:txBody>
      </p:sp>
      <p:sp>
        <p:nvSpPr>
          <p:cNvPr id="8" name="Content Placeholder 7">
            <a:extLst>
              <a:ext uri="{FF2B5EF4-FFF2-40B4-BE49-F238E27FC236}">
                <a16:creationId xmlns:a16="http://schemas.microsoft.com/office/drawing/2014/main" id="{9AD73FD4-1E92-4D80-8DD7-A001EF2AFFF0}"/>
              </a:ext>
            </a:extLst>
          </p:cNvPr>
          <p:cNvSpPr>
            <a:spLocks noGrp="1"/>
          </p:cNvSpPr>
          <p:nvPr>
            <p:ph sz="quarter" idx="19"/>
          </p:nvPr>
        </p:nvSpPr>
        <p:spPr>
          <a:xfrm>
            <a:off x="454025" y="4472241"/>
            <a:ext cx="8232775" cy="797591"/>
          </a:xfrm>
        </p:spPr>
        <p:txBody>
          <a:bodyPr/>
          <a:lstStyle/>
          <a:p>
            <a:pPr marL="0" indent="0">
              <a:buNone/>
            </a:pPr>
            <a:r>
              <a:rPr lang="en-IN" sz="2400" dirty="0"/>
              <a:t>For simplicity, we will assume that the total A</a:t>
            </a:r>
            <a:r>
              <a:rPr lang="en-IN" sz="100" dirty="0"/>
              <a:t> </a:t>
            </a:r>
            <a:r>
              <a:rPr lang="en-IN" sz="2400" dirty="0"/>
              <a:t>T</a:t>
            </a:r>
            <a:r>
              <a:rPr lang="en-IN" sz="100" dirty="0"/>
              <a:t> </a:t>
            </a:r>
            <a:r>
              <a:rPr lang="en-IN" sz="2400" dirty="0"/>
              <a:t>P production is the same for saturated and unsaturated fatty acids</a:t>
            </a:r>
          </a:p>
        </p:txBody>
      </p:sp>
    </p:spTree>
    <p:extLst>
      <p:ext uri="{BB962C8B-B14F-4D97-AF65-F5344CB8AC3E}">
        <p14:creationId xmlns:p14="http://schemas.microsoft.com/office/powerpoint/2010/main" val="511416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E362-4304-4D39-BE8C-2BCF31815946}"/>
              </a:ext>
            </a:extLst>
          </p:cNvPr>
          <p:cNvSpPr>
            <a:spLocks noGrp="1"/>
          </p:cNvSpPr>
          <p:nvPr>
            <p:ph type="title"/>
          </p:nvPr>
        </p:nvSpPr>
        <p:spPr/>
        <p:txBody>
          <a:bodyPr/>
          <a:lstStyle/>
          <a:p>
            <a:r>
              <a:rPr lang="en-US" dirty="0">
                <a:ea typeface="ＭＳ Ｐゴシック" pitchFamily="34" charset="-128"/>
              </a:rPr>
              <a:t>A</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a:t>
            </a:r>
            <a:endParaRPr lang="en-IN" dirty="0"/>
          </a:p>
        </p:txBody>
      </p:sp>
      <p:sp>
        <p:nvSpPr>
          <p:cNvPr id="3" name="Content Placeholder 2">
            <a:extLst>
              <a:ext uri="{FF2B5EF4-FFF2-40B4-BE49-F238E27FC236}">
                <a16:creationId xmlns:a16="http://schemas.microsoft.com/office/drawing/2014/main" id="{B38B242C-0292-4984-9181-ED4FE6B2F623}"/>
              </a:ext>
            </a:extLst>
          </p:cNvPr>
          <p:cNvSpPr>
            <a:spLocks noGrp="1"/>
          </p:cNvSpPr>
          <p:nvPr>
            <p:ph sz="quarter" idx="13"/>
          </p:nvPr>
        </p:nvSpPr>
        <p:spPr>
          <a:xfrm>
            <a:off x="457200" y="1556327"/>
            <a:ext cx="3524865" cy="1894796"/>
          </a:xfrm>
        </p:spPr>
        <p:txBody>
          <a:bodyPr/>
          <a:lstStyle/>
          <a:p>
            <a:pPr marL="432" indent="0">
              <a:buNone/>
            </a:pPr>
            <a:r>
              <a:rPr lang="en-IN" sz="2400" dirty="0"/>
              <a:t>A</a:t>
            </a:r>
            <a:r>
              <a:rPr lang="en-IN" sz="100" dirty="0"/>
              <a:t> </a:t>
            </a:r>
            <a:r>
              <a:rPr lang="en-IN" sz="2400" dirty="0"/>
              <a:t>T</a:t>
            </a:r>
            <a:r>
              <a:rPr lang="en-IN" sz="100" dirty="0"/>
              <a:t> </a:t>
            </a:r>
            <a:r>
              <a:rPr lang="en-IN" sz="2400" dirty="0"/>
              <a:t>P, the energy-storage molecule, links energy-producing reactions with energy-requiring reactions in the cells.</a:t>
            </a:r>
            <a:endParaRPr lang="en-IN" sz="2400" dirty="0">
              <a:latin typeface="Times New Roman" pitchFamily="18" charset="0"/>
              <a:ea typeface="ＭＳ Ｐゴシック" pitchFamily="34" charset="-128"/>
            </a:endParaRPr>
          </a:p>
        </p:txBody>
      </p:sp>
      <p:pic>
        <p:nvPicPr>
          <p:cNvPr id="5" name="Content Placeholder 4" descr="Bringing in food, represented by oatmeal with kiwis, creates A T P or stored energy at 7.3 kilocalories per mole r 31 kilojoules per mole.  For long description in Notes pane, press F6. ">
            <a:extLst>
              <a:ext uri="{FF2B5EF4-FFF2-40B4-BE49-F238E27FC236}">
                <a16:creationId xmlns:a16="http://schemas.microsoft.com/office/drawing/2014/main" id="{F77B5B2A-4A30-451B-9CFA-4B1DC990F37D}"/>
              </a:ext>
            </a:extLst>
          </p:cNvPr>
          <p:cNvPicPr>
            <a:picLocks noGrp="1" noChangeAspect="1"/>
          </p:cNvPicPr>
          <p:nvPr>
            <p:ph sz="quarter" idx="14"/>
          </p:nvPr>
        </p:nvPicPr>
        <p:blipFill>
          <a:blip r:embed="rId3"/>
          <a:stretch>
            <a:fillRect/>
          </a:stretch>
        </p:blipFill>
        <p:spPr>
          <a:xfrm>
            <a:off x="4431098" y="1625906"/>
            <a:ext cx="4263871" cy="4102100"/>
          </a:xfrm>
          <a:prstGeom prst="rect">
            <a:avLst/>
          </a:prstGeom>
        </p:spPr>
      </p:pic>
    </p:spTree>
    <p:extLst>
      <p:ext uri="{BB962C8B-B14F-4D97-AF65-F5344CB8AC3E}">
        <p14:creationId xmlns:p14="http://schemas.microsoft.com/office/powerpoint/2010/main" val="22226534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dirty="0"/>
              <a:t>Ketone Bodies</a:t>
            </a:r>
            <a:endParaRPr lang="en-IN" dirty="0"/>
          </a:p>
        </p:txBody>
      </p:sp>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62501"/>
            <a:ext cx="4495800" cy="2626041"/>
          </a:xfrm>
        </p:spPr>
        <p:txBody>
          <a:bodyPr/>
          <a:lstStyle/>
          <a:p>
            <a:pPr marL="0" indent="0" eaLnBrk="1" hangingPunct="1">
              <a:buClr>
                <a:schemeClr val="bg2"/>
              </a:buClr>
              <a:buFont typeface="Wingdings" pitchFamily="2" charset="2"/>
              <a:buNone/>
            </a:pPr>
            <a:r>
              <a:rPr lang="en-IN" sz="2400" dirty="0"/>
              <a:t>If carbohydrates are not available,</a:t>
            </a:r>
          </a:p>
          <a:p>
            <a:pPr marL="255600">
              <a:buSzTx/>
            </a:pPr>
            <a:r>
              <a:rPr lang="en-IN" sz="2400" dirty="0"/>
              <a:t>body fat breaks down to meet energy needs</a:t>
            </a:r>
          </a:p>
          <a:p>
            <a:pPr marL="255600">
              <a:buSzTx/>
            </a:pPr>
            <a:r>
              <a:rPr lang="en-IN" sz="2400" b="1" dirty="0"/>
              <a:t>ketone bodies</a:t>
            </a:r>
            <a:r>
              <a:rPr lang="en-IN" sz="2400" dirty="0"/>
              <a:t> form in a process called ketogenesis</a:t>
            </a:r>
          </a:p>
        </p:txBody>
      </p:sp>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0" y="4280089"/>
            <a:ext cx="4395019" cy="778609"/>
          </a:xfrm>
        </p:spPr>
        <p:txBody>
          <a:bodyPr/>
          <a:lstStyle/>
          <a:p>
            <a:pPr marL="432" indent="0">
              <a:buNone/>
            </a:pPr>
            <a:r>
              <a:rPr lang="en-IN" sz="2400" dirty="0"/>
              <a:t>In ketogenesis, acetyl-C</a:t>
            </a:r>
            <a:r>
              <a:rPr lang="en-IN" sz="100" dirty="0"/>
              <a:t> </a:t>
            </a:r>
            <a:r>
              <a:rPr lang="en-IN" sz="2400" dirty="0"/>
              <a:t>o</a:t>
            </a:r>
            <a:r>
              <a:rPr lang="en-IN" sz="100" dirty="0"/>
              <a:t> </a:t>
            </a:r>
            <a:r>
              <a:rPr lang="en-IN" sz="2400" dirty="0"/>
              <a:t>A molecules combine to produce</a:t>
            </a:r>
          </a:p>
        </p:txBody>
      </p:sp>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457200" y="5108837"/>
            <a:ext cx="3996813" cy="409291"/>
          </a:xfrm>
        </p:spPr>
        <p:txBody>
          <a:bodyPr/>
          <a:lstStyle/>
          <a:p>
            <a:pPr marL="432" indent="0">
              <a:buNone/>
            </a:pPr>
            <a:r>
              <a:rPr lang="en-IN" sz="2400" dirty="0"/>
              <a:t>ketone bodies: acetoacetate,</a:t>
            </a:r>
          </a:p>
        </p:txBody>
      </p:sp>
      <p:graphicFrame>
        <p:nvGraphicFramePr>
          <p:cNvPr id="17" name="Object 16" descr="beta -">
            <a:extLst>
              <a:ext uri="{FF2B5EF4-FFF2-40B4-BE49-F238E27FC236}">
                <a16:creationId xmlns:a16="http://schemas.microsoft.com/office/drawing/2014/main" id="{CC90E3D0-DA70-4446-A74D-9E1E9D205235}"/>
              </a:ext>
            </a:extLst>
          </p:cNvPr>
          <p:cNvGraphicFramePr>
            <a:graphicFrameLocks noChangeAspect="1"/>
          </p:cNvGraphicFramePr>
          <p:nvPr>
            <p:extLst/>
          </p:nvPr>
        </p:nvGraphicFramePr>
        <p:xfrm>
          <a:off x="4510088" y="5149850"/>
          <a:ext cx="431800" cy="352425"/>
        </p:xfrm>
        <a:graphic>
          <a:graphicData uri="http://schemas.openxmlformats.org/presentationml/2006/ole">
            <mc:AlternateContent xmlns:mc="http://schemas.openxmlformats.org/markup-compatibility/2006">
              <mc:Choice xmlns:v="urn:schemas-microsoft-com:vml" Requires="v">
                <p:oleObj spid="_x0000_s67587" name="Equation" r:id="rId4" imgW="355320" imgH="291960" progId="Equation.DSMT4">
                  <p:embed/>
                </p:oleObj>
              </mc:Choice>
              <mc:Fallback>
                <p:oleObj name="Equation" r:id="rId4" imgW="355320" imgH="291960" progId="Equation.DSMT4">
                  <p:embed/>
                  <p:pic>
                    <p:nvPicPr>
                      <p:cNvPr id="17" name="Object 16" descr="beta -">
                        <a:extLst>
                          <a:ext uri="{FF2B5EF4-FFF2-40B4-BE49-F238E27FC236}">
                            <a16:creationId xmlns:a16="http://schemas.microsoft.com/office/drawing/2014/main" id="{CC90E3D0-DA70-4446-A74D-9E1E9D205235}"/>
                          </a:ext>
                        </a:extLst>
                      </p:cNvPr>
                      <p:cNvPicPr/>
                      <p:nvPr/>
                    </p:nvPicPr>
                    <p:blipFill>
                      <a:blip r:embed="rId5"/>
                      <a:stretch>
                        <a:fillRect/>
                      </a:stretch>
                    </p:blipFill>
                    <p:spPr>
                      <a:xfrm>
                        <a:off x="4510088" y="5149850"/>
                        <a:ext cx="431800" cy="352425"/>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2A67DCDD-854C-403C-B313-A57CFF9AE804}"/>
              </a:ext>
            </a:extLst>
          </p:cNvPr>
          <p:cNvSpPr>
            <a:spLocks noGrp="1"/>
          </p:cNvSpPr>
          <p:nvPr>
            <p:ph sz="quarter" idx="17"/>
          </p:nvPr>
        </p:nvSpPr>
        <p:spPr>
          <a:xfrm>
            <a:off x="454672" y="5576098"/>
            <a:ext cx="4250063" cy="455995"/>
          </a:xfrm>
        </p:spPr>
        <p:txBody>
          <a:bodyPr/>
          <a:lstStyle/>
          <a:p>
            <a:pPr marL="432" indent="0">
              <a:buNone/>
            </a:pPr>
            <a:r>
              <a:rPr lang="en-IN" sz="2400" dirty="0"/>
              <a:t>hydroxybutyrate, and acetone.</a:t>
            </a:r>
          </a:p>
        </p:txBody>
      </p:sp>
      <p:pic>
        <p:nvPicPr>
          <p:cNvPr id="18" name="Content Placeholder 17" descr="The 4 steps are as follows. For long description in Notes pane, press F6.">
            <a:extLst>
              <a:ext uri="{FF2B5EF4-FFF2-40B4-BE49-F238E27FC236}">
                <a16:creationId xmlns:a16="http://schemas.microsoft.com/office/drawing/2014/main" id="{536D30B5-BA3F-453C-A2C4-5115B1EC6D95}"/>
              </a:ext>
            </a:extLst>
          </p:cNvPr>
          <p:cNvPicPr>
            <a:picLocks noGrp="1" noChangeAspect="1"/>
          </p:cNvPicPr>
          <p:nvPr>
            <p:ph sz="quarter" idx="18"/>
          </p:nvPr>
        </p:nvPicPr>
        <p:blipFill>
          <a:blip r:embed="rId6"/>
          <a:stretch>
            <a:fillRect/>
          </a:stretch>
        </p:blipFill>
        <p:spPr>
          <a:xfrm>
            <a:off x="5290816" y="1663856"/>
            <a:ext cx="2976542" cy="4367870"/>
          </a:xfrm>
          <a:prstGeom prst="rect">
            <a:avLst/>
          </a:prstGeom>
        </p:spPr>
      </p:pic>
    </p:spTree>
    <p:extLst>
      <p:ext uri="{BB962C8B-B14F-4D97-AF65-F5344CB8AC3E}">
        <p14:creationId xmlns:p14="http://schemas.microsoft.com/office/powerpoint/2010/main" val="16661877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dirty="0"/>
              <a:t>Formation of Ketone Bodies</a:t>
            </a:r>
            <a:endParaRPr lang="en-IN" dirty="0"/>
          </a:p>
        </p:txBody>
      </p:sp>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62502"/>
            <a:ext cx="8170606" cy="2080349"/>
          </a:xfrm>
        </p:spPr>
        <p:txBody>
          <a:bodyPr/>
          <a:lstStyle/>
          <a:p>
            <a:pPr marL="0" indent="0" eaLnBrk="1" hangingPunct="1">
              <a:buClr>
                <a:schemeClr val="bg2"/>
              </a:buClr>
              <a:buFont typeface="Wingdings" charset="0"/>
              <a:buNone/>
              <a:defRPr/>
            </a:pPr>
            <a:r>
              <a:rPr lang="en-IN" sz="2400" b="1" dirty="0">
                <a:solidFill>
                  <a:srgbClr val="000000"/>
                </a:solidFill>
                <a:ea typeface="ＭＳ Ｐゴシック" charset="0"/>
                <a:cs typeface="ＭＳ Ｐゴシック" charset="0"/>
              </a:rPr>
              <a:t>Ketone bodies</a:t>
            </a:r>
            <a:r>
              <a:rPr lang="en-IN" sz="2400" dirty="0">
                <a:solidFill>
                  <a:srgbClr val="000000"/>
                </a:solidFill>
                <a:ea typeface="ＭＳ Ｐゴシック" charset="0"/>
                <a:cs typeface="ＭＳ Ｐゴシック" charset="0"/>
              </a:rPr>
              <a:t> form</a:t>
            </a:r>
          </a:p>
          <a:p>
            <a:pPr>
              <a:buSzTx/>
              <a:defRPr/>
            </a:pPr>
            <a:r>
              <a:rPr lang="en-IN" sz="2400" dirty="0">
                <a:solidFill>
                  <a:srgbClr val="000000"/>
                </a:solidFill>
                <a:ea typeface="ＭＳ Ｐゴシック" charset="0"/>
                <a:cs typeface="ＭＳ Ｐゴシック" charset="0"/>
              </a:rPr>
              <a:t>if large amounts of acetyl-C</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o</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A accumulate</a:t>
            </a:r>
          </a:p>
          <a:p>
            <a:pPr>
              <a:buSzTx/>
              <a:defRPr/>
            </a:pPr>
            <a:r>
              <a:rPr lang="en-IN" sz="2400" dirty="0">
                <a:solidFill>
                  <a:srgbClr val="000000"/>
                </a:solidFill>
                <a:ea typeface="ＭＳ Ｐゴシック" charset="0"/>
                <a:cs typeface="ＭＳ Ｐゴシック" charset="0"/>
              </a:rPr>
              <a:t>when two acetyl-C</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o</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A molecules form </a:t>
            </a:r>
            <a:r>
              <a:rPr lang="en-IN" sz="2400" dirty="0" err="1">
                <a:solidFill>
                  <a:srgbClr val="000000"/>
                </a:solidFill>
                <a:ea typeface="ＭＳ Ｐゴシック" charset="0"/>
                <a:cs typeface="ＭＳ Ｐゴシック" charset="0"/>
              </a:rPr>
              <a:t>acetoacetyl</a:t>
            </a:r>
            <a:r>
              <a:rPr lang="en-IN" sz="2400" dirty="0">
                <a:solidFill>
                  <a:srgbClr val="000000"/>
                </a:solidFill>
                <a:ea typeface="ＭＳ Ｐゴシック" charset="0"/>
                <a:cs typeface="ＭＳ Ｐゴシック" charset="0"/>
              </a:rPr>
              <a:t>-C</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o</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A</a:t>
            </a:r>
          </a:p>
          <a:p>
            <a:pPr>
              <a:buSzTx/>
              <a:defRPr/>
            </a:pPr>
            <a:r>
              <a:rPr lang="en-IN" sz="2400" dirty="0">
                <a:solidFill>
                  <a:srgbClr val="000000"/>
                </a:solidFill>
                <a:ea typeface="ＭＳ Ｐゴシック" charset="0"/>
                <a:cs typeface="ＭＳ Ｐゴシック" charset="0"/>
              </a:rPr>
              <a:t>when </a:t>
            </a:r>
            <a:r>
              <a:rPr lang="en-IN" sz="2400" dirty="0" err="1">
                <a:solidFill>
                  <a:srgbClr val="000000"/>
                </a:solidFill>
                <a:ea typeface="ＭＳ Ｐゴシック" charset="0"/>
                <a:cs typeface="ＭＳ Ｐゴシック" charset="0"/>
              </a:rPr>
              <a:t>acetoacetyl</a:t>
            </a:r>
            <a:r>
              <a:rPr lang="en-IN" sz="2400" dirty="0">
                <a:solidFill>
                  <a:srgbClr val="000000"/>
                </a:solidFill>
                <a:ea typeface="ＭＳ Ｐゴシック" charset="0"/>
                <a:cs typeface="ＭＳ Ｐゴシック" charset="0"/>
              </a:rPr>
              <a:t>-C</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o</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A </a:t>
            </a:r>
            <a:r>
              <a:rPr lang="en-IN" sz="2400" dirty="0" err="1">
                <a:solidFill>
                  <a:srgbClr val="000000"/>
                </a:solidFill>
                <a:ea typeface="ＭＳ Ｐゴシック" charset="0"/>
                <a:cs typeface="ＭＳ Ｐゴシック" charset="0"/>
              </a:rPr>
              <a:t>hydrolyzes</a:t>
            </a:r>
            <a:r>
              <a:rPr lang="en-IN" sz="2400" dirty="0">
                <a:solidFill>
                  <a:srgbClr val="000000"/>
                </a:solidFill>
                <a:ea typeface="ＭＳ Ｐゴシック" charset="0"/>
                <a:cs typeface="ＭＳ Ｐゴシック" charset="0"/>
              </a:rPr>
              <a:t> to acetoacetate</a:t>
            </a:r>
          </a:p>
        </p:txBody>
      </p:sp>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0" y="3698436"/>
            <a:ext cx="4483510" cy="401613"/>
          </a:xfrm>
        </p:spPr>
        <p:txBody>
          <a:bodyPr/>
          <a:lstStyle/>
          <a:p>
            <a:pPr marL="255600"/>
            <a:r>
              <a:rPr lang="en-IN" sz="2400" dirty="0">
                <a:solidFill>
                  <a:srgbClr val="000000"/>
                </a:solidFill>
                <a:ea typeface="ＭＳ Ｐゴシック" charset="0"/>
                <a:cs typeface="ＭＳ Ｐゴシック" charset="0"/>
              </a:rPr>
              <a:t>when acetoacetate reduces to</a:t>
            </a:r>
            <a:endParaRPr lang="en-IN" sz="2400" dirty="0"/>
          </a:p>
        </p:txBody>
      </p:sp>
      <p:graphicFrame>
        <p:nvGraphicFramePr>
          <p:cNvPr id="17" name="Object 16" descr="beta -">
            <a:extLst>
              <a:ext uri="{FF2B5EF4-FFF2-40B4-BE49-F238E27FC236}">
                <a16:creationId xmlns:a16="http://schemas.microsoft.com/office/drawing/2014/main" id="{E3A2FD94-1036-4F06-AD53-0627B0AEB69A}"/>
              </a:ext>
            </a:extLst>
          </p:cNvPr>
          <p:cNvGraphicFramePr>
            <a:graphicFrameLocks noChangeAspect="1"/>
          </p:cNvGraphicFramePr>
          <p:nvPr>
            <p:extLst/>
          </p:nvPr>
        </p:nvGraphicFramePr>
        <p:xfrm>
          <a:off x="4987925" y="3721100"/>
          <a:ext cx="430213" cy="354013"/>
        </p:xfrm>
        <a:graphic>
          <a:graphicData uri="http://schemas.openxmlformats.org/presentationml/2006/ole">
            <mc:AlternateContent xmlns:mc="http://schemas.openxmlformats.org/markup-compatibility/2006">
              <mc:Choice xmlns:v="urn:schemas-microsoft-com:vml" Requires="v">
                <p:oleObj spid="_x0000_s68612" name="Equation" r:id="rId3" imgW="355320" imgH="291960" progId="Equation.DSMT4">
                  <p:embed/>
                </p:oleObj>
              </mc:Choice>
              <mc:Fallback>
                <p:oleObj name="Equation" r:id="rId3" imgW="355320" imgH="291960" progId="Equation.DSMT4">
                  <p:embed/>
                  <p:pic>
                    <p:nvPicPr>
                      <p:cNvPr id="17" name="Object 16" descr="beta -">
                        <a:extLst>
                          <a:ext uri="{FF2B5EF4-FFF2-40B4-BE49-F238E27FC236}">
                            <a16:creationId xmlns:a16="http://schemas.microsoft.com/office/drawing/2014/main" id="{E3A2FD94-1036-4F06-AD53-0627B0AEB69A}"/>
                          </a:ext>
                        </a:extLst>
                      </p:cNvPr>
                      <p:cNvPicPr/>
                      <p:nvPr/>
                    </p:nvPicPr>
                    <p:blipFill>
                      <a:blip r:embed="rId4"/>
                      <a:stretch>
                        <a:fillRect/>
                      </a:stretch>
                    </p:blipFill>
                    <p:spPr>
                      <a:xfrm>
                        <a:off x="4987925" y="3721100"/>
                        <a:ext cx="430213" cy="354013"/>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5515894" y="3709014"/>
            <a:ext cx="3480619" cy="405786"/>
          </a:xfrm>
        </p:spPr>
        <p:txBody>
          <a:bodyPr/>
          <a:lstStyle/>
          <a:p>
            <a:pPr marL="432" indent="0">
              <a:buNone/>
            </a:pPr>
            <a:r>
              <a:rPr lang="en-IN" sz="2400" dirty="0">
                <a:solidFill>
                  <a:srgbClr val="000000"/>
                </a:solidFill>
                <a:ea typeface="ＭＳ Ｐゴシック" charset="0"/>
                <a:cs typeface="ＭＳ Ｐゴシック" charset="0"/>
              </a:rPr>
              <a:t>hydroxybutyrate or loses</a:t>
            </a:r>
            <a:endParaRPr lang="en-IN" sz="2400" dirty="0"/>
          </a:p>
        </p:txBody>
      </p:sp>
      <p:graphicFrame>
        <p:nvGraphicFramePr>
          <p:cNvPr id="18" name="Object 17" descr="C O sub 2">
            <a:extLst>
              <a:ext uri="{FF2B5EF4-FFF2-40B4-BE49-F238E27FC236}">
                <a16:creationId xmlns:a16="http://schemas.microsoft.com/office/drawing/2014/main" id="{6BF2A9F4-B337-4895-9295-1F0638A349F2}"/>
              </a:ext>
            </a:extLst>
          </p:cNvPr>
          <p:cNvGraphicFramePr>
            <a:graphicFrameLocks noChangeAspect="1"/>
          </p:cNvGraphicFramePr>
          <p:nvPr>
            <p:extLst/>
          </p:nvPr>
        </p:nvGraphicFramePr>
        <p:xfrm>
          <a:off x="770842" y="4212864"/>
          <a:ext cx="572770" cy="363220"/>
        </p:xfrm>
        <a:graphic>
          <a:graphicData uri="http://schemas.openxmlformats.org/presentationml/2006/ole">
            <mc:AlternateContent xmlns:mc="http://schemas.openxmlformats.org/markup-compatibility/2006">
              <mc:Choice xmlns:v="urn:schemas-microsoft-com:vml" Requires="v">
                <p:oleObj spid="_x0000_s68613" name="Equation" r:id="rId5" imgW="520560" imgH="330120" progId="Equation.DSMT4">
                  <p:embed/>
                </p:oleObj>
              </mc:Choice>
              <mc:Fallback>
                <p:oleObj name="Equation" r:id="rId5" imgW="520560" imgH="330120" progId="Equation.DSMT4">
                  <p:embed/>
                  <p:pic>
                    <p:nvPicPr>
                      <p:cNvPr id="18" name="Object 17" descr="C O sub 2">
                        <a:extLst>
                          <a:ext uri="{FF2B5EF4-FFF2-40B4-BE49-F238E27FC236}">
                            <a16:creationId xmlns:a16="http://schemas.microsoft.com/office/drawing/2014/main" id="{6BF2A9F4-B337-4895-9295-1F0638A349F2}"/>
                          </a:ext>
                        </a:extLst>
                      </p:cNvPr>
                      <p:cNvPicPr/>
                      <p:nvPr/>
                    </p:nvPicPr>
                    <p:blipFill>
                      <a:blip r:embed="rId6"/>
                      <a:stretch>
                        <a:fillRect/>
                      </a:stretch>
                    </p:blipFill>
                    <p:spPr>
                      <a:xfrm>
                        <a:off x="770842" y="4212864"/>
                        <a:ext cx="572770" cy="36322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2A67DCDD-854C-403C-B313-A57CFF9AE804}"/>
              </a:ext>
            </a:extLst>
          </p:cNvPr>
          <p:cNvSpPr>
            <a:spLocks noGrp="1"/>
          </p:cNvSpPr>
          <p:nvPr>
            <p:ph sz="quarter" idx="17"/>
          </p:nvPr>
        </p:nvSpPr>
        <p:spPr>
          <a:xfrm>
            <a:off x="1487057" y="4174998"/>
            <a:ext cx="5016980" cy="397001"/>
          </a:xfrm>
        </p:spPr>
        <p:txBody>
          <a:bodyPr/>
          <a:lstStyle/>
          <a:p>
            <a:pPr marL="432" indent="0">
              <a:buNone/>
            </a:pPr>
            <a:r>
              <a:rPr lang="en-IN" sz="2400" dirty="0">
                <a:solidFill>
                  <a:srgbClr val="000000"/>
                </a:solidFill>
                <a:ea typeface="ＭＳ Ｐゴシック" charset="0"/>
                <a:cs typeface="ＭＳ Ｐゴシック" charset="0"/>
              </a:rPr>
              <a:t>to form acetone, both ketone bodies</a:t>
            </a:r>
            <a:endParaRPr lang="en-IN" sz="2400" dirty="0"/>
          </a:p>
        </p:txBody>
      </p:sp>
    </p:spTree>
    <p:extLst>
      <p:ext uri="{BB962C8B-B14F-4D97-AF65-F5344CB8AC3E}">
        <p14:creationId xmlns:p14="http://schemas.microsoft.com/office/powerpoint/2010/main" val="422929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50DC-11C5-446E-AAE5-49205BDD034F}"/>
              </a:ext>
            </a:extLst>
          </p:cNvPr>
          <p:cNvSpPr>
            <a:spLocks noGrp="1"/>
          </p:cNvSpPr>
          <p:nvPr>
            <p:ph type="title"/>
          </p:nvPr>
        </p:nvSpPr>
        <p:spPr/>
        <p:txBody>
          <a:bodyPr/>
          <a:lstStyle/>
          <a:p>
            <a:r>
              <a:rPr lang="en-US" dirty="0"/>
              <a:t>Ketosis</a:t>
            </a:r>
            <a:endParaRPr lang="en-IN" dirty="0"/>
          </a:p>
        </p:txBody>
      </p:sp>
      <p:sp>
        <p:nvSpPr>
          <p:cNvPr id="3" name="Content Placeholder 2">
            <a:extLst>
              <a:ext uri="{FF2B5EF4-FFF2-40B4-BE49-F238E27FC236}">
                <a16:creationId xmlns:a16="http://schemas.microsoft.com/office/drawing/2014/main" id="{D45DAF37-10AE-42CC-A51A-EAF782A8D8CC}"/>
              </a:ext>
            </a:extLst>
          </p:cNvPr>
          <p:cNvSpPr>
            <a:spLocks noGrp="1"/>
          </p:cNvSpPr>
          <p:nvPr>
            <p:ph sz="quarter" idx="13"/>
          </p:nvPr>
        </p:nvSpPr>
        <p:spPr>
          <a:xfrm>
            <a:off x="457200" y="1556327"/>
            <a:ext cx="4350774" cy="3797338"/>
          </a:xfrm>
        </p:spPr>
        <p:txBody>
          <a:bodyPr/>
          <a:lstStyle/>
          <a:p>
            <a:pPr marL="0" indent="0" eaLnBrk="1" hangingPunct="1">
              <a:buFont typeface="Wingdings" pitchFamily="2" charset="2"/>
              <a:buNone/>
            </a:pPr>
            <a:r>
              <a:rPr lang="en-IN" sz="2400" b="1" dirty="0">
                <a:solidFill>
                  <a:srgbClr val="000000"/>
                </a:solidFill>
              </a:rPr>
              <a:t>Ketosis</a:t>
            </a:r>
            <a:r>
              <a:rPr lang="en-IN" sz="2400" dirty="0">
                <a:solidFill>
                  <a:srgbClr val="000000"/>
                </a:solidFill>
              </a:rPr>
              <a:t> occurs</a:t>
            </a:r>
          </a:p>
          <a:p>
            <a:pPr>
              <a:buSzTx/>
            </a:pPr>
            <a:r>
              <a:rPr lang="en-IN" sz="2400" dirty="0">
                <a:solidFill>
                  <a:srgbClr val="000000"/>
                </a:solidFill>
              </a:rPr>
              <a:t>in diabetes, diets high in fat, and starvation</a:t>
            </a:r>
          </a:p>
          <a:p>
            <a:pPr>
              <a:buSzTx/>
            </a:pPr>
            <a:r>
              <a:rPr lang="en-IN" sz="2400" dirty="0">
                <a:solidFill>
                  <a:srgbClr val="000000"/>
                </a:solidFill>
              </a:rPr>
              <a:t>as ketone bodies accumulate</a:t>
            </a:r>
          </a:p>
          <a:p>
            <a:pPr>
              <a:buSzTx/>
            </a:pPr>
            <a:r>
              <a:rPr lang="en-IN" sz="2400" dirty="0">
                <a:solidFill>
                  <a:srgbClr val="000000"/>
                </a:solidFill>
              </a:rPr>
              <a:t>when acidic ketone bodies lower blood p</a:t>
            </a:r>
            <a:r>
              <a:rPr lang="en-IN" sz="100" dirty="0">
                <a:solidFill>
                  <a:srgbClr val="000000"/>
                </a:solidFill>
              </a:rPr>
              <a:t> </a:t>
            </a:r>
            <a:r>
              <a:rPr lang="en-IN" sz="2400" dirty="0">
                <a:solidFill>
                  <a:srgbClr val="000000"/>
                </a:solidFill>
              </a:rPr>
              <a:t>H below 7.4 (acidosis)</a:t>
            </a:r>
          </a:p>
        </p:txBody>
      </p:sp>
      <p:pic>
        <p:nvPicPr>
          <p:cNvPr id="5" name="Content Placeholder 4" descr="The test strip has several colored boxes that are being compared to a key on the storage tube.">
            <a:extLst>
              <a:ext uri="{FF2B5EF4-FFF2-40B4-BE49-F238E27FC236}">
                <a16:creationId xmlns:a16="http://schemas.microsoft.com/office/drawing/2014/main" id="{BD17507A-50E5-4C0A-ACCF-14993CE49462}"/>
              </a:ext>
            </a:extLst>
          </p:cNvPr>
          <p:cNvPicPr>
            <a:picLocks noGrp="1" noChangeAspect="1"/>
          </p:cNvPicPr>
          <p:nvPr>
            <p:ph sz="quarter" idx="14"/>
          </p:nvPr>
        </p:nvPicPr>
        <p:blipFill>
          <a:blip r:embed="rId2"/>
          <a:stretch>
            <a:fillRect/>
          </a:stretch>
        </p:blipFill>
        <p:spPr>
          <a:xfrm>
            <a:off x="4892426" y="1839193"/>
            <a:ext cx="4050848" cy="2801789"/>
          </a:xfrm>
          <a:prstGeom prst="rect">
            <a:avLst/>
          </a:prstGeom>
        </p:spPr>
      </p:pic>
    </p:spTree>
    <p:extLst>
      <p:ext uri="{BB962C8B-B14F-4D97-AF65-F5344CB8AC3E}">
        <p14:creationId xmlns:p14="http://schemas.microsoft.com/office/powerpoint/2010/main" val="25470424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Stored Fat and Obesity</a:t>
            </a:r>
          </a:p>
        </p:txBody>
      </p:sp>
      <p:sp>
        <p:nvSpPr>
          <p:cNvPr id="4" name="Content Placeholder 3"/>
          <p:cNvSpPr>
            <a:spLocks noGrp="1"/>
          </p:cNvSpPr>
          <p:nvPr>
            <p:ph sz="quarter" idx="13"/>
          </p:nvPr>
        </p:nvSpPr>
        <p:spPr>
          <a:xfrm>
            <a:off x="457200" y="1556326"/>
            <a:ext cx="8229600" cy="2661713"/>
          </a:xfrm>
        </p:spPr>
        <p:txBody>
          <a:bodyPr/>
          <a:lstStyle/>
          <a:p>
            <a:pPr marL="0" indent="0" eaLnBrk="1" hangingPunct="1">
              <a:buFont typeface="Arial" charset="0"/>
              <a:buNone/>
              <a:defRPr/>
            </a:pPr>
            <a:r>
              <a:rPr sz="2400" dirty="0">
                <a:ea typeface="ＭＳ Ｐゴシック" charset="-128"/>
                <a:cs typeface="ＭＳ Ｐゴシック" charset="-128"/>
              </a:rPr>
              <a:t>The U.S. Public Health Service now estimates that in the United States, more than one-third of adults are obese. Obesity is</a:t>
            </a:r>
          </a:p>
          <a:p>
            <a:pPr>
              <a:defRPr/>
            </a:pPr>
            <a:r>
              <a:rPr sz="2400" dirty="0">
                <a:ea typeface="ＭＳ Ｐゴシック" charset="-128"/>
                <a:cs typeface="ＭＳ Ｐゴシック" charset="-128"/>
              </a:rPr>
              <a:t>a body weight that is more than 20% over an ideal weight</a:t>
            </a:r>
          </a:p>
          <a:p>
            <a:pPr>
              <a:defRPr/>
            </a:pPr>
            <a:r>
              <a:rPr sz="2400" dirty="0">
                <a:ea typeface="ＭＳ Ｐゴシック" charset="-128"/>
                <a:cs typeface="ＭＳ Ｐゴシック" charset="-128"/>
              </a:rPr>
              <a:t>a major factor in health problems such as diabetes, heart disease, high blood pressure, stroke, and some cancers</a:t>
            </a:r>
            <a:endParaRPr sz="2400" dirty="0">
              <a:ea typeface="ＭＳ Ｐゴシック" charset="0"/>
              <a:cs typeface="ＭＳ Ｐゴシック" charset="0"/>
            </a:endParaRPr>
          </a:p>
        </p:txBody>
      </p:sp>
      <p:sp>
        <p:nvSpPr>
          <p:cNvPr id="5" name="Content Placeholder 4"/>
          <p:cNvSpPr>
            <a:spLocks noGrp="1"/>
          </p:cNvSpPr>
          <p:nvPr>
            <p:ph sz="quarter" idx="14"/>
          </p:nvPr>
        </p:nvSpPr>
        <p:spPr>
          <a:xfrm>
            <a:off x="457200" y="4335510"/>
            <a:ext cx="8229600" cy="1143000"/>
          </a:xfrm>
        </p:spPr>
        <p:txBody>
          <a:bodyPr/>
          <a:lstStyle/>
          <a:p>
            <a:pPr marL="0" indent="0">
              <a:buNone/>
            </a:pPr>
            <a:r>
              <a:rPr sz="2400" dirty="0">
                <a:ea typeface="ＭＳ Ｐゴシック" charset="-128"/>
                <a:cs typeface="ＭＳ Ｐゴシック" charset="-128"/>
              </a:rPr>
              <a:t>New research indicates that certain pathways in lipid and carbohydrate metabolism may be a possible cause of excessive weight gain.</a:t>
            </a:r>
            <a:endParaRPr sz="2400" dirty="0">
              <a:ea typeface="ＭＳ Ｐゴシック" charset="0"/>
              <a:cs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dirty="0"/>
              <a:t>Chemistry Link to Health: Leptin </a:t>
            </a:r>
            <a:r>
              <a:rPr lang="en-US" sz="2000" b="0" dirty="0"/>
              <a:t>(1 of 2)</a:t>
            </a:r>
            <a:endParaRPr lang="en-IN" dirty="0"/>
          </a:p>
        </p:txBody>
      </p:sp>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62501"/>
            <a:ext cx="8067368" cy="767743"/>
          </a:xfrm>
        </p:spPr>
        <p:txBody>
          <a:bodyPr/>
          <a:lstStyle/>
          <a:p>
            <a:pPr marL="432" indent="0">
              <a:buNone/>
            </a:pPr>
            <a:r>
              <a:rPr lang="en-IN" sz="2400" dirty="0"/>
              <a:t>In 1995, scientists discovered a hormone called leptin that is produced in fat cells.</a:t>
            </a:r>
          </a:p>
        </p:txBody>
      </p:sp>
      <p:pic>
        <p:nvPicPr>
          <p:cNvPr id="17" name="Content Placeholder 16" descr="Leptin hormone in a ribbon structure.">
            <a:extLst>
              <a:ext uri="{FF2B5EF4-FFF2-40B4-BE49-F238E27FC236}">
                <a16:creationId xmlns:a16="http://schemas.microsoft.com/office/drawing/2014/main" id="{AF347B62-E1B6-4DC4-B455-C089B27DB8D9}"/>
              </a:ext>
            </a:extLst>
          </p:cNvPr>
          <p:cNvPicPr>
            <a:picLocks noGrp="1" noChangeAspect="1"/>
          </p:cNvPicPr>
          <p:nvPr>
            <p:ph sz="quarter" idx="15"/>
          </p:nvPr>
        </p:nvPicPr>
        <p:blipFill>
          <a:blip r:embed="rId2"/>
          <a:stretch>
            <a:fillRect/>
          </a:stretch>
        </p:blipFill>
        <p:spPr>
          <a:xfrm>
            <a:off x="3300072" y="2526661"/>
            <a:ext cx="2556557" cy="2602017"/>
          </a:xfrm>
          <a:prstGeom prst="rect">
            <a:avLst/>
          </a:prstGeom>
        </p:spPr>
      </p:pic>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457201" y="5501957"/>
            <a:ext cx="8067368" cy="839849"/>
          </a:xfrm>
        </p:spPr>
        <p:txBody>
          <a:bodyPr/>
          <a:lstStyle/>
          <a:p>
            <a:pPr marL="432" indent="0">
              <a:buNone/>
            </a:pPr>
            <a:r>
              <a:rPr lang="en-IN" sz="2400" dirty="0"/>
              <a:t>When fat cells are full, high levels of leptin signal the brain to limit the intake of food.</a:t>
            </a:r>
          </a:p>
        </p:txBody>
      </p:sp>
    </p:spTree>
    <p:extLst>
      <p:ext uri="{BB962C8B-B14F-4D97-AF65-F5344CB8AC3E}">
        <p14:creationId xmlns:p14="http://schemas.microsoft.com/office/powerpoint/2010/main" val="34368197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Chemistry Link to Health: Leptin </a:t>
            </a:r>
            <a:r>
              <a:rPr lang="en-US" sz="2000" b="0" dirty="0"/>
              <a:t>(2 of 2)</a:t>
            </a:r>
            <a:endParaRPr lang="en-US" dirty="0"/>
          </a:p>
        </p:txBody>
      </p:sp>
      <p:sp>
        <p:nvSpPr>
          <p:cNvPr id="4" name="Content Placeholder 3"/>
          <p:cNvSpPr>
            <a:spLocks noGrp="1"/>
          </p:cNvSpPr>
          <p:nvPr>
            <p:ph sz="quarter" idx="13"/>
          </p:nvPr>
        </p:nvSpPr>
        <p:spPr>
          <a:xfrm>
            <a:off x="457200" y="1556326"/>
            <a:ext cx="8229600" cy="2691209"/>
          </a:xfrm>
        </p:spPr>
        <p:txBody>
          <a:bodyPr/>
          <a:lstStyle/>
          <a:p>
            <a:pPr marL="0" indent="0" eaLnBrk="1" hangingPunct="1">
              <a:buFont typeface="Arial" charset="0"/>
              <a:buNone/>
              <a:defRPr/>
            </a:pPr>
            <a:r>
              <a:rPr sz="2400" dirty="0">
                <a:ea typeface="ＭＳ Ｐゴシック" charset="-128"/>
                <a:cs typeface="ＭＳ Ｐゴシック" charset="-128"/>
              </a:rPr>
              <a:t>When fat stores are low, leptin</a:t>
            </a:r>
          </a:p>
          <a:p>
            <a:pPr>
              <a:defRPr/>
            </a:pPr>
            <a:r>
              <a:rPr sz="2400" dirty="0">
                <a:ea typeface="ＭＳ Ｐゴシック" charset="-128"/>
                <a:cs typeface="ＭＳ Ｐゴシック" charset="-128"/>
              </a:rPr>
              <a:t>production decreases, which signals the brain to increase food intake</a:t>
            </a:r>
          </a:p>
          <a:p>
            <a:pPr>
              <a:defRPr/>
            </a:pPr>
            <a:r>
              <a:rPr sz="2400" dirty="0">
                <a:ea typeface="ＭＳ Ｐゴシック" charset="-128"/>
                <a:cs typeface="ＭＳ Ｐゴシック" charset="-128"/>
              </a:rPr>
              <a:t>acts on the liver and skeletal muscles, where it stimulates fatty acid oxidation in the mitochondria, which decreases fat storage</a:t>
            </a:r>
          </a:p>
        </p:txBody>
      </p:sp>
      <p:sp>
        <p:nvSpPr>
          <p:cNvPr id="5" name="Content Placeholder 4"/>
          <p:cNvSpPr>
            <a:spLocks noGrp="1"/>
          </p:cNvSpPr>
          <p:nvPr>
            <p:ph sz="quarter" idx="14"/>
          </p:nvPr>
        </p:nvSpPr>
        <p:spPr>
          <a:xfrm>
            <a:off x="457200" y="4408232"/>
            <a:ext cx="8229600" cy="1504950"/>
          </a:xfrm>
        </p:spPr>
        <p:txBody>
          <a:bodyPr/>
          <a:lstStyle/>
          <a:p>
            <a:pPr marL="0" indent="0">
              <a:buNone/>
            </a:pPr>
            <a:r>
              <a:rPr sz="2400" dirty="0">
                <a:ea typeface="ＭＳ Ｐゴシック" charset="-128"/>
                <a:cs typeface="ＭＳ Ｐゴシック" charset="-128"/>
              </a:rPr>
              <a:t>To learn more about leptin and obesity, scientists are studying differences in the rate of leptin production, degrees of resistance to leptin, and possible combinations of these factors.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B7F-992D-4DC1-8A87-1FE7D35CBF42}"/>
              </a:ext>
            </a:extLst>
          </p:cNvPr>
          <p:cNvSpPr>
            <a:spLocks noGrp="1"/>
          </p:cNvSpPr>
          <p:nvPr>
            <p:ph type="title"/>
          </p:nvPr>
        </p:nvSpPr>
        <p:spPr/>
        <p:txBody>
          <a:bodyPr/>
          <a:lstStyle/>
          <a:p>
            <a:r>
              <a:rPr lang="en-US" dirty="0">
                <a:ea typeface="ＭＳ Ｐゴシック" pitchFamily="34" charset="-128"/>
              </a:rPr>
              <a:t>18.8 Degradation of Amino Acids</a:t>
            </a:r>
            <a:endParaRPr lang="en-IN" dirty="0"/>
          </a:p>
        </p:txBody>
      </p:sp>
      <p:sp>
        <p:nvSpPr>
          <p:cNvPr id="4" name="Content Placeholder 3">
            <a:extLst>
              <a:ext uri="{FF2B5EF4-FFF2-40B4-BE49-F238E27FC236}">
                <a16:creationId xmlns:a16="http://schemas.microsoft.com/office/drawing/2014/main" id="{5254F7E2-93FC-4A65-A4BC-11052C35C253}"/>
              </a:ext>
            </a:extLst>
          </p:cNvPr>
          <p:cNvSpPr>
            <a:spLocks noGrp="1"/>
          </p:cNvSpPr>
          <p:nvPr>
            <p:ph sz="quarter" idx="14"/>
          </p:nvPr>
        </p:nvSpPr>
        <p:spPr>
          <a:xfrm>
            <a:off x="457200" y="1562501"/>
            <a:ext cx="8318090" cy="1505163"/>
          </a:xfrm>
        </p:spPr>
        <p:txBody>
          <a:bodyPr/>
          <a:lstStyle/>
          <a:p>
            <a:pPr marL="432" indent="0">
              <a:buNone/>
            </a:pPr>
            <a:r>
              <a:rPr lang="en-IN" sz="2400" dirty="0">
                <a:ea typeface="ＭＳ Ｐゴシック" pitchFamily="34" charset="-128"/>
              </a:rPr>
              <a:t>Once the carbon skeletons of amino acids are obtained from transamination, they can be used as intermediates of the citric acid cycle to provide reduced coenzymes for electron transport.</a:t>
            </a:r>
          </a:p>
        </p:txBody>
      </p:sp>
      <p:pic>
        <p:nvPicPr>
          <p:cNvPr id="17" name="Content Placeholder 16" descr="Pyruvate yields acetyl Co A, which yields acetoacetyl Co A in a reversible step. For long description in Notes pane, press F6.">
            <a:extLst>
              <a:ext uri="{FF2B5EF4-FFF2-40B4-BE49-F238E27FC236}">
                <a16:creationId xmlns:a16="http://schemas.microsoft.com/office/drawing/2014/main" id="{F471FD75-DA48-4E50-8D03-8123E1513E1D}"/>
              </a:ext>
            </a:extLst>
          </p:cNvPr>
          <p:cNvPicPr>
            <a:picLocks noGrp="1" noChangeAspect="1"/>
          </p:cNvPicPr>
          <p:nvPr>
            <p:ph sz="quarter" idx="15"/>
          </p:nvPr>
        </p:nvPicPr>
        <p:blipFill>
          <a:blip r:embed="rId3"/>
          <a:stretch>
            <a:fillRect/>
          </a:stretch>
        </p:blipFill>
        <p:spPr>
          <a:xfrm>
            <a:off x="1776176" y="3200423"/>
            <a:ext cx="5591651" cy="1783844"/>
          </a:xfrm>
          <a:prstGeom prst="rect">
            <a:avLst/>
          </a:prstGeom>
        </p:spPr>
      </p:pic>
      <p:sp>
        <p:nvSpPr>
          <p:cNvPr id="3" name="Content Placeholder 2">
            <a:extLst>
              <a:ext uri="{FF2B5EF4-FFF2-40B4-BE49-F238E27FC236}">
                <a16:creationId xmlns:a16="http://schemas.microsoft.com/office/drawing/2014/main" id="{4CD6DE27-9DC4-4814-A63D-F3B7D27ADB5E}"/>
              </a:ext>
            </a:extLst>
          </p:cNvPr>
          <p:cNvSpPr>
            <a:spLocks noGrp="1"/>
          </p:cNvSpPr>
          <p:nvPr>
            <p:ph sz="quarter" idx="16"/>
          </p:nvPr>
        </p:nvSpPr>
        <p:spPr>
          <a:xfrm>
            <a:off x="457200" y="5237774"/>
            <a:ext cx="8170606" cy="1153340"/>
          </a:xfrm>
        </p:spPr>
        <p:txBody>
          <a:bodyPr/>
          <a:lstStyle/>
          <a:p>
            <a:pPr marL="432" indent="0">
              <a:buNone/>
            </a:pPr>
            <a:r>
              <a:rPr lang="en-IN" sz="2400" b="1" dirty="0">
                <a:solidFill>
                  <a:srgbClr val="000000"/>
                </a:solidFill>
                <a:cs typeface="Times New Roman" pitchFamily="18" charset="0"/>
              </a:rPr>
              <a:t>Learning </a:t>
            </a:r>
            <a:r>
              <a:rPr lang="en-IN" sz="2400" b="1" dirty="0">
                <a:solidFill>
                  <a:srgbClr val="000000"/>
                </a:solidFill>
              </a:rPr>
              <a:t>Goal</a:t>
            </a:r>
            <a:r>
              <a:rPr lang="en-IN" sz="2400" b="1" dirty="0">
                <a:solidFill>
                  <a:srgbClr val="3D9D1E"/>
                </a:solidFill>
              </a:rPr>
              <a:t> </a:t>
            </a:r>
            <a:r>
              <a:rPr lang="en-IN" sz="2400" dirty="0"/>
              <a:t>Describe the reactions of transamination, oxidative deamination, and the entry of amino acid carbons into the citric acid cycle.</a:t>
            </a:r>
          </a:p>
        </p:txBody>
      </p:sp>
    </p:spTree>
    <p:extLst>
      <p:ext uri="{BB962C8B-B14F-4D97-AF65-F5344CB8AC3E}">
        <p14:creationId xmlns:p14="http://schemas.microsoft.com/office/powerpoint/2010/main" val="35813016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Degradation of Amino Acids</a:t>
            </a:r>
            <a:endParaRPr lang="en-US" dirty="0"/>
          </a:p>
        </p:txBody>
      </p:sp>
      <p:sp>
        <p:nvSpPr>
          <p:cNvPr id="4" name="Content Placeholder 3"/>
          <p:cNvSpPr>
            <a:spLocks noGrp="1"/>
          </p:cNvSpPr>
          <p:nvPr>
            <p:ph sz="quarter" idx="13"/>
          </p:nvPr>
        </p:nvSpPr>
        <p:spPr>
          <a:xfrm>
            <a:off x="457200" y="1556326"/>
            <a:ext cx="8382000" cy="2484732"/>
          </a:xfrm>
        </p:spPr>
        <p:txBody>
          <a:bodyPr/>
          <a:lstStyle/>
          <a:p>
            <a:pPr marL="0" indent="0" eaLnBrk="1" hangingPunct="1">
              <a:buClr>
                <a:schemeClr val="bg2"/>
              </a:buClr>
              <a:buSzTx/>
              <a:buFontTx/>
              <a:buNone/>
              <a:defRPr/>
            </a:pPr>
            <a:r>
              <a:rPr sz="2400" b="1" dirty="0">
                <a:solidFill>
                  <a:srgbClr val="000000"/>
                </a:solidFill>
                <a:ea typeface="ＭＳ Ｐゴシック" charset="0"/>
                <a:cs typeface="ＭＳ Ｐゴシック" charset="0"/>
              </a:rPr>
              <a:t>Proteins</a:t>
            </a:r>
            <a:r>
              <a:rPr sz="2400" dirty="0">
                <a:solidFill>
                  <a:srgbClr val="000000"/>
                </a:solidFill>
                <a:ea typeface="ＭＳ Ｐゴシック" charset="0"/>
                <a:cs typeface="ＭＳ Ｐゴシック" charset="0"/>
              </a:rPr>
              <a:t> provide energy when carbohydrate and lipid resources are not available.</a:t>
            </a:r>
          </a:p>
          <a:p>
            <a:pPr marL="0" indent="0" eaLnBrk="1" hangingPunct="1">
              <a:buFont typeface="Arial" charset="0"/>
              <a:buNone/>
              <a:defRPr/>
            </a:pPr>
            <a:r>
              <a:rPr sz="2400" dirty="0"/>
              <a:t>The carbon atoms from amino acids are used</a:t>
            </a:r>
          </a:p>
          <a:p>
            <a:pPr>
              <a:defRPr/>
            </a:pPr>
            <a:r>
              <a:rPr sz="2400" dirty="0"/>
              <a:t>in the citric acid cycle</a:t>
            </a:r>
          </a:p>
          <a:p>
            <a:pPr>
              <a:defRPr/>
            </a:pPr>
            <a:r>
              <a:rPr sz="2400" dirty="0"/>
              <a:t>for the synthesis of fatty acids, ketone bodies, and glucose</a:t>
            </a:r>
            <a:endParaRPr lang="en-US" sz="2400" dirty="0"/>
          </a:p>
        </p:txBody>
      </p:sp>
      <p:sp>
        <p:nvSpPr>
          <p:cNvPr id="5" name="Content Placeholder 4"/>
          <p:cNvSpPr>
            <a:spLocks noGrp="1"/>
          </p:cNvSpPr>
          <p:nvPr>
            <p:ph sz="quarter" idx="14"/>
          </p:nvPr>
        </p:nvSpPr>
        <p:spPr>
          <a:xfrm>
            <a:off x="457200" y="4147475"/>
            <a:ext cx="8229600" cy="631001"/>
          </a:xfrm>
        </p:spPr>
        <p:txBody>
          <a:bodyPr/>
          <a:lstStyle/>
          <a:p>
            <a:pPr marL="0" indent="0">
              <a:buNone/>
            </a:pPr>
            <a:r>
              <a:rPr sz="2400" dirty="0"/>
              <a:t>Most of the amino groups are converted to urea.</a:t>
            </a:r>
            <a:endParaRPr lang="en-US" sz="24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B7F-992D-4DC1-8A87-1FE7D35CBF42}"/>
              </a:ext>
            </a:extLst>
          </p:cNvPr>
          <p:cNvSpPr>
            <a:spLocks noGrp="1"/>
          </p:cNvSpPr>
          <p:nvPr>
            <p:ph type="title"/>
          </p:nvPr>
        </p:nvSpPr>
        <p:spPr/>
        <p:txBody>
          <a:bodyPr/>
          <a:lstStyle/>
          <a:p>
            <a:r>
              <a:rPr lang="en-US" dirty="0">
                <a:ea typeface="ＭＳ Ｐゴシック" pitchFamily="34" charset="-128"/>
              </a:rPr>
              <a:t>Transamination</a:t>
            </a:r>
            <a:endParaRPr lang="en-IN" dirty="0"/>
          </a:p>
        </p:txBody>
      </p:sp>
      <p:sp>
        <p:nvSpPr>
          <p:cNvPr id="4" name="Content Placeholder 3">
            <a:extLst>
              <a:ext uri="{FF2B5EF4-FFF2-40B4-BE49-F238E27FC236}">
                <a16:creationId xmlns:a16="http://schemas.microsoft.com/office/drawing/2014/main" id="{5254F7E2-93FC-4A65-A4BC-11052C35C253}"/>
              </a:ext>
            </a:extLst>
          </p:cNvPr>
          <p:cNvSpPr>
            <a:spLocks noGrp="1"/>
          </p:cNvSpPr>
          <p:nvPr>
            <p:ph sz="quarter" idx="14"/>
          </p:nvPr>
        </p:nvSpPr>
        <p:spPr>
          <a:xfrm>
            <a:off x="457200" y="1562502"/>
            <a:ext cx="5737123" cy="959472"/>
          </a:xfrm>
        </p:spPr>
        <p:txBody>
          <a:bodyPr/>
          <a:lstStyle/>
          <a:p>
            <a:pPr marL="0" indent="0" eaLnBrk="1" hangingPunct="1">
              <a:buClr>
                <a:schemeClr val="bg2"/>
              </a:buClr>
              <a:buFont typeface="Wingdings" pitchFamily="2" charset="2"/>
              <a:buNone/>
            </a:pPr>
            <a:r>
              <a:rPr lang="en-IN" sz="2400" dirty="0">
                <a:solidFill>
                  <a:srgbClr val="000000"/>
                </a:solidFill>
                <a:ea typeface="ＭＳ Ｐゴシック" pitchFamily="34" charset="-128"/>
              </a:rPr>
              <a:t>In </a:t>
            </a:r>
            <a:r>
              <a:rPr lang="en-IN" sz="2400" b="1" dirty="0">
                <a:solidFill>
                  <a:srgbClr val="000000"/>
                </a:solidFill>
                <a:ea typeface="ＭＳ Ｐゴシック" pitchFamily="34" charset="-128"/>
              </a:rPr>
              <a:t>transamination</a:t>
            </a:r>
            <a:r>
              <a:rPr lang="en-IN" sz="2400" dirty="0">
                <a:solidFill>
                  <a:srgbClr val="000000"/>
                </a:solidFill>
                <a:ea typeface="ＭＳ Ｐゴシック" pitchFamily="34" charset="-128"/>
              </a:rPr>
              <a:t>,</a:t>
            </a:r>
          </a:p>
          <a:p>
            <a:pPr>
              <a:buSzTx/>
            </a:pPr>
            <a:r>
              <a:rPr lang="en-IN" sz="2400" dirty="0">
                <a:ea typeface="ＭＳ Ｐゴシック" pitchFamily="34" charset="-128"/>
              </a:rPr>
              <a:t>amino acids are degraded in the liver</a:t>
            </a:r>
          </a:p>
        </p:txBody>
      </p:sp>
      <p:sp>
        <p:nvSpPr>
          <p:cNvPr id="5" name="Content Placeholder 4">
            <a:extLst>
              <a:ext uri="{FF2B5EF4-FFF2-40B4-BE49-F238E27FC236}">
                <a16:creationId xmlns:a16="http://schemas.microsoft.com/office/drawing/2014/main" id="{1E8A0EC3-6744-4848-A5AE-EFBD3D17902D}"/>
              </a:ext>
            </a:extLst>
          </p:cNvPr>
          <p:cNvSpPr>
            <a:spLocks noGrp="1"/>
          </p:cNvSpPr>
          <p:nvPr>
            <p:ph sz="quarter" idx="15"/>
          </p:nvPr>
        </p:nvSpPr>
        <p:spPr>
          <a:xfrm>
            <a:off x="457200" y="2592308"/>
            <a:ext cx="7816645" cy="416362"/>
          </a:xfrm>
        </p:spPr>
        <p:txBody>
          <a:bodyPr/>
          <a:lstStyle/>
          <a:p>
            <a:r>
              <a:rPr lang="en-IN" sz="2400" dirty="0">
                <a:ea typeface="ＭＳ Ｐゴシック" pitchFamily="34" charset="-128"/>
              </a:rPr>
              <a:t>an amino group is transferred from an amino acid to an</a:t>
            </a:r>
            <a:endParaRPr lang="en-IN" sz="2400" dirty="0"/>
          </a:p>
        </p:txBody>
      </p:sp>
      <p:graphicFrame>
        <p:nvGraphicFramePr>
          <p:cNvPr id="17" name="Object 16" descr="alpha -">
            <a:extLst>
              <a:ext uri="{FF2B5EF4-FFF2-40B4-BE49-F238E27FC236}">
                <a16:creationId xmlns:a16="http://schemas.microsoft.com/office/drawing/2014/main" id="{CBEF5746-0A29-492B-84A4-7ED21B774906}"/>
              </a:ext>
            </a:extLst>
          </p:cNvPr>
          <p:cNvGraphicFramePr>
            <a:graphicFrameLocks noChangeAspect="1"/>
          </p:cNvGraphicFramePr>
          <p:nvPr>
            <p:extLst/>
          </p:nvPr>
        </p:nvGraphicFramePr>
        <p:xfrm>
          <a:off x="8334375" y="2701925"/>
          <a:ext cx="411163" cy="227013"/>
        </p:xfrm>
        <a:graphic>
          <a:graphicData uri="http://schemas.openxmlformats.org/presentationml/2006/ole">
            <mc:AlternateContent xmlns:mc="http://schemas.openxmlformats.org/markup-compatibility/2006">
              <mc:Choice xmlns:v="urn:schemas-microsoft-com:vml" Requires="v">
                <p:oleObj spid="_x0000_s69638" name="Equation" r:id="rId4" imgW="342720" imgH="190440" progId="Equation.DSMT4">
                  <p:embed/>
                </p:oleObj>
              </mc:Choice>
              <mc:Fallback>
                <p:oleObj name="Equation" r:id="rId4" imgW="342720" imgH="190440" progId="Equation.DSMT4">
                  <p:embed/>
                  <p:pic>
                    <p:nvPicPr>
                      <p:cNvPr id="17" name="Object 16" descr="alpha -">
                        <a:extLst>
                          <a:ext uri="{FF2B5EF4-FFF2-40B4-BE49-F238E27FC236}">
                            <a16:creationId xmlns:a16="http://schemas.microsoft.com/office/drawing/2014/main" id="{CBEF5746-0A29-492B-84A4-7ED21B774906}"/>
                          </a:ext>
                        </a:extLst>
                      </p:cNvPr>
                      <p:cNvPicPr/>
                      <p:nvPr/>
                    </p:nvPicPr>
                    <p:blipFill>
                      <a:blip r:embed="rId5"/>
                      <a:stretch>
                        <a:fillRect/>
                      </a:stretch>
                    </p:blipFill>
                    <p:spPr>
                      <a:xfrm>
                        <a:off x="8334375" y="2701925"/>
                        <a:ext cx="411163" cy="227013"/>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CD6DE27-9DC4-4814-A63D-F3B7D27ADB5E}"/>
              </a:ext>
            </a:extLst>
          </p:cNvPr>
          <p:cNvSpPr>
            <a:spLocks noGrp="1"/>
          </p:cNvSpPr>
          <p:nvPr>
            <p:ph sz="quarter" idx="16"/>
          </p:nvPr>
        </p:nvSpPr>
        <p:spPr>
          <a:xfrm>
            <a:off x="457200" y="3082594"/>
            <a:ext cx="2728451" cy="412774"/>
          </a:xfrm>
        </p:spPr>
        <p:txBody>
          <a:bodyPr/>
          <a:lstStyle/>
          <a:p>
            <a:pPr marL="255600" indent="0">
              <a:buNone/>
            </a:pPr>
            <a:r>
              <a:rPr lang="en-IN" sz="2400" dirty="0">
                <a:ea typeface="ＭＳ Ｐゴシック" pitchFamily="34" charset="-128"/>
                <a:sym typeface="Symbol" pitchFamily="18" charset="2"/>
              </a:rPr>
              <a:t>keto acid, usually</a:t>
            </a:r>
            <a:endParaRPr lang="en-IN" sz="2400" dirty="0"/>
          </a:p>
        </p:txBody>
      </p:sp>
      <p:graphicFrame>
        <p:nvGraphicFramePr>
          <p:cNvPr id="18" name="Object 17" descr="alpha -">
            <a:extLst>
              <a:ext uri="{FF2B5EF4-FFF2-40B4-BE49-F238E27FC236}">
                <a16:creationId xmlns:a16="http://schemas.microsoft.com/office/drawing/2014/main" id="{F01AAE80-CF3E-475C-9D1E-24D39009BF29}"/>
              </a:ext>
            </a:extLst>
          </p:cNvPr>
          <p:cNvGraphicFramePr>
            <a:graphicFrameLocks noChangeAspect="1"/>
          </p:cNvGraphicFramePr>
          <p:nvPr>
            <p:extLst/>
          </p:nvPr>
        </p:nvGraphicFramePr>
        <p:xfrm>
          <a:off x="3236913" y="3189288"/>
          <a:ext cx="409575" cy="228600"/>
        </p:xfrm>
        <a:graphic>
          <a:graphicData uri="http://schemas.openxmlformats.org/presentationml/2006/ole">
            <mc:AlternateContent xmlns:mc="http://schemas.openxmlformats.org/markup-compatibility/2006">
              <mc:Choice xmlns:v="urn:schemas-microsoft-com:vml" Requires="v">
                <p:oleObj spid="_x0000_s69639" name="Equation" r:id="rId6" imgW="342720" imgH="190440" progId="Equation.DSMT4">
                  <p:embed/>
                </p:oleObj>
              </mc:Choice>
              <mc:Fallback>
                <p:oleObj name="Equation" r:id="rId6" imgW="342720" imgH="190440" progId="Equation.DSMT4">
                  <p:embed/>
                  <p:pic>
                    <p:nvPicPr>
                      <p:cNvPr id="18" name="Object 17" descr="alpha -">
                        <a:extLst>
                          <a:ext uri="{FF2B5EF4-FFF2-40B4-BE49-F238E27FC236}">
                            <a16:creationId xmlns:a16="http://schemas.microsoft.com/office/drawing/2014/main" id="{F01AAE80-CF3E-475C-9D1E-24D39009BF29}"/>
                          </a:ext>
                        </a:extLst>
                      </p:cNvPr>
                      <p:cNvPicPr/>
                      <p:nvPr/>
                    </p:nvPicPr>
                    <p:blipFill>
                      <a:blip r:embed="rId7"/>
                      <a:stretch>
                        <a:fillRect/>
                      </a:stretch>
                    </p:blipFill>
                    <p:spPr>
                      <a:xfrm>
                        <a:off x="3236913" y="3189288"/>
                        <a:ext cx="409575" cy="2286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DC5F95E0-6669-48F3-81BF-8E0B8C67E9D4}"/>
              </a:ext>
            </a:extLst>
          </p:cNvPr>
          <p:cNvSpPr>
            <a:spLocks noGrp="1"/>
          </p:cNvSpPr>
          <p:nvPr>
            <p:ph sz="quarter" idx="17"/>
          </p:nvPr>
        </p:nvSpPr>
        <p:spPr>
          <a:xfrm>
            <a:off x="3758316" y="3083620"/>
            <a:ext cx="1890322" cy="426498"/>
          </a:xfrm>
        </p:spPr>
        <p:txBody>
          <a:bodyPr/>
          <a:lstStyle/>
          <a:p>
            <a:pPr marL="432" indent="0">
              <a:buNone/>
            </a:pPr>
            <a:r>
              <a:rPr lang="en-IN" sz="2400" dirty="0">
                <a:ea typeface="ＭＳ Ｐゴシック" pitchFamily="34" charset="-128"/>
                <a:sym typeface="Symbol" pitchFamily="18" charset="2"/>
              </a:rPr>
              <a:t>ketoglutarate</a:t>
            </a:r>
            <a:endParaRPr lang="en-IN" sz="2400" dirty="0"/>
          </a:p>
        </p:txBody>
      </p:sp>
      <p:sp>
        <p:nvSpPr>
          <p:cNvPr id="7" name="Content Placeholder 6">
            <a:extLst>
              <a:ext uri="{FF2B5EF4-FFF2-40B4-BE49-F238E27FC236}">
                <a16:creationId xmlns:a16="http://schemas.microsoft.com/office/drawing/2014/main" id="{4DE95F53-8E2B-4D74-848B-8AE26B730192}"/>
              </a:ext>
            </a:extLst>
          </p:cNvPr>
          <p:cNvSpPr>
            <a:spLocks noGrp="1"/>
          </p:cNvSpPr>
          <p:nvPr>
            <p:ph sz="quarter" idx="18"/>
          </p:nvPr>
        </p:nvSpPr>
        <p:spPr>
          <a:xfrm>
            <a:off x="459729" y="3584892"/>
            <a:ext cx="3345356" cy="416084"/>
          </a:xfrm>
        </p:spPr>
        <p:txBody>
          <a:bodyPr/>
          <a:lstStyle/>
          <a:p>
            <a:r>
              <a:rPr lang="en-IN" sz="2400" dirty="0">
                <a:ea typeface="ＭＳ Ｐゴシック" pitchFamily="34" charset="-128"/>
                <a:sym typeface="Symbol" pitchFamily="18" charset="2"/>
              </a:rPr>
              <a:t>a new amino acid and</a:t>
            </a:r>
            <a:endParaRPr lang="en-IN" sz="2400" dirty="0"/>
          </a:p>
        </p:txBody>
      </p:sp>
      <p:graphicFrame>
        <p:nvGraphicFramePr>
          <p:cNvPr id="19" name="Object 18" descr="alpha -">
            <a:extLst>
              <a:ext uri="{FF2B5EF4-FFF2-40B4-BE49-F238E27FC236}">
                <a16:creationId xmlns:a16="http://schemas.microsoft.com/office/drawing/2014/main" id="{A65E7808-7712-45B4-9805-DD32E265B0EC}"/>
              </a:ext>
            </a:extLst>
          </p:cNvPr>
          <p:cNvGraphicFramePr>
            <a:graphicFrameLocks noChangeAspect="1"/>
          </p:cNvGraphicFramePr>
          <p:nvPr>
            <p:extLst/>
          </p:nvPr>
        </p:nvGraphicFramePr>
        <p:xfrm>
          <a:off x="3879850" y="3689241"/>
          <a:ext cx="411163" cy="228600"/>
        </p:xfrm>
        <a:graphic>
          <a:graphicData uri="http://schemas.openxmlformats.org/presentationml/2006/ole">
            <mc:AlternateContent xmlns:mc="http://schemas.openxmlformats.org/markup-compatibility/2006">
              <mc:Choice xmlns:v="urn:schemas-microsoft-com:vml" Requires="v">
                <p:oleObj spid="_x0000_s69640" name="Equation" r:id="rId8" imgW="342720" imgH="190440" progId="Equation.DSMT4">
                  <p:embed/>
                </p:oleObj>
              </mc:Choice>
              <mc:Fallback>
                <p:oleObj name="Equation" r:id="rId8" imgW="342720" imgH="190440" progId="Equation.DSMT4">
                  <p:embed/>
                  <p:pic>
                    <p:nvPicPr>
                      <p:cNvPr id="19" name="Object 18" descr="alpha -">
                        <a:extLst>
                          <a:ext uri="{FF2B5EF4-FFF2-40B4-BE49-F238E27FC236}">
                            <a16:creationId xmlns:a16="http://schemas.microsoft.com/office/drawing/2014/main" id="{A65E7808-7712-45B4-9805-DD32E265B0EC}"/>
                          </a:ext>
                        </a:extLst>
                      </p:cNvPr>
                      <p:cNvPicPr/>
                      <p:nvPr/>
                    </p:nvPicPr>
                    <p:blipFill>
                      <a:blip r:embed="rId9"/>
                      <a:stretch>
                        <a:fillRect/>
                      </a:stretch>
                    </p:blipFill>
                    <p:spPr>
                      <a:xfrm>
                        <a:off x="3879850" y="3689241"/>
                        <a:ext cx="411163" cy="2286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37408A7C-5115-4822-8A4C-B81ED848DD1F}"/>
              </a:ext>
            </a:extLst>
          </p:cNvPr>
          <p:cNvSpPr>
            <a:spLocks noGrp="1"/>
          </p:cNvSpPr>
          <p:nvPr>
            <p:ph sz="quarter" idx="19"/>
          </p:nvPr>
        </p:nvSpPr>
        <p:spPr>
          <a:xfrm>
            <a:off x="4405265" y="3577313"/>
            <a:ext cx="2903581" cy="405785"/>
          </a:xfrm>
        </p:spPr>
        <p:txBody>
          <a:bodyPr/>
          <a:lstStyle/>
          <a:p>
            <a:pPr marL="0" indent="0">
              <a:buNone/>
            </a:pPr>
            <a:r>
              <a:rPr lang="en-IN" sz="2400" dirty="0">
                <a:ea typeface="ＭＳ Ｐゴシック" pitchFamily="34" charset="-128"/>
                <a:sym typeface="Symbol" pitchFamily="18" charset="2"/>
              </a:rPr>
              <a:t>keto acid are formed</a:t>
            </a:r>
          </a:p>
        </p:txBody>
      </p:sp>
      <p:sp>
        <p:nvSpPr>
          <p:cNvPr id="9" name="Content Placeholder 8">
            <a:extLst>
              <a:ext uri="{FF2B5EF4-FFF2-40B4-BE49-F238E27FC236}">
                <a16:creationId xmlns:a16="http://schemas.microsoft.com/office/drawing/2014/main" id="{255FE709-0CCE-4093-AA6F-E82B007EF85E}"/>
              </a:ext>
            </a:extLst>
          </p:cNvPr>
          <p:cNvSpPr>
            <a:spLocks noGrp="1"/>
          </p:cNvSpPr>
          <p:nvPr>
            <p:ph sz="quarter" idx="20"/>
          </p:nvPr>
        </p:nvSpPr>
        <p:spPr>
          <a:xfrm>
            <a:off x="459915" y="4068807"/>
            <a:ext cx="4215324" cy="408842"/>
          </a:xfrm>
        </p:spPr>
        <p:txBody>
          <a:bodyPr/>
          <a:lstStyle/>
          <a:p>
            <a:pPr marL="255600" indent="-255600"/>
            <a:r>
              <a:rPr lang="en-IN" sz="2400" dirty="0">
                <a:ea typeface="ＭＳ Ｐゴシック" pitchFamily="34" charset="-128"/>
                <a:sym typeface="Symbol" pitchFamily="18" charset="2"/>
              </a:rPr>
              <a:t>when alanine combines with</a:t>
            </a:r>
            <a:endParaRPr lang="en-IN" sz="2400" dirty="0"/>
          </a:p>
        </p:txBody>
      </p:sp>
      <p:graphicFrame>
        <p:nvGraphicFramePr>
          <p:cNvPr id="20" name="Object 19" descr="alpha -">
            <a:extLst>
              <a:ext uri="{FF2B5EF4-FFF2-40B4-BE49-F238E27FC236}">
                <a16:creationId xmlns:a16="http://schemas.microsoft.com/office/drawing/2014/main" id="{E52C84A7-02CE-4F40-917E-54FC9DE6ED28}"/>
              </a:ext>
            </a:extLst>
          </p:cNvPr>
          <p:cNvGraphicFramePr>
            <a:graphicFrameLocks noChangeAspect="1"/>
          </p:cNvGraphicFramePr>
          <p:nvPr>
            <p:extLst/>
          </p:nvPr>
        </p:nvGraphicFramePr>
        <p:xfrm>
          <a:off x="4710113" y="4164013"/>
          <a:ext cx="411162" cy="230187"/>
        </p:xfrm>
        <a:graphic>
          <a:graphicData uri="http://schemas.openxmlformats.org/presentationml/2006/ole">
            <mc:AlternateContent xmlns:mc="http://schemas.openxmlformats.org/markup-compatibility/2006">
              <mc:Choice xmlns:v="urn:schemas-microsoft-com:vml" Requires="v">
                <p:oleObj spid="_x0000_s69641" name="Equation" r:id="rId10" imgW="342720" imgH="190440" progId="Equation.DSMT4">
                  <p:embed/>
                </p:oleObj>
              </mc:Choice>
              <mc:Fallback>
                <p:oleObj name="Equation" r:id="rId10" imgW="342720" imgH="190440" progId="Equation.DSMT4">
                  <p:embed/>
                  <p:pic>
                    <p:nvPicPr>
                      <p:cNvPr id="20" name="Object 19" descr="alpha -">
                        <a:extLst>
                          <a:ext uri="{FF2B5EF4-FFF2-40B4-BE49-F238E27FC236}">
                            <a16:creationId xmlns:a16="http://schemas.microsoft.com/office/drawing/2014/main" id="{E52C84A7-02CE-4F40-917E-54FC9DE6ED28}"/>
                          </a:ext>
                        </a:extLst>
                      </p:cNvPr>
                      <p:cNvPicPr/>
                      <p:nvPr/>
                    </p:nvPicPr>
                    <p:blipFill>
                      <a:blip r:embed="rId11"/>
                      <a:stretch>
                        <a:fillRect/>
                      </a:stretch>
                    </p:blipFill>
                    <p:spPr>
                      <a:xfrm>
                        <a:off x="4710113" y="4164013"/>
                        <a:ext cx="411162" cy="230187"/>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7EDD52C3-5315-49ED-AF86-C5B15ECE5CA2}"/>
              </a:ext>
            </a:extLst>
          </p:cNvPr>
          <p:cNvSpPr>
            <a:spLocks noGrp="1"/>
          </p:cNvSpPr>
          <p:nvPr>
            <p:ph sz="quarter" idx="21"/>
          </p:nvPr>
        </p:nvSpPr>
        <p:spPr>
          <a:xfrm>
            <a:off x="5233281" y="4067146"/>
            <a:ext cx="3849284" cy="426567"/>
          </a:xfrm>
        </p:spPr>
        <p:txBody>
          <a:bodyPr/>
          <a:lstStyle/>
          <a:p>
            <a:pPr marL="432" indent="0">
              <a:buNone/>
            </a:pPr>
            <a:r>
              <a:rPr lang="en-IN" sz="2400" dirty="0">
                <a:ea typeface="ＭＳ Ｐゴシック" pitchFamily="34" charset="-128"/>
                <a:sym typeface="Symbol" pitchFamily="18" charset="2"/>
              </a:rPr>
              <a:t>ketoglutarate, pyruvate and</a:t>
            </a:r>
            <a:endParaRPr lang="en-IN" sz="2400" dirty="0"/>
          </a:p>
        </p:txBody>
      </p:sp>
      <p:sp>
        <p:nvSpPr>
          <p:cNvPr id="11" name="Content Placeholder 10">
            <a:extLst>
              <a:ext uri="{FF2B5EF4-FFF2-40B4-BE49-F238E27FC236}">
                <a16:creationId xmlns:a16="http://schemas.microsoft.com/office/drawing/2014/main" id="{2E127C36-B0BB-4178-A1BE-245EEAD62C5B}"/>
              </a:ext>
            </a:extLst>
          </p:cNvPr>
          <p:cNvSpPr>
            <a:spLocks noGrp="1"/>
          </p:cNvSpPr>
          <p:nvPr>
            <p:ph sz="quarter" idx="22"/>
          </p:nvPr>
        </p:nvSpPr>
        <p:spPr>
          <a:xfrm>
            <a:off x="474663" y="4578772"/>
            <a:ext cx="3625389" cy="447118"/>
          </a:xfrm>
        </p:spPr>
        <p:txBody>
          <a:bodyPr/>
          <a:lstStyle/>
          <a:p>
            <a:pPr marL="255600" indent="0">
              <a:buNone/>
            </a:pPr>
            <a:r>
              <a:rPr lang="en-IN" sz="2400" dirty="0">
                <a:ea typeface="ＭＳ Ｐゴシック" pitchFamily="34" charset="-128"/>
                <a:sym typeface="Symbol" pitchFamily="18" charset="2"/>
              </a:rPr>
              <a:t>glutamate are produced</a:t>
            </a:r>
            <a:endParaRPr lang="en-IN" sz="2400" dirty="0"/>
          </a:p>
        </p:txBody>
      </p:sp>
    </p:spTree>
    <p:extLst>
      <p:ext uri="{BB962C8B-B14F-4D97-AF65-F5344CB8AC3E}">
        <p14:creationId xmlns:p14="http://schemas.microsoft.com/office/powerpoint/2010/main" val="39500201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4FCBD-691A-4236-B7DC-5FD9A2521CEC}"/>
              </a:ext>
            </a:extLst>
          </p:cNvPr>
          <p:cNvSpPr>
            <a:spLocks noGrp="1"/>
          </p:cNvSpPr>
          <p:nvPr>
            <p:ph type="title"/>
          </p:nvPr>
        </p:nvSpPr>
        <p:spPr/>
        <p:txBody>
          <a:bodyPr/>
          <a:lstStyle/>
          <a:p>
            <a:r>
              <a:rPr lang="en-US" dirty="0">
                <a:ea typeface="ＭＳ Ｐゴシック" pitchFamily="34" charset="-128"/>
              </a:rPr>
              <a:t>A Transamination Reaction</a:t>
            </a:r>
            <a:endParaRPr lang="en-IN" dirty="0"/>
          </a:p>
        </p:txBody>
      </p:sp>
      <p:pic>
        <p:nvPicPr>
          <p:cNvPr id="4" name="Content Placeholder 3" descr="Alanine + alpha ketoglutarate can yield, via Alanine transaminase, pyruvate and glutamate and vice versa.">
            <a:extLst>
              <a:ext uri="{FF2B5EF4-FFF2-40B4-BE49-F238E27FC236}">
                <a16:creationId xmlns:a16="http://schemas.microsoft.com/office/drawing/2014/main" id="{D5DE9167-9E2C-4D10-8A6D-3393D0403418}"/>
              </a:ext>
            </a:extLst>
          </p:cNvPr>
          <p:cNvPicPr>
            <a:picLocks noGrp="1" noChangeAspect="1"/>
          </p:cNvPicPr>
          <p:nvPr>
            <p:ph sz="quarter" idx="13"/>
          </p:nvPr>
        </p:nvPicPr>
        <p:blipFill>
          <a:blip r:embed="rId2"/>
          <a:stretch>
            <a:fillRect/>
          </a:stretch>
        </p:blipFill>
        <p:spPr>
          <a:xfrm>
            <a:off x="457200" y="2392335"/>
            <a:ext cx="8229600" cy="2795643"/>
          </a:xfrm>
          <a:prstGeom prst="rect">
            <a:avLst/>
          </a:prstGeom>
        </p:spPr>
      </p:pic>
    </p:spTree>
    <p:extLst>
      <p:ext uri="{BB962C8B-B14F-4D97-AF65-F5344CB8AC3E}">
        <p14:creationId xmlns:p14="http://schemas.microsoft.com/office/powerpoint/2010/main" val="1106165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3BC5-7AED-4AD3-A992-6435E16F78F0}"/>
              </a:ext>
            </a:extLst>
          </p:cNvPr>
          <p:cNvSpPr>
            <a:spLocks noGrp="1"/>
          </p:cNvSpPr>
          <p:nvPr>
            <p:ph type="title"/>
          </p:nvPr>
        </p:nvSpPr>
        <p:spPr/>
        <p:txBody>
          <a:bodyPr/>
          <a:lstStyle/>
          <a:p>
            <a:r>
              <a:rPr lang="en-US" dirty="0">
                <a:ea typeface="ＭＳ Ｐゴシック" pitchFamily="34" charset="-128"/>
              </a:rPr>
              <a:t>Learning Check</a:t>
            </a:r>
            <a:endParaRPr lang="en-IN" dirty="0"/>
          </a:p>
        </p:txBody>
      </p:sp>
      <p:sp>
        <p:nvSpPr>
          <p:cNvPr id="4" name="Content Placeholder 3">
            <a:extLst>
              <a:ext uri="{FF2B5EF4-FFF2-40B4-BE49-F238E27FC236}">
                <a16:creationId xmlns:a16="http://schemas.microsoft.com/office/drawing/2014/main" id="{9EB7F531-1ED8-4BDA-8B62-550278187F0E}"/>
              </a:ext>
            </a:extLst>
          </p:cNvPr>
          <p:cNvSpPr>
            <a:spLocks noGrp="1"/>
          </p:cNvSpPr>
          <p:nvPr>
            <p:ph sz="quarter" idx="14"/>
          </p:nvPr>
        </p:nvSpPr>
        <p:spPr>
          <a:xfrm>
            <a:off x="457200" y="1547757"/>
            <a:ext cx="4513006" cy="428527"/>
          </a:xfrm>
        </p:spPr>
        <p:txBody>
          <a:bodyPr/>
          <a:lstStyle/>
          <a:p>
            <a:pPr marL="432" indent="0">
              <a:buNone/>
            </a:pPr>
            <a:r>
              <a:rPr lang="en-US" sz="2400" dirty="0">
                <a:ea typeface="ＭＳ Ｐゴシック" pitchFamily="34" charset="-128"/>
              </a:rPr>
              <a:t>Classify each of the following as</a:t>
            </a:r>
            <a:endParaRPr lang="en-IN" sz="2400" dirty="0"/>
          </a:p>
        </p:txBody>
      </p:sp>
      <p:graphicFrame>
        <p:nvGraphicFramePr>
          <p:cNvPr id="17" name="Object 16" descr="A T P or A D P + P sub i,">
            <a:extLst>
              <a:ext uri="{FF2B5EF4-FFF2-40B4-BE49-F238E27FC236}">
                <a16:creationId xmlns:a16="http://schemas.microsoft.com/office/drawing/2014/main" id="{99C84442-F06D-4A05-BC24-9F956785CAF7}"/>
              </a:ext>
            </a:extLst>
          </p:cNvPr>
          <p:cNvGraphicFramePr>
            <a:graphicFrameLocks noChangeAspect="1"/>
          </p:cNvGraphicFramePr>
          <p:nvPr>
            <p:extLst>
              <p:ext uri="{D42A27DB-BD31-4B8C-83A1-F6EECF244321}">
                <p14:modId xmlns:p14="http://schemas.microsoft.com/office/powerpoint/2010/main" val="1296581758"/>
              </p:ext>
            </p:extLst>
          </p:nvPr>
        </p:nvGraphicFramePr>
        <p:xfrm>
          <a:off x="5044065" y="1592856"/>
          <a:ext cx="2151380" cy="363220"/>
        </p:xfrm>
        <a:graphic>
          <a:graphicData uri="http://schemas.openxmlformats.org/presentationml/2006/ole">
            <mc:AlternateContent xmlns:mc="http://schemas.openxmlformats.org/markup-compatibility/2006">
              <mc:Choice xmlns:v="urn:schemas-microsoft-com:vml" Requires="v">
                <p:oleObj spid="_x0000_s2058" name="Equation" r:id="rId3" imgW="1955520" imgH="330120" progId="Equation.DSMT4">
                  <p:embed/>
                </p:oleObj>
              </mc:Choice>
              <mc:Fallback>
                <p:oleObj name="Equation" r:id="rId3" imgW="1955520" imgH="330120" progId="Equation.DSMT4">
                  <p:embed/>
                  <p:pic>
                    <p:nvPicPr>
                      <p:cNvPr id="0" name=""/>
                      <p:cNvPicPr/>
                      <p:nvPr/>
                    </p:nvPicPr>
                    <p:blipFill>
                      <a:blip r:embed="rId4"/>
                      <a:stretch>
                        <a:fillRect/>
                      </a:stretch>
                    </p:blipFill>
                    <p:spPr>
                      <a:xfrm>
                        <a:off x="5044065" y="1592856"/>
                        <a:ext cx="2151380" cy="36322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3837A914-AD5F-4F4D-8DFB-4B9DB1C89DD3}"/>
              </a:ext>
            </a:extLst>
          </p:cNvPr>
          <p:cNvSpPr>
            <a:spLocks noGrp="1"/>
          </p:cNvSpPr>
          <p:nvPr>
            <p:ph sz="quarter" idx="15"/>
          </p:nvPr>
        </p:nvSpPr>
        <p:spPr>
          <a:xfrm>
            <a:off x="457200" y="2253096"/>
            <a:ext cx="4085303" cy="431110"/>
          </a:xfrm>
        </p:spPr>
        <p:txBody>
          <a:bodyPr/>
          <a:lstStyle/>
          <a:p>
            <a:pPr marL="432" indent="0">
              <a:buNone/>
            </a:pPr>
            <a:r>
              <a:rPr lang="en-US" sz="2400" dirty="0">
                <a:solidFill>
                  <a:schemeClr val="tx2"/>
                </a:solidFill>
                <a:ea typeface="ＭＳ Ｐゴシック" pitchFamily="34" charset="-128"/>
              </a:rPr>
              <a:t>A. </a:t>
            </a:r>
            <a:r>
              <a:rPr lang="en-US" sz="2400" dirty="0">
                <a:ea typeface="ＭＳ Ｐゴシック" pitchFamily="34" charset="-128"/>
              </a:rPr>
              <a:t>used in anabolic reactions</a:t>
            </a:r>
            <a:endParaRPr lang="en-US" sz="2400" dirty="0"/>
          </a:p>
        </p:txBody>
      </p:sp>
      <p:sp>
        <p:nvSpPr>
          <p:cNvPr id="6" name="Content Placeholder 5">
            <a:extLst>
              <a:ext uri="{FF2B5EF4-FFF2-40B4-BE49-F238E27FC236}">
                <a16:creationId xmlns:a16="http://schemas.microsoft.com/office/drawing/2014/main" id="{F739F47C-1671-4EFD-B7B0-E9194DB7D70B}"/>
              </a:ext>
            </a:extLst>
          </p:cNvPr>
          <p:cNvSpPr>
            <a:spLocks noGrp="1"/>
          </p:cNvSpPr>
          <p:nvPr>
            <p:ph sz="quarter" idx="17"/>
          </p:nvPr>
        </p:nvSpPr>
        <p:spPr>
          <a:xfrm>
            <a:off x="454672" y="2900802"/>
            <a:ext cx="4397547" cy="452924"/>
          </a:xfrm>
        </p:spPr>
        <p:txBody>
          <a:bodyPr/>
          <a:lstStyle/>
          <a:p>
            <a:pPr marL="432" indent="0">
              <a:buNone/>
            </a:pPr>
            <a:r>
              <a:rPr lang="en-US" sz="2400" dirty="0">
                <a:solidFill>
                  <a:schemeClr val="tx2"/>
                </a:solidFill>
                <a:ea typeface="ＭＳ Ｐゴシック" pitchFamily="34" charset="-128"/>
              </a:rPr>
              <a:t>B. </a:t>
            </a:r>
            <a:r>
              <a:rPr lang="en-US" sz="2400" dirty="0">
                <a:ea typeface="ＭＳ Ｐゴシック" pitchFamily="34" charset="-128"/>
              </a:rPr>
              <a:t>the energy-storage molecule</a:t>
            </a:r>
            <a:endParaRPr lang="en-US" sz="2400" dirty="0"/>
          </a:p>
        </p:txBody>
      </p:sp>
      <p:sp>
        <p:nvSpPr>
          <p:cNvPr id="8" name="Content Placeholder 7">
            <a:extLst>
              <a:ext uri="{FF2B5EF4-FFF2-40B4-BE49-F238E27FC236}">
                <a16:creationId xmlns:a16="http://schemas.microsoft.com/office/drawing/2014/main" id="{3A44E73B-1BDC-4ADB-A6BD-437BA5E8BD25}"/>
              </a:ext>
            </a:extLst>
          </p:cNvPr>
          <p:cNvSpPr>
            <a:spLocks noGrp="1"/>
          </p:cNvSpPr>
          <p:nvPr>
            <p:ph sz="quarter" idx="19"/>
          </p:nvPr>
        </p:nvSpPr>
        <p:spPr>
          <a:xfrm>
            <a:off x="454025" y="3546782"/>
            <a:ext cx="5932027" cy="435284"/>
          </a:xfrm>
        </p:spPr>
        <p:txBody>
          <a:bodyPr/>
          <a:lstStyle/>
          <a:p>
            <a:pPr marL="0" indent="0">
              <a:buNone/>
            </a:pPr>
            <a:r>
              <a:rPr lang="en-US" sz="2400" dirty="0">
                <a:solidFill>
                  <a:schemeClr val="tx2"/>
                </a:solidFill>
                <a:ea typeface="ＭＳ Ｐゴシック" pitchFamily="34" charset="-128"/>
              </a:rPr>
              <a:t>C. </a:t>
            </a:r>
            <a:r>
              <a:rPr lang="en-US" sz="2400" dirty="0">
                <a:ea typeface="ＭＳ Ｐゴシック" pitchFamily="34" charset="-128"/>
              </a:rPr>
              <a:t>coupled with energy-requiring reactions</a:t>
            </a:r>
            <a:endParaRPr lang="en-US" sz="2400" dirty="0"/>
          </a:p>
        </p:txBody>
      </p:sp>
      <p:sp>
        <p:nvSpPr>
          <p:cNvPr id="10" name="Content Placeholder 9">
            <a:extLst>
              <a:ext uri="{FF2B5EF4-FFF2-40B4-BE49-F238E27FC236}">
                <a16:creationId xmlns:a16="http://schemas.microsoft.com/office/drawing/2014/main" id="{D6293D6C-F987-4710-B2FA-DF2006183D9D}"/>
              </a:ext>
            </a:extLst>
          </p:cNvPr>
          <p:cNvSpPr>
            <a:spLocks noGrp="1"/>
          </p:cNvSpPr>
          <p:nvPr>
            <p:ph sz="quarter" idx="21"/>
          </p:nvPr>
        </p:nvSpPr>
        <p:spPr>
          <a:xfrm>
            <a:off x="454026" y="4111389"/>
            <a:ext cx="3247820" cy="426567"/>
          </a:xfrm>
        </p:spPr>
        <p:txBody>
          <a:bodyPr/>
          <a:lstStyle/>
          <a:p>
            <a:pPr marL="432" indent="0">
              <a:buNone/>
            </a:pPr>
            <a:r>
              <a:rPr lang="en-US" sz="2400" dirty="0">
                <a:solidFill>
                  <a:schemeClr val="tx2"/>
                </a:solidFill>
                <a:ea typeface="ＭＳ Ｐゴシック" pitchFamily="34" charset="-128"/>
              </a:rPr>
              <a:t>D. </a:t>
            </a:r>
            <a:r>
              <a:rPr lang="en-US" sz="2400" dirty="0">
                <a:ea typeface="ＭＳ Ｐゴシック" pitchFamily="34" charset="-128"/>
              </a:rPr>
              <a:t>hydrolysis products</a:t>
            </a:r>
            <a:endParaRPr lang="en-US" sz="2400" dirty="0"/>
          </a:p>
        </p:txBody>
      </p:sp>
    </p:spTree>
    <p:extLst>
      <p:ext uri="{BB962C8B-B14F-4D97-AF65-F5344CB8AC3E}">
        <p14:creationId xmlns:p14="http://schemas.microsoft.com/office/powerpoint/2010/main" val="9439772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B7F-992D-4DC1-8A87-1FE7D35CBF42}"/>
              </a:ext>
            </a:extLst>
          </p:cNvPr>
          <p:cNvSpPr>
            <a:spLocks noGrp="1"/>
          </p:cNvSpPr>
          <p:nvPr>
            <p:ph type="title"/>
          </p:nvPr>
        </p:nvSpPr>
        <p:spPr/>
        <p:txBody>
          <a:bodyPr/>
          <a:lstStyle/>
          <a:p>
            <a:r>
              <a:rPr lang="en-US" dirty="0"/>
              <a:t>Oxidative Deamination</a:t>
            </a:r>
            <a:endParaRPr lang="en-IN" dirty="0"/>
          </a:p>
        </p:txBody>
      </p:sp>
      <p:sp>
        <p:nvSpPr>
          <p:cNvPr id="4" name="Content Placeholder 3">
            <a:extLst>
              <a:ext uri="{FF2B5EF4-FFF2-40B4-BE49-F238E27FC236}">
                <a16:creationId xmlns:a16="http://schemas.microsoft.com/office/drawing/2014/main" id="{5254F7E2-93FC-4A65-A4BC-11052C35C253}"/>
              </a:ext>
            </a:extLst>
          </p:cNvPr>
          <p:cNvSpPr>
            <a:spLocks noGrp="1"/>
          </p:cNvSpPr>
          <p:nvPr>
            <p:ph sz="quarter" idx="14"/>
          </p:nvPr>
        </p:nvSpPr>
        <p:spPr>
          <a:xfrm>
            <a:off x="457200" y="1562502"/>
            <a:ext cx="3406877" cy="436500"/>
          </a:xfrm>
        </p:spPr>
        <p:txBody>
          <a:bodyPr/>
          <a:lstStyle/>
          <a:p>
            <a:pPr marL="432" indent="0">
              <a:buNone/>
            </a:pPr>
            <a:r>
              <a:rPr lang="en-US" sz="2400" b="1" dirty="0"/>
              <a:t>Oxidative deamination</a:t>
            </a:r>
          </a:p>
        </p:txBody>
      </p:sp>
      <p:sp>
        <p:nvSpPr>
          <p:cNvPr id="5" name="Content Placeholder 4">
            <a:extLst>
              <a:ext uri="{FF2B5EF4-FFF2-40B4-BE49-F238E27FC236}">
                <a16:creationId xmlns:a16="http://schemas.microsoft.com/office/drawing/2014/main" id="{1E8A0EC3-6744-4848-A5AE-EFBD3D17902D}"/>
              </a:ext>
            </a:extLst>
          </p:cNvPr>
          <p:cNvSpPr>
            <a:spLocks noGrp="1"/>
          </p:cNvSpPr>
          <p:nvPr>
            <p:ph sz="quarter" idx="15"/>
          </p:nvPr>
        </p:nvSpPr>
        <p:spPr>
          <a:xfrm>
            <a:off x="457199" y="2081634"/>
            <a:ext cx="4542503" cy="405326"/>
          </a:xfrm>
        </p:spPr>
        <p:txBody>
          <a:bodyPr/>
          <a:lstStyle/>
          <a:p>
            <a:r>
              <a:rPr lang="en-US" sz="2400" dirty="0"/>
              <a:t>removes the ammonium group</a:t>
            </a:r>
          </a:p>
        </p:txBody>
      </p:sp>
      <p:graphicFrame>
        <p:nvGraphicFramePr>
          <p:cNvPr id="17" name="Object 16" descr="Left parenthesis, single bond, N H 3 superscript plus, right parenthesis.">
            <a:extLst>
              <a:ext uri="{FF2B5EF4-FFF2-40B4-BE49-F238E27FC236}">
                <a16:creationId xmlns:a16="http://schemas.microsoft.com/office/drawing/2014/main" id="{5ABD68FB-8358-4C8E-8088-DBF7E7E6AC84}"/>
              </a:ext>
            </a:extLst>
          </p:cNvPr>
          <p:cNvGraphicFramePr>
            <a:graphicFrameLocks noChangeAspect="1"/>
          </p:cNvGraphicFramePr>
          <p:nvPr>
            <p:extLst/>
          </p:nvPr>
        </p:nvGraphicFramePr>
        <p:xfrm>
          <a:off x="5092257" y="2056480"/>
          <a:ext cx="1264248" cy="410843"/>
        </p:xfrm>
        <a:graphic>
          <a:graphicData uri="http://schemas.openxmlformats.org/presentationml/2006/ole">
            <mc:AlternateContent xmlns:mc="http://schemas.openxmlformats.org/markup-compatibility/2006">
              <mc:Choice xmlns:v="urn:schemas-microsoft-com:vml" Requires="v">
                <p:oleObj spid="_x0000_s70662" name="Equation" r:id="rId3" imgW="1409400" imgH="457200" progId="Equation.DSMT4">
                  <p:embed/>
                </p:oleObj>
              </mc:Choice>
              <mc:Fallback>
                <p:oleObj name="Equation" r:id="rId3" imgW="1409400" imgH="457200" progId="Equation.DSMT4">
                  <p:embed/>
                  <p:pic>
                    <p:nvPicPr>
                      <p:cNvPr id="17" name="Object 16" descr="Left parenthesis, single bond, N H 3 superscript plus, right parenthesis.">
                        <a:extLst>
                          <a:ext uri="{FF2B5EF4-FFF2-40B4-BE49-F238E27FC236}">
                            <a16:creationId xmlns:a16="http://schemas.microsoft.com/office/drawing/2014/main" id="{5ABD68FB-8358-4C8E-8088-DBF7E7E6AC84}"/>
                          </a:ext>
                        </a:extLst>
                      </p:cNvPr>
                      <p:cNvPicPr/>
                      <p:nvPr/>
                    </p:nvPicPr>
                    <p:blipFill>
                      <a:blip r:embed="rId4"/>
                      <a:stretch>
                        <a:fillRect/>
                      </a:stretch>
                    </p:blipFill>
                    <p:spPr>
                      <a:xfrm>
                        <a:off x="5092257" y="2056480"/>
                        <a:ext cx="1264248" cy="410843"/>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CD6DE27-9DC4-4814-A63D-F3B7D27ADB5E}"/>
              </a:ext>
            </a:extLst>
          </p:cNvPr>
          <p:cNvSpPr>
            <a:spLocks noGrp="1"/>
          </p:cNvSpPr>
          <p:nvPr>
            <p:ph sz="quarter" idx="16"/>
          </p:nvPr>
        </p:nvSpPr>
        <p:spPr>
          <a:xfrm>
            <a:off x="6489287" y="2085422"/>
            <a:ext cx="2610465" cy="409291"/>
          </a:xfrm>
        </p:spPr>
        <p:txBody>
          <a:bodyPr/>
          <a:lstStyle/>
          <a:p>
            <a:pPr marL="432" indent="0">
              <a:buNone/>
            </a:pPr>
            <a:r>
              <a:rPr lang="en-US" sz="2400" dirty="0"/>
              <a:t>from glutamate as</a:t>
            </a:r>
          </a:p>
        </p:txBody>
      </p:sp>
      <p:sp>
        <p:nvSpPr>
          <p:cNvPr id="6" name="Content Placeholder 5">
            <a:extLst>
              <a:ext uri="{FF2B5EF4-FFF2-40B4-BE49-F238E27FC236}">
                <a16:creationId xmlns:a16="http://schemas.microsoft.com/office/drawing/2014/main" id="{DC5F95E0-6669-48F3-81BF-8E0B8C67E9D4}"/>
              </a:ext>
            </a:extLst>
          </p:cNvPr>
          <p:cNvSpPr>
            <a:spLocks noGrp="1"/>
          </p:cNvSpPr>
          <p:nvPr>
            <p:ph sz="quarter" idx="17"/>
          </p:nvPr>
        </p:nvSpPr>
        <p:spPr>
          <a:xfrm>
            <a:off x="454672" y="2559300"/>
            <a:ext cx="2878463" cy="419875"/>
          </a:xfrm>
        </p:spPr>
        <p:txBody>
          <a:bodyPr/>
          <a:lstStyle/>
          <a:p>
            <a:pPr marL="255600" indent="0">
              <a:buNone/>
            </a:pPr>
            <a:r>
              <a:rPr lang="en-US" sz="2400" dirty="0"/>
              <a:t>an ammonium ion,</a:t>
            </a:r>
            <a:endParaRPr lang="en-IN" sz="2400" dirty="0"/>
          </a:p>
        </p:txBody>
      </p:sp>
      <p:graphicFrame>
        <p:nvGraphicFramePr>
          <p:cNvPr id="18" name="Object 17" descr="N H sub 4 superscript plus">
            <a:extLst>
              <a:ext uri="{FF2B5EF4-FFF2-40B4-BE49-F238E27FC236}">
                <a16:creationId xmlns:a16="http://schemas.microsoft.com/office/drawing/2014/main" id="{C8A6AA0A-E65E-432D-972D-193892184BE2}"/>
              </a:ext>
            </a:extLst>
          </p:cNvPr>
          <p:cNvGraphicFramePr>
            <a:graphicFrameLocks noChangeAspect="1"/>
          </p:cNvGraphicFramePr>
          <p:nvPr>
            <p:extLst/>
          </p:nvPr>
        </p:nvGraphicFramePr>
        <p:xfrm>
          <a:off x="3420578" y="2579625"/>
          <a:ext cx="739516" cy="424537"/>
        </p:xfrm>
        <a:graphic>
          <a:graphicData uri="http://schemas.openxmlformats.org/presentationml/2006/ole">
            <mc:AlternateContent xmlns:mc="http://schemas.openxmlformats.org/markup-compatibility/2006">
              <mc:Choice xmlns:v="urn:schemas-microsoft-com:vml" Requires="v">
                <p:oleObj spid="_x0000_s70663" name="Equation" r:id="rId5" imgW="685800" imgH="393480" progId="Equation.DSMT4">
                  <p:embed/>
                </p:oleObj>
              </mc:Choice>
              <mc:Fallback>
                <p:oleObj name="Equation" r:id="rId5" imgW="685800" imgH="393480" progId="Equation.DSMT4">
                  <p:embed/>
                  <p:pic>
                    <p:nvPicPr>
                      <p:cNvPr id="18" name="Object 17" descr="N H sub 4 superscript plus">
                        <a:extLst>
                          <a:ext uri="{FF2B5EF4-FFF2-40B4-BE49-F238E27FC236}">
                            <a16:creationId xmlns:a16="http://schemas.microsoft.com/office/drawing/2014/main" id="{C8A6AA0A-E65E-432D-972D-193892184BE2}"/>
                          </a:ext>
                        </a:extLst>
                      </p:cNvPr>
                      <p:cNvPicPr/>
                      <p:nvPr/>
                    </p:nvPicPr>
                    <p:blipFill>
                      <a:blip r:embed="rId6"/>
                      <a:stretch>
                        <a:fillRect/>
                      </a:stretch>
                    </p:blipFill>
                    <p:spPr>
                      <a:xfrm>
                        <a:off x="3420578" y="2579625"/>
                        <a:ext cx="739516" cy="424537"/>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4DE95F53-8E2B-4D74-848B-8AE26B730192}"/>
              </a:ext>
            </a:extLst>
          </p:cNvPr>
          <p:cNvSpPr>
            <a:spLocks noGrp="1"/>
          </p:cNvSpPr>
          <p:nvPr>
            <p:ph sz="quarter" idx="18"/>
          </p:nvPr>
        </p:nvSpPr>
        <p:spPr>
          <a:xfrm>
            <a:off x="4279557" y="2565784"/>
            <a:ext cx="4362995" cy="440586"/>
          </a:xfrm>
        </p:spPr>
        <p:txBody>
          <a:bodyPr/>
          <a:lstStyle/>
          <a:p>
            <a:pPr marL="432" indent="0">
              <a:buNone/>
            </a:pPr>
            <a:r>
              <a:rPr lang="en-US" sz="2400" dirty="0"/>
              <a:t>and provides hydrogens for the</a:t>
            </a:r>
            <a:endParaRPr lang="en-IN" sz="2400" dirty="0"/>
          </a:p>
        </p:txBody>
      </p:sp>
      <p:graphicFrame>
        <p:nvGraphicFramePr>
          <p:cNvPr id="19" name="Object 18" descr="N A D plus">
            <a:extLst>
              <a:ext uri="{FF2B5EF4-FFF2-40B4-BE49-F238E27FC236}">
                <a16:creationId xmlns:a16="http://schemas.microsoft.com/office/drawing/2014/main" id="{B124BD86-3D83-4D96-B179-E15AF2E7CF9C}"/>
              </a:ext>
            </a:extLst>
          </p:cNvPr>
          <p:cNvGraphicFramePr>
            <a:graphicFrameLocks noChangeAspect="1"/>
          </p:cNvGraphicFramePr>
          <p:nvPr>
            <p:extLst/>
          </p:nvPr>
        </p:nvGraphicFramePr>
        <p:xfrm>
          <a:off x="748474" y="3028464"/>
          <a:ext cx="740410" cy="349250"/>
        </p:xfrm>
        <a:graphic>
          <a:graphicData uri="http://schemas.openxmlformats.org/presentationml/2006/ole">
            <mc:AlternateContent xmlns:mc="http://schemas.openxmlformats.org/markup-compatibility/2006">
              <mc:Choice xmlns:v="urn:schemas-microsoft-com:vml" Requires="v">
                <p:oleObj spid="_x0000_s70664" name="Equation" r:id="rId7" imgW="672840" imgH="317160" progId="Equation.DSMT4">
                  <p:embed/>
                </p:oleObj>
              </mc:Choice>
              <mc:Fallback>
                <p:oleObj name="Equation" r:id="rId7" imgW="672840" imgH="317160" progId="Equation.DSMT4">
                  <p:embed/>
                  <p:pic>
                    <p:nvPicPr>
                      <p:cNvPr id="19" name="Object 18" descr="N A D plus">
                        <a:extLst>
                          <a:ext uri="{FF2B5EF4-FFF2-40B4-BE49-F238E27FC236}">
                            <a16:creationId xmlns:a16="http://schemas.microsoft.com/office/drawing/2014/main" id="{B124BD86-3D83-4D96-B179-E15AF2E7CF9C}"/>
                          </a:ext>
                        </a:extLst>
                      </p:cNvPr>
                      <p:cNvPicPr/>
                      <p:nvPr/>
                    </p:nvPicPr>
                    <p:blipFill>
                      <a:blip r:embed="rId8"/>
                      <a:stretch>
                        <a:fillRect/>
                      </a:stretch>
                    </p:blipFill>
                    <p:spPr>
                      <a:xfrm>
                        <a:off x="748474" y="3028464"/>
                        <a:ext cx="740410" cy="34925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37408A7C-5115-4822-8A4C-B81ED848DD1F}"/>
              </a:ext>
            </a:extLst>
          </p:cNvPr>
          <p:cNvSpPr>
            <a:spLocks noGrp="1"/>
          </p:cNvSpPr>
          <p:nvPr>
            <p:ph sz="quarter" idx="19"/>
          </p:nvPr>
        </p:nvSpPr>
        <p:spPr>
          <a:xfrm>
            <a:off x="1620712" y="3030346"/>
            <a:ext cx="1547478" cy="405785"/>
          </a:xfrm>
        </p:spPr>
        <p:txBody>
          <a:bodyPr/>
          <a:lstStyle/>
          <a:p>
            <a:pPr marL="0" indent="0">
              <a:buNone/>
            </a:pPr>
            <a:r>
              <a:rPr lang="en-US" sz="2400" dirty="0"/>
              <a:t>coenzyme</a:t>
            </a:r>
            <a:endParaRPr lang="en-IN" sz="2400" dirty="0"/>
          </a:p>
        </p:txBody>
      </p:sp>
      <p:sp>
        <p:nvSpPr>
          <p:cNvPr id="9" name="Content Placeholder 8">
            <a:extLst>
              <a:ext uri="{FF2B5EF4-FFF2-40B4-BE49-F238E27FC236}">
                <a16:creationId xmlns:a16="http://schemas.microsoft.com/office/drawing/2014/main" id="{255FE709-0CCE-4093-AA6F-E82B007EF85E}"/>
              </a:ext>
            </a:extLst>
          </p:cNvPr>
          <p:cNvSpPr>
            <a:spLocks noGrp="1"/>
          </p:cNvSpPr>
          <p:nvPr>
            <p:ph sz="quarter" idx="20"/>
          </p:nvPr>
        </p:nvSpPr>
        <p:spPr>
          <a:xfrm>
            <a:off x="474664" y="3506324"/>
            <a:ext cx="2017814" cy="412930"/>
          </a:xfrm>
        </p:spPr>
        <p:txBody>
          <a:bodyPr/>
          <a:lstStyle/>
          <a:p>
            <a:pPr indent="-255600"/>
            <a:r>
              <a:rPr lang="en-US" sz="2400" dirty="0"/>
              <a:t>regenerates</a:t>
            </a:r>
            <a:endParaRPr lang="en-IN" sz="2400" dirty="0"/>
          </a:p>
        </p:txBody>
      </p:sp>
      <p:graphicFrame>
        <p:nvGraphicFramePr>
          <p:cNvPr id="20" name="Object 19" descr="alpha -">
            <a:extLst>
              <a:ext uri="{FF2B5EF4-FFF2-40B4-BE49-F238E27FC236}">
                <a16:creationId xmlns:a16="http://schemas.microsoft.com/office/drawing/2014/main" id="{B1747213-7742-4A59-BCC4-B9C22BA5A4C6}"/>
              </a:ext>
            </a:extLst>
          </p:cNvPr>
          <p:cNvGraphicFramePr>
            <a:graphicFrameLocks noChangeAspect="1"/>
          </p:cNvGraphicFramePr>
          <p:nvPr>
            <p:extLst/>
          </p:nvPr>
        </p:nvGraphicFramePr>
        <p:xfrm>
          <a:off x="2590582" y="3598863"/>
          <a:ext cx="411163" cy="227012"/>
        </p:xfrm>
        <a:graphic>
          <a:graphicData uri="http://schemas.openxmlformats.org/presentationml/2006/ole">
            <mc:AlternateContent xmlns:mc="http://schemas.openxmlformats.org/markup-compatibility/2006">
              <mc:Choice xmlns:v="urn:schemas-microsoft-com:vml" Requires="v">
                <p:oleObj spid="_x0000_s70665" name="Equation" r:id="rId9" imgW="342720" imgH="190440" progId="Equation.DSMT4">
                  <p:embed/>
                </p:oleObj>
              </mc:Choice>
              <mc:Fallback>
                <p:oleObj name="Equation" r:id="rId9" imgW="342720" imgH="190440" progId="Equation.DSMT4">
                  <p:embed/>
                  <p:pic>
                    <p:nvPicPr>
                      <p:cNvPr id="20" name="Object 19" descr="alpha -">
                        <a:extLst>
                          <a:ext uri="{FF2B5EF4-FFF2-40B4-BE49-F238E27FC236}">
                            <a16:creationId xmlns:a16="http://schemas.microsoft.com/office/drawing/2014/main" id="{B1747213-7742-4A59-BCC4-B9C22BA5A4C6}"/>
                          </a:ext>
                        </a:extLst>
                      </p:cNvPr>
                      <p:cNvPicPr/>
                      <p:nvPr/>
                    </p:nvPicPr>
                    <p:blipFill>
                      <a:blip r:embed="rId10"/>
                      <a:stretch>
                        <a:fillRect/>
                      </a:stretch>
                    </p:blipFill>
                    <p:spPr>
                      <a:xfrm>
                        <a:off x="2590582" y="3598863"/>
                        <a:ext cx="411163" cy="227012"/>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7EDD52C3-5315-49ED-AF86-C5B15ECE5CA2}"/>
              </a:ext>
            </a:extLst>
          </p:cNvPr>
          <p:cNvSpPr>
            <a:spLocks noGrp="1"/>
          </p:cNvSpPr>
          <p:nvPr>
            <p:ph sz="quarter" idx="21"/>
          </p:nvPr>
        </p:nvSpPr>
        <p:spPr>
          <a:xfrm>
            <a:off x="3120267" y="3510912"/>
            <a:ext cx="4227596" cy="418162"/>
          </a:xfrm>
        </p:spPr>
        <p:txBody>
          <a:bodyPr/>
          <a:lstStyle/>
          <a:p>
            <a:pPr marL="432" indent="0">
              <a:buNone/>
            </a:pPr>
            <a:r>
              <a:rPr lang="en-US" sz="2400" dirty="0"/>
              <a:t>ketoglutarate, which can enter</a:t>
            </a:r>
            <a:endParaRPr lang="en-IN" sz="2400" dirty="0"/>
          </a:p>
        </p:txBody>
      </p:sp>
      <p:sp>
        <p:nvSpPr>
          <p:cNvPr id="11" name="Content Placeholder 10">
            <a:extLst>
              <a:ext uri="{FF2B5EF4-FFF2-40B4-BE49-F238E27FC236}">
                <a16:creationId xmlns:a16="http://schemas.microsoft.com/office/drawing/2014/main" id="{2E127C36-B0BB-4178-A1BE-245EEAD62C5B}"/>
              </a:ext>
            </a:extLst>
          </p:cNvPr>
          <p:cNvSpPr>
            <a:spLocks noGrp="1"/>
          </p:cNvSpPr>
          <p:nvPr>
            <p:ph sz="quarter" idx="22"/>
          </p:nvPr>
        </p:nvSpPr>
        <p:spPr>
          <a:xfrm>
            <a:off x="474663" y="3993237"/>
            <a:ext cx="8212137" cy="438308"/>
          </a:xfrm>
        </p:spPr>
        <p:txBody>
          <a:bodyPr/>
          <a:lstStyle/>
          <a:p>
            <a:pPr marL="255600" indent="0">
              <a:buNone/>
            </a:pPr>
            <a:r>
              <a:rPr lang="en-US" sz="2400" dirty="0"/>
              <a:t>transamination with an amino acid</a:t>
            </a:r>
            <a:endParaRPr lang="en-IN" sz="2400" dirty="0"/>
          </a:p>
        </p:txBody>
      </p:sp>
      <p:pic>
        <p:nvPicPr>
          <p:cNvPr id="21" name="Content Placeholder 20" descr="Glutamate + H 2 O + N A D positive is catalyzed by glutamate dehydrogenase to yield alpha ketoglutarate + N H 4 positive, + N A. D H + H positive.">
            <a:extLst>
              <a:ext uri="{FF2B5EF4-FFF2-40B4-BE49-F238E27FC236}">
                <a16:creationId xmlns:a16="http://schemas.microsoft.com/office/drawing/2014/main" id="{7CFCF165-7E7E-49FE-B849-65291E46CAAE}"/>
              </a:ext>
            </a:extLst>
          </p:cNvPr>
          <p:cNvPicPr>
            <a:picLocks noGrp="1" noChangeAspect="1"/>
          </p:cNvPicPr>
          <p:nvPr>
            <p:ph sz="quarter" idx="23"/>
          </p:nvPr>
        </p:nvPicPr>
        <p:blipFill>
          <a:blip r:embed="rId11"/>
          <a:stretch>
            <a:fillRect/>
          </a:stretch>
        </p:blipFill>
        <p:spPr>
          <a:xfrm>
            <a:off x="1941547" y="4550345"/>
            <a:ext cx="5260907" cy="1824627"/>
          </a:xfrm>
          <a:prstGeom prst="rect">
            <a:avLst/>
          </a:prstGeom>
        </p:spPr>
      </p:pic>
    </p:spTree>
    <p:extLst>
      <p:ext uri="{BB962C8B-B14F-4D97-AF65-F5344CB8AC3E}">
        <p14:creationId xmlns:p14="http://schemas.microsoft.com/office/powerpoint/2010/main" val="105297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B7F-992D-4DC1-8A87-1FE7D35CBF42}"/>
              </a:ext>
            </a:extLst>
          </p:cNvPr>
          <p:cNvSpPr>
            <a:spLocks noGrp="1"/>
          </p:cNvSpPr>
          <p:nvPr>
            <p:ph type="title"/>
          </p:nvPr>
        </p:nvSpPr>
        <p:spPr/>
        <p:txBody>
          <a:bodyPr/>
          <a:lstStyle/>
          <a:p>
            <a:r>
              <a:rPr lang="en-US" dirty="0">
                <a:ea typeface="ＭＳ Ｐゴシック" pitchFamily="34" charset="-128"/>
              </a:rPr>
              <a:t>Urea Cycle</a:t>
            </a:r>
            <a:endParaRPr lang="en-IN" dirty="0"/>
          </a:p>
        </p:txBody>
      </p:sp>
      <p:sp>
        <p:nvSpPr>
          <p:cNvPr id="4" name="Content Placeholder 3">
            <a:extLst>
              <a:ext uri="{FF2B5EF4-FFF2-40B4-BE49-F238E27FC236}">
                <a16:creationId xmlns:a16="http://schemas.microsoft.com/office/drawing/2014/main" id="{5254F7E2-93FC-4A65-A4BC-11052C35C253}"/>
              </a:ext>
            </a:extLst>
          </p:cNvPr>
          <p:cNvSpPr>
            <a:spLocks noGrp="1"/>
          </p:cNvSpPr>
          <p:nvPr>
            <p:ph sz="quarter" idx="14"/>
          </p:nvPr>
        </p:nvSpPr>
        <p:spPr>
          <a:xfrm>
            <a:off x="457200" y="1562502"/>
            <a:ext cx="8259097" cy="1932866"/>
          </a:xfrm>
        </p:spPr>
        <p:txBody>
          <a:bodyPr/>
          <a:lstStyle/>
          <a:p>
            <a:pPr marL="0" indent="0" eaLnBrk="1" hangingPunct="1">
              <a:buClr>
                <a:schemeClr val="bg2"/>
              </a:buClr>
              <a:buFont typeface="Wingdings" pitchFamily="2" charset="2"/>
              <a:buNone/>
            </a:pPr>
            <a:r>
              <a:rPr lang="en-IN" sz="2400" dirty="0">
                <a:ea typeface="ＭＳ Ｐゴシック" pitchFamily="34" charset="-128"/>
              </a:rPr>
              <a:t>The</a:t>
            </a:r>
            <a:r>
              <a:rPr lang="en-IN" sz="2400" dirty="0">
                <a:solidFill>
                  <a:schemeClr val="accent1"/>
                </a:solidFill>
                <a:ea typeface="ＭＳ Ｐゴシック" pitchFamily="34" charset="-128"/>
              </a:rPr>
              <a:t> </a:t>
            </a:r>
            <a:r>
              <a:rPr lang="en-IN" sz="2400" b="1" dirty="0">
                <a:solidFill>
                  <a:srgbClr val="000000"/>
                </a:solidFill>
                <a:ea typeface="ＭＳ Ｐゴシック" pitchFamily="34" charset="-128"/>
              </a:rPr>
              <a:t>urea cycle</a:t>
            </a:r>
          </a:p>
          <a:p>
            <a:pPr>
              <a:buSzTx/>
            </a:pPr>
            <a:r>
              <a:rPr lang="en-IN" sz="2400" dirty="0">
                <a:ea typeface="ＭＳ Ｐゴシック" pitchFamily="34" charset="-128"/>
              </a:rPr>
              <a:t>removes toxic ammonium ions from amino acid degradation</a:t>
            </a:r>
          </a:p>
          <a:p>
            <a:pPr>
              <a:buSzTx/>
            </a:pPr>
            <a:r>
              <a:rPr lang="en-IN" sz="2400" dirty="0">
                <a:ea typeface="ＭＳ Ｐゴシック" pitchFamily="34" charset="-128"/>
              </a:rPr>
              <a:t>converts ammonium ions to urea in the liver</a:t>
            </a:r>
          </a:p>
        </p:txBody>
      </p:sp>
      <p:pic>
        <p:nvPicPr>
          <p:cNvPr id="17" name="Content Placeholder 16" descr="2 ammonia positive ions + C O 2 yield urea + 2 H positive, + H 2 O.">
            <a:extLst>
              <a:ext uri="{FF2B5EF4-FFF2-40B4-BE49-F238E27FC236}">
                <a16:creationId xmlns:a16="http://schemas.microsoft.com/office/drawing/2014/main" id="{2EB3A454-39D0-4510-AB28-9D689B3C88AD}"/>
              </a:ext>
            </a:extLst>
          </p:cNvPr>
          <p:cNvPicPr>
            <a:picLocks noGrp="1" noChangeAspect="1"/>
          </p:cNvPicPr>
          <p:nvPr>
            <p:ph sz="quarter" idx="15"/>
          </p:nvPr>
        </p:nvPicPr>
        <p:blipFill>
          <a:blip r:embed="rId2"/>
          <a:stretch>
            <a:fillRect/>
          </a:stretch>
        </p:blipFill>
        <p:spPr>
          <a:xfrm>
            <a:off x="1091429" y="3778783"/>
            <a:ext cx="6990638" cy="1218389"/>
          </a:xfrm>
          <a:prstGeom prst="rect">
            <a:avLst/>
          </a:prstGeom>
        </p:spPr>
      </p:pic>
      <p:sp>
        <p:nvSpPr>
          <p:cNvPr id="3" name="Content Placeholder 2">
            <a:extLst>
              <a:ext uri="{FF2B5EF4-FFF2-40B4-BE49-F238E27FC236}">
                <a16:creationId xmlns:a16="http://schemas.microsoft.com/office/drawing/2014/main" id="{4CD6DE27-9DC4-4814-A63D-F3B7D27ADB5E}"/>
              </a:ext>
            </a:extLst>
          </p:cNvPr>
          <p:cNvSpPr>
            <a:spLocks noGrp="1"/>
          </p:cNvSpPr>
          <p:nvPr>
            <p:ph sz="quarter" idx="16"/>
          </p:nvPr>
        </p:nvSpPr>
        <p:spPr>
          <a:xfrm>
            <a:off x="457200" y="5375581"/>
            <a:ext cx="7949381" cy="450032"/>
          </a:xfrm>
        </p:spPr>
        <p:txBody>
          <a:bodyPr/>
          <a:lstStyle/>
          <a:p>
            <a:r>
              <a:rPr lang="en-IN" sz="2400" dirty="0">
                <a:ea typeface="ＭＳ Ｐゴシック" pitchFamily="34" charset="-128"/>
                <a:cs typeface="Times New Roman" pitchFamily="18" charset="0"/>
              </a:rPr>
              <a:t>produces 25–30 g</a:t>
            </a:r>
            <a:r>
              <a:rPr lang="en-IN" sz="100" dirty="0">
                <a:solidFill>
                  <a:schemeClr val="bg1"/>
                </a:solidFill>
                <a:ea typeface="ＭＳ Ｐゴシック" pitchFamily="34" charset="-128"/>
                <a:cs typeface="Times New Roman" pitchFamily="18" charset="0"/>
              </a:rPr>
              <a:t>rams</a:t>
            </a:r>
            <a:r>
              <a:rPr lang="en-IN" sz="2400" dirty="0">
                <a:ea typeface="ＭＳ Ｐゴシック" pitchFamily="34" charset="-128"/>
                <a:cs typeface="Times New Roman" pitchFamily="18" charset="0"/>
              </a:rPr>
              <a:t> of urea daily for excretion in the urine</a:t>
            </a:r>
            <a:endParaRPr lang="en-IN" sz="2400" dirty="0"/>
          </a:p>
        </p:txBody>
      </p:sp>
    </p:spTree>
    <p:extLst>
      <p:ext uri="{BB962C8B-B14F-4D97-AF65-F5344CB8AC3E}">
        <p14:creationId xmlns:p14="http://schemas.microsoft.com/office/powerpoint/2010/main" val="7795897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B7F-992D-4DC1-8A87-1FE7D35CBF42}"/>
              </a:ext>
            </a:extLst>
          </p:cNvPr>
          <p:cNvSpPr>
            <a:spLocks noGrp="1"/>
          </p:cNvSpPr>
          <p:nvPr>
            <p:ph type="title"/>
          </p:nvPr>
        </p:nvSpPr>
        <p:spPr/>
        <p:txBody>
          <a:bodyPr/>
          <a:lstStyle/>
          <a:p>
            <a:r>
              <a:rPr lang="en-US" dirty="0">
                <a:ea typeface="ＭＳ Ｐゴシック" pitchFamily="34" charset="-128"/>
              </a:rPr>
              <a:t>Learning Check 1</a:t>
            </a:r>
            <a:endParaRPr lang="en-IN" dirty="0"/>
          </a:p>
        </p:txBody>
      </p:sp>
      <p:sp>
        <p:nvSpPr>
          <p:cNvPr id="4" name="Content Placeholder 3">
            <a:extLst>
              <a:ext uri="{FF2B5EF4-FFF2-40B4-BE49-F238E27FC236}">
                <a16:creationId xmlns:a16="http://schemas.microsoft.com/office/drawing/2014/main" id="{5254F7E2-93FC-4A65-A4BC-11052C35C253}"/>
              </a:ext>
            </a:extLst>
          </p:cNvPr>
          <p:cNvSpPr>
            <a:spLocks noGrp="1"/>
          </p:cNvSpPr>
          <p:nvPr>
            <p:ph sz="quarter" idx="14"/>
          </p:nvPr>
        </p:nvSpPr>
        <p:spPr>
          <a:xfrm>
            <a:off x="457200" y="1562502"/>
            <a:ext cx="7713406" cy="399033"/>
          </a:xfrm>
        </p:spPr>
        <p:txBody>
          <a:bodyPr/>
          <a:lstStyle/>
          <a:p>
            <a:pPr marL="432" indent="0">
              <a:buNone/>
            </a:pPr>
            <a:r>
              <a:rPr lang="en-IN" sz="2400" dirty="0">
                <a:ea typeface="ＭＳ Ｐゴシック" pitchFamily="34" charset="-128"/>
              </a:rPr>
              <a:t>Write the structures and names of the products for the</a:t>
            </a:r>
            <a:endParaRPr lang="en-IN" sz="2400" dirty="0"/>
          </a:p>
        </p:txBody>
      </p:sp>
      <p:sp>
        <p:nvSpPr>
          <p:cNvPr id="5" name="Content Placeholder 4">
            <a:extLst>
              <a:ext uri="{FF2B5EF4-FFF2-40B4-BE49-F238E27FC236}">
                <a16:creationId xmlns:a16="http://schemas.microsoft.com/office/drawing/2014/main" id="{1E8A0EC3-6744-4848-A5AE-EFBD3D17902D}"/>
              </a:ext>
            </a:extLst>
          </p:cNvPr>
          <p:cNvSpPr>
            <a:spLocks noGrp="1"/>
          </p:cNvSpPr>
          <p:nvPr>
            <p:ph sz="quarter" idx="15"/>
          </p:nvPr>
        </p:nvSpPr>
        <p:spPr>
          <a:xfrm>
            <a:off x="457201" y="2031871"/>
            <a:ext cx="2448231" cy="426566"/>
          </a:xfrm>
        </p:spPr>
        <p:txBody>
          <a:bodyPr/>
          <a:lstStyle/>
          <a:p>
            <a:pPr marL="0" indent="0">
              <a:buNone/>
            </a:pPr>
            <a:r>
              <a:rPr lang="en-IN" sz="2400" dirty="0">
                <a:ea typeface="ＭＳ Ｐゴシック" pitchFamily="34" charset="-128"/>
              </a:rPr>
              <a:t>transamination of</a:t>
            </a:r>
            <a:endParaRPr lang="en-IN" sz="2400" dirty="0"/>
          </a:p>
        </p:txBody>
      </p:sp>
      <p:graphicFrame>
        <p:nvGraphicFramePr>
          <p:cNvPr id="17" name="Object 16" descr="alpha -">
            <a:extLst>
              <a:ext uri="{FF2B5EF4-FFF2-40B4-BE49-F238E27FC236}">
                <a16:creationId xmlns:a16="http://schemas.microsoft.com/office/drawing/2014/main" id="{5AA42A3B-A9E1-4D64-80C6-F95452308629}"/>
              </a:ext>
            </a:extLst>
          </p:cNvPr>
          <p:cNvGraphicFramePr>
            <a:graphicFrameLocks noChangeAspect="1"/>
          </p:cNvGraphicFramePr>
          <p:nvPr>
            <p:extLst/>
          </p:nvPr>
        </p:nvGraphicFramePr>
        <p:xfrm>
          <a:off x="2971800" y="2124075"/>
          <a:ext cx="411163" cy="227013"/>
        </p:xfrm>
        <a:graphic>
          <a:graphicData uri="http://schemas.openxmlformats.org/presentationml/2006/ole">
            <mc:AlternateContent xmlns:mc="http://schemas.openxmlformats.org/markup-compatibility/2006">
              <mc:Choice xmlns:v="urn:schemas-microsoft-com:vml" Requires="v">
                <p:oleObj spid="_x0000_s71683" name="Equation" r:id="rId4" imgW="342720" imgH="190440" progId="Equation.DSMT4">
                  <p:embed/>
                </p:oleObj>
              </mc:Choice>
              <mc:Fallback>
                <p:oleObj name="Equation" r:id="rId4" imgW="342720" imgH="190440" progId="Equation.DSMT4">
                  <p:embed/>
                  <p:pic>
                    <p:nvPicPr>
                      <p:cNvPr id="17" name="Object 16" descr="alpha -">
                        <a:extLst>
                          <a:ext uri="{FF2B5EF4-FFF2-40B4-BE49-F238E27FC236}">
                            <a16:creationId xmlns:a16="http://schemas.microsoft.com/office/drawing/2014/main" id="{5AA42A3B-A9E1-4D64-80C6-F95452308629}"/>
                          </a:ext>
                        </a:extLst>
                      </p:cNvPr>
                      <p:cNvPicPr/>
                      <p:nvPr/>
                    </p:nvPicPr>
                    <p:blipFill>
                      <a:blip r:embed="rId5"/>
                      <a:stretch>
                        <a:fillRect/>
                      </a:stretch>
                    </p:blipFill>
                    <p:spPr>
                      <a:xfrm>
                        <a:off x="2971800" y="2124075"/>
                        <a:ext cx="411163" cy="227013"/>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CD6DE27-9DC4-4814-A63D-F3B7D27ADB5E}"/>
              </a:ext>
            </a:extLst>
          </p:cNvPr>
          <p:cNvSpPr>
            <a:spLocks noGrp="1"/>
          </p:cNvSpPr>
          <p:nvPr>
            <p:ph sz="quarter" idx="16"/>
          </p:nvPr>
        </p:nvSpPr>
        <p:spPr>
          <a:xfrm>
            <a:off x="3465873" y="2042445"/>
            <a:ext cx="3805084" cy="420535"/>
          </a:xfrm>
        </p:spPr>
        <p:txBody>
          <a:bodyPr/>
          <a:lstStyle/>
          <a:p>
            <a:pPr marL="432" indent="0">
              <a:buNone/>
            </a:pPr>
            <a:r>
              <a:rPr lang="en-IN" sz="2400" dirty="0">
                <a:ea typeface="ＭＳ Ｐゴシック" pitchFamily="34" charset="-128"/>
                <a:sym typeface="Symbol" pitchFamily="18" charset="2"/>
              </a:rPr>
              <a:t>ketoglutarate </a:t>
            </a:r>
            <a:r>
              <a:rPr lang="en-IN" sz="2400" dirty="0">
                <a:ea typeface="ＭＳ Ｐゴシック" pitchFamily="34" charset="-128"/>
              </a:rPr>
              <a:t>by aspartate</a:t>
            </a:r>
            <a:r>
              <a:rPr lang="en-IN" sz="2400" dirty="0">
                <a:ea typeface="ＭＳ Ｐゴシック" pitchFamily="34" charset="-128"/>
                <a:sym typeface="Symbol" pitchFamily="18" charset="2"/>
              </a:rPr>
              <a:t>.</a:t>
            </a:r>
            <a:endParaRPr lang="en-IN" sz="2400" dirty="0"/>
          </a:p>
        </p:txBody>
      </p:sp>
      <p:pic>
        <p:nvPicPr>
          <p:cNvPr id="18" name="Content Placeholder 17" descr="Aspartate and alpha-ketoglutarate are added to yield blank. For long description in Notes pane, press F6.">
            <a:extLst>
              <a:ext uri="{FF2B5EF4-FFF2-40B4-BE49-F238E27FC236}">
                <a16:creationId xmlns:a16="http://schemas.microsoft.com/office/drawing/2014/main" id="{251FFDC5-F75B-4EB4-ACBA-3917A6388B3C}"/>
              </a:ext>
            </a:extLst>
          </p:cNvPr>
          <p:cNvPicPr>
            <a:picLocks noGrp="1" noChangeAspect="1"/>
          </p:cNvPicPr>
          <p:nvPr>
            <p:ph sz="quarter" idx="17"/>
          </p:nvPr>
        </p:nvPicPr>
        <p:blipFill>
          <a:blip r:embed="rId6"/>
          <a:stretch>
            <a:fillRect/>
          </a:stretch>
        </p:blipFill>
        <p:spPr>
          <a:xfrm>
            <a:off x="2114098" y="2885276"/>
            <a:ext cx="5156859" cy="2510664"/>
          </a:xfrm>
          <a:prstGeom prst="rect">
            <a:avLst/>
          </a:prstGeom>
        </p:spPr>
      </p:pic>
    </p:spTree>
    <p:extLst>
      <p:ext uri="{BB962C8B-B14F-4D97-AF65-F5344CB8AC3E}">
        <p14:creationId xmlns:p14="http://schemas.microsoft.com/office/powerpoint/2010/main" val="22068430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B7F-992D-4DC1-8A87-1FE7D35CBF42}"/>
              </a:ext>
            </a:extLst>
          </p:cNvPr>
          <p:cNvSpPr>
            <a:spLocks noGrp="1"/>
          </p:cNvSpPr>
          <p:nvPr>
            <p:ph type="title"/>
          </p:nvPr>
        </p:nvSpPr>
        <p:spPr/>
        <p:txBody>
          <a:bodyPr/>
          <a:lstStyle/>
          <a:p>
            <a:r>
              <a:rPr lang="en-US" dirty="0">
                <a:ea typeface="ＭＳ Ｐゴシック" pitchFamily="34" charset="-128"/>
              </a:rPr>
              <a:t>Solution 1</a:t>
            </a:r>
            <a:endParaRPr lang="en-IN" dirty="0"/>
          </a:p>
        </p:txBody>
      </p:sp>
      <p:sp>
        <p:nvSpPr>
          <p:cNvPr id="4" name="Content Placeholder 3">
            <a:extLst>
              <a:ext uri="{FF2B5EF4-FFF2-40B4-BE49-F238E27FC236}">
                <a16:creationId xmlns:a16="http://schemas.microsoft.com/office/drawing/2014/main" id="{5254F7E2-93FC-4A65-A4BC-11052C35C253}"/>
              </a:ext>
            </a:extLst>
          </p:cNvPr>
          <p:cNvSpPr>
            <a:spLocks noGrp="1"/>
          </p:cNvSpPr>
          <p:nvPr>
            <p:ph sz="quarter" idx="14"/>
          </p:nvPr>
        </p:nvSpPr>
        <p:spPr>
          <a:xfrm>
            <a:off x="457200" y="1562502"/>
            <a:ext cx="7713406" cy="399033"/>
          </a:xfrm>
        </p:spPr>
        <p:txBody>
          <a:bodyPr/>
          <a:lstStyle/>
          <a:p>
            <a:pPr marL="432" indent="0">
              <a:buNone/>
            </a:pPr>
            <a:r>
              <a:rPr lang="en-IN" sz="2400" dirty="0">
                <a:ea typeface="ＭＳ Ｐゴシック" pitchFamily="34" charset="-128"/>
              </a:rPr>
              <a:t>Write the structures and names of the products for the</a:t>
            </a:r>
            <a:endParaRPr lang="en-IN" sz="2400" dirty="0"/>
          </a:p>
        </p:txBody>
      </p:sp>
      <p:sp>
        <p:nvSpPr>
          <p:cNvPr id="5" name="Content Placeholder 4">
            <a:extLst>
              <a:ext uri="{FF2B5EF4-FFF2-40B4-BE49-F238E27FC236}">
                <a16:creationId xmlns:a16="http://schemas.microsoft.com/office/drawing/2014/main" id="{1E8A0EC3-6744-4848-A5AE-EFBD3D17902D}"/>
              </a:ext>
            </a:extLst>
          </p:cNvPr>
          <p:cNvSpPr>
            <a:spLocks noGrp="1"/>
          </p:cNvSpPr>
          <p:nvPr>
            <p:ph sz="quarter" idx="15"/>
          </p:nvPr>
        </p:nvSpPr>
        <p:spPr>
          <a:xfrm>
            <a:off x="457201" y="2031871"/>
            <a:ext cx="2448231" cy="426566"/>
          </a:xfrm>
        </p:spPr>
        <p:txBody>
          <a:bodyPr/>
          <a:lstStyle/>
          <a:p>
            <a:pPr marL="0" indent="0">
              <a:buNone/>
            </a:pPr>
            <a:r>
              <a:rPr lang="en-IN" sz="2400" dirty="0">
                <a:ea typeface="ＭＳ Ｐゴシック" pitchFamily="34" charset="-128"/>
              </a:rPr>
              <a:t>transamination of</a:t>
            </a:r>
            <a:endParaRPr lang="en-IN" sz="2400" dirty="0"/>
          </a:p>
        </p:txBody>
      </p:sp>
      <p:graphicFrame>
        <p:nvGraphicFramePr>
          <p:cNvPr id="17" name="Object 16" descr="alpha-">
            <a:extLst>
              <a:ext uri="{FF2B5EF4-FFF2-40B4-BE49-F238E27FC236}">
                <a16:creationId xmlns:a16="http://schemas.microsoft.com/office/drawing/2014/main" id="{5AA42A3B-A9E1-4D64-80C6-F95452308629}"/>
              </a:ext>
            </a:extLst>
          </p:cNvPr>
          <p:cNvGraphicFramePr>
            <a:graphicFrameLocks noChangeAspect="1"/>
          </p:cNvGraphicFramePr>
          <p:nvPr>
            <p:extLst/>
          </p:nvPr>
        </p:nvGraphicFramePr>
        <p:xfrm>
          <a:off x="2971800" y="2124075"/>
          <a:ext cx="411163" cy="227013"/>
        </p:xfrm>
        <a:graphic>
          <a:graphicData uri="http://schemas.openxmlformats.org/presentationml/2006/ole">
            <mc:AlternateContent xmlns:mc="http://schemas.openxmlformats.org/markup-compatibility/2006">
              <mc:Choice xmlns:v="urn:schemas-microsoft-com:vml" Requires="v">
                <p:oleObj spid="_x0000_s72707" name="Equation" r:id="rId4" imgW="342720" imgH="190440" progId="Equation.DSMT4">
                  <p:embed/>
                </p:oleObj>
              </mc:Choice>
              <mc:Fallback>
                <p:oleObj name="Equation" r:id="rId4" imgW="342720" imgH="190440" progId="Equation.DSMT4">
                  <p:embed/>
                  <p:pic>
                    <p:nvPicPr>
                      <p:cNvPr id="17" name="Object 16" descr="alpha-">
                        <a:extLst>
                          <a:ext uri="{FF2B5EF4-FFF2-40B4-BE49-F238E27FC236}">
                            <a16:creationId xmlns:a16="http://schemas.microsoft.com/office/drawing/2014/main" id="{5AA42A3B-A9E1-4D64-80C6-F95452308629}"/>
                          </a:ext>
                        </a:extLst>
                      </p:cNvPr>
                      <p:cNvPicPr/>
                      <p:nvPr/>
                    </p:nvPicPr>
                    <p:blipFill>
                      <a:blip r:embed="rId5"/>
                      <a:stretch>
                        <a:fillRect/>
                      </a:stretch>
                    </p:blipFill>
                    <p:spPr>
                      <a:xfrm>
                        <a:off x="2971800" y="2124075"/>
                        <a:ext cx="411163" cy="227013"/>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CD6DE27-9DC4-4814-A63D-F3B7D27ADB5E}"/>
              </a:ext>
            </a:extLst>
          </p:cNvPr>
          <p:cNvSpPr>
            <a:spLocks noGrp="1"/>
          </p:cNvSpPr>
          <p:nvPr>
            <p:ph sz="quarter" idx="16"/>
          </p:nvPr>
        </p:nvSpPr>
        <p:spPr>
          <a:xfrm>
            <a:off x="3484693" y="2042445"/>
            <a:ext cx="3805084" cy="420535"/>
          </a:xfrm>
        </p:spPr>
        <p:txBody>
          <a:bodyPr/>
          <a:lstStyle/>
          <a:p>
            <a:pPr marL="432" indent="0">
              <a:buNone/>
            </a:pPr>
            <a:r>
              <a:rPr lang="en-IN" sz="2400" dirty="0">
                <a:ea typeface="ＭＳ Ｐゴシック" pitchFamily="34" charset="-128"/>
                <a:sym typeface="Symbol" pitchFamily="18" charset="2"/>
              </a:rPr>
              <a:t>ketoglutarate </a:t>
            </a:r>
            <a:r>
              <a:rPr lang="en-IN" sz="2400" dirty="0">
                <a:ea typeface="ＭＳ Ｐゴシック" pitchFamily="34" charset="-128"/>
              </a:rPr>
              <a:t>by aspartate</a:t>
            </a:r>
            <a:r>
              <a:rPr lang="en-IN" sz="2400" dirty="0">
                <a:ea typeface="ＭＳ Ｐゴシック" pitchFamily="34" charset="-128"/>
                <a:sym typeface="Symbol" pitchFamily="18" charset="2"/>
              </a:rPr>
              <a:t>.</a:t>
            </a:r>
            <a:endParaRPr lang="en-IN" sz="2400" dirty="0"/>
          </a:p>
        </p:txBody>
      </p:sp>
      <p:pic>
        <p:nvPicPr>
          <p:cNvPr id="8" name="Content Placeholder 7" descr="Aspartate and alpha-ketoglutarate are added to yield oxaloacetate plus glutamate. For long description in Notes pane, press F6.">
            <a:extLst>
              <a:ext uri="{FF2B5EF4-FFF2-40B4-BE49-F238E27FC236}">
                <a16:creationId xmlns:a16="http://schemas.microsoft.com/office/drawing/2014/main" id="{955A102D-0C86-4074-9240-D7734D7C2FBE}"/>
              </a:ext>
            </a:extLst>
          </p:cNvPr>
          <p:cNvPicPr>
            <a:picLocks noGrp="1" noChangeAspect="1"/>
          </p:cNvPicPr>
          <p:nvPr>
            <p:ph sz="quarter" idx="17"/>
          </p:nvPr>
        </p:nvPicPr>
        <p:blipFill>
          <a:blip r:embed="rId6"/>
          <a:stretch>
            <a:fillRect/>
          </a:stretch>
        </p:blipFill>
        <p:spPr>
          <a:xfrm>
            <a:off x="746976" y="2843124"/>
            <a:ext cx="7679542" cy="2159179"/>
          </a:xfrm>
          <a:prstGeom prst="rect">
            <a:avLst/>
          </a:prstGeom>
        </p:spPr>
      </p:pic>
    </p:spTree>
    <p:extLst>
      <p:ext uri="{BB962C8B-B14F-4D97-AF65-F5344CB8AC3E}">
        <p14:creationId xmlns:p14="http://schemas.microsoft.com/office/powerpoint/2010/main" val="18897865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B7F-992D-4DC1-8A87-1FE7D35CBF42}"/>
              </a:ext>
            </a:extLst>
          </p:cNvPr>
          <p:cNvSpPr>
            <a:spLocks noGrp="1"/>
          </p:cNvSpPr>
          <p:nvPr>
            <p:ph type="title"/>
          </p:nvPr>
        </p:nvSpPr>
        <p:spPr/>
        <p:txBody>
          <a:bodyPr/>
          <a:lstStyle/>
          <a:p>
            <a:r>
              <a:rPr lang="en-US" dirty="0"/>
              <a:t>A</a:t>
            </a:r>
            <a:r>
              <a:rPr lang="en-US" sz="100" dirty="0"/>
              <a:t> </a:t>
            </a:r>
            <a:r>
              <a:rPr lang="en-US" dirty="0"/>
              <a:t>T</a:t>
            </a:r>
            <a:r>
              <a:rPr lang="en-US" sz="100" dirty="0"/>
              <a:t> </a:t>
            </a:r>
            <a:r>
              <a:rPr lang="en-US" dirty="0"/>
              <a:t>P Energy from Amino Acids</a:t>
            </a:r>
            <a:endParaRPr lang="en-IN" dirty="0"/>
          </a:p>
        </p:txBody>
      </p:sp>
      <p:sp>
        <p:nvSpPr>
          <p:cNvPr id="4" name="Content Placeholder 3">
            <a:extLst>
              <a:ext uri="{FF2B5EF4-FFF2-40B4-BE49-F238E27FC236}">
                <a16:creationId xmlns:a16="http://schemas.microsoft.com/office/drawing/2014/main" id="{5254F7E2-93FC-4A65-A4BC-11052C35C253}"/>
              </a:ext>
            </a:extLst>
          </p:cNvPr>
          <p:cNvSpPr>
            <a:spLocks noGrp="1"/>
          </p:cNvSpPr>
          <p:nvPr>
            <p:ph sz="quarter" idx="14"/>
          </p:nvPr>
        </p:nvSpPr>
        <p:spPr>
          <a:xfrm>
            <a:off x="457200" y="1547753"/>
            <a:ext cx="8554065" cy="1844375"/>
          </a:xfrm>
        </p:spPr>
        <p:txBody>
          <a:bodyPr/>
          <a:lstStyle/>
          <a:p>
            <a:pPr marL="432" indent="0">
              <a:buNone/>
            </a:pPr>
            <a:r>
              <a:rPr lang="en-US" sz="2000" dirty="0"/>
              <a:t>Carbon skeletons of amino acids</a:t>
            </a:r>
          </a:p>
          <a:p>
            <a:r>
              <a:rPr lang="en-US" sz="2000" dirty="0"/>
              <a:t>form intermediates of the citric acid cycle</a:t>
            </a:r>
          </a:p>
          <a:p>
            <a:r>
              <a:rPr lang="en-US" sz="2000" dirty="0"/>
              <a:t>produce energy</a:t>
            </a:r>
          </a:p>
          <a:p>
            <a:r>
              <a:rPr lang="en-US" sz="2000" dirty="0"/>
              <a:t>enter the citric acid cycle at different places depending on the amino acid</a:t>
            </a:r>
          </a:p>
        </p:txBody>
      </p:sp>
      <p:sp>
        <p:nvSpPr>
          <p:cNvPr id="5" name="Content Placeholder 4">
            <a:extLst>
              <a:ext uri="{FF2B5EF4-FFF2-40B4-BE49-F238E27FC236}">
                <a16:creationId xmlns:a16="http://schemas.microsoft.com/office/drawing/2014/main" id="{1E8A0EC3-6744-4848-A5AE-EFBD3D17902D}"/>
              </a:ext>
            </a:extLst>
          </p:cNvPr>
          <p:cNvSpPr>
            <a:spLocks noGrp="1"/>
          </p:cNvSpPr>
          <p:nvPr>
            <p:ph sz="quarter" idx="15"/>
          </p:nvPr>
        </p:nvSpPr>
        <p:spPr>
          <a:xfrm>
            <a:off x="457200" y="3555595"/>
            <a:ext cx="3732767" cy="387787"/>
          </a:xfrm>
        </p:spPr>
        <p:txBody>
          <a:bodyPr/>
          <a:lstStyle/>
          <a:p>
            <a:pPr marL="255600" indent="0">
              <a:buNone/>
            </a:pPr>
            <a:r>
              <a:rPr lang="en-US" sz="2000" b="1" dirty="0"/>
              <a:t>Three-carbon skeletons:</a:t>
            </a:r>
          </a:p>
        </p:txBody>
      </p:sp>
      <p:pic>
        <p:nvPicPr>
          <p:cNvPr id="17" name="Content Placeholder 16" descr="alanine, serine, cysteine yield pyruvate.">
            <a:extLst>
              <a:ext uri="{FF2B5EF4-FFF2-40B4-BE49-F238E27FC236}">
                <a16:creationId xmlns:a16="http://schemas.microsoft.com/office/drawing/2014/main" id="{8BD724B6-9BED-42F3-ABFC-61094090C2F1}"/>
              </a:ext>
            </a:extLst>
          </p:cNvPr>
          <p:cNvPicPr>
            <a:picLocks noGrp="1" noChangeAspect="1"/>
          </p:cNvPicPr>
          <p:nvPr>
            <p:ph sz="quarter" idx="16"/>
          </p:nvPr>
        </p:nvPicPr>
        <p:blipFill>
          <a:blip r:embed="rId2"/>
          <a:stretch>
            <a:fillRect/>
          </a:stretch>
        </p:blipFill>
        <p:spPr>
          <a:xfrm>
            <a:off x="1569317" y="4121156"/>
            <a:ext cx="6008210" cy="338174"/>
          </a:xfrm>
          <a:prstGeom prst="rect">
            <a:avLst/>
          </a:prstGeom>
        </p:spPr>
      </p:pic>
      <p:sp>
        <p:nvSpPr>
          <p:cNvPr id="6" name="Content Placeholder 5">
            <a:extLst>
              <a:ext uri="{FF2B5EF4-FFF2-40B4-BE49-F238E27FC236}">
                <a16:creationId xmlns:a16="http://schemas.microsoft.com/office/drawing/2014/main" id="{DC5F95E0-6669-48F3-81BF-8E0B8C67E9D4}"/>
              </a:ext>
            </a:extLst>
          </p:cNvPr>
          <p:cNvSpPr>
            <a:spLocks noGrp="1"/>
          </p:cNvSpPr>
          <p:nvPr>
            <p:ph sz="quarter" idx="17"/>
          </p:nvPr>
        </p:nvSpPr>
        <p:spPr>
          <a:xfrm>
            <a:off x="454672" y="4572678"/>
            <a:ext cx="3217675" cy="382779"/>
          </a:xfrm>
        </p:spPr>
        <p:txBody>
          <a:bodyPr/>
          <a:lstStyle/>
          <a:p>
            <a:pPr marL="255600" indent="0">
              <a:buNone/>
            </a:pPr>
            <a:r>
              <a:rPr lang="en-US" sz="2000" b="1" dirty="0"/>
              <a:t>Four-carbon skeletons:</a:t>
            </a:r>
          </a:p>
        </p:txBody>
      </p:sp>
      <p:pic>
        <p:nvPicPr>
          <p:cNvPr id="18" name="Content Placeholder 17" descr="aspartate, asparagine yield oxaloacetate. ">
            <a:extLst>
              <a:ext uri="{FF2B5EF4-FFF2-40B4-BE49-F238E27FC236}">
                <a16:creationId xmlns:a16="http://schemas.microsoft.com/office/drawing/2014/main" id="{51B523A2-DEB0-4F8C-9DCC-BAC4C97D3ED6}"/>
              </a:ext>
            </a:extLst>
          </p:cNvPr>
          <p:cNvPicPr>
            <a:picLocks noGrp="1" noChangeAspect="1"/>
          </p:cNvPicPr>
          <p:nvPr>
            <p:ph sz="quarter" idx="18"/>
          </p:nvPr>
        </p:nvPicPr>
        <p:blipFill>
          <a:blip r:embed="rId3"/>
          <a:stretch>
            <a:fillRect/>
          </a:stretch>
        </p:blipFill>
        <p:spPr>
          <a:xfrm>
            <a:off x="1606701" y="5042315"/>
            <a:ext cx="6126368" cy="321580"/>
          </a:xfrm>
          <a:prstGeom prst="rect">
            <a:avLst/>
          </a:prstGeom>
        </p:spPr>
      </p:pic>
      <p:sp>
        <p:nvSpPr>
          <p:cNvPr id="8" name="Content Placeholder 7">
            <a:extLst>
              <a:ext uri="{FF2B5EF4-FFF2-40B4-BE49-F238E27FC236}">
                <a16:creationId xmlns:a16="http://schemas.microsoft.com/office/drawing/2014/main" id="{37408A7C-5115-4822-8A4C-B81ED848DD1F}"/>
              </a:ext>
            </a:extLst>
          </p:cNvPr>
          <p:cNvSpPr>
            <a:spLocks noGrp="1"/>
          </p:cNvSpPr>
          <p:nvPr>
            <p:ph sz="quarter" idx="19"/>
          </p:nvPr>
        </p:nvSpPr>
        <p:spPr>
          <a:xfrm>
            <a:off x="454026" y="5422636"/>
            <a:ext cx="3144580" cy="373482"/>
          </a:xfrm>
        </p:spPr>
        <p:txBody>
          <a:bodyPr/>
          <a:lstStyle/>
          <a:p>
            <a:pPr marL="255600" indent="0">
              <a:buNone/>
            </a:pPr>
            <a:r>
              <a:rPr lang="en-US" sz="2000" b="1" dirty="0"/>
              <a:t>Five-carbon skeletons:</a:t>
            </a:r>
          </a:p>
        </p:txBody>
      </p:sp>
      <p:pic>
        <p:nvPicPr>
          <p:cNvPr id="19" name="Content Placeholder 18" descr="glutamine, glutamate, proline, arginine, histidine yield glutamate.">
            <a:extLst>
              <a:ext uri="{FF2B5EF4-FFF2-40B4-BE49-F238E27FC236}">
                <a16:creationId xmlns:a16="http://schemas.microsoft.com/office/drawing/2014/main" id="{21EE9725-B6AE-479D-BE48-1F4FDD6CC28C}"/>
              </a:ext>
            </a:extLst>
          </p:cNvPr>
          <p:cNvPicPr>
            <a:picLocks noGrp="1" noChangeAspect="1"/>
          </p:cNvPicPr>
          <p:nvPr>
            <p:ph sz="quarter" idx="20"/>
          </p:nvPr>
        </p:nvPicPr>
        <p:blipFill>
          <a:blip r:embed="rId4"/>
          <a:stretch>
            <a:fillRect/>
          </a:stretch>
        </p:blipFill>
        <p:spPr>
          <a:xfrm>
            <a:off x="1565339" y="5887711"/>
            <a:ext cx="6013323" cy="532484"/>
          </a:xfrm>
          <a:prstGeom prst="rect">
            <a:avLst/>
          </a:prstGeom>
        </p:spPr>
      </p:pic>
    </p:spTree>
    <p:extLst>
      <p:ext uri="{BB962C8B-B14F-4D97-AF65-F5344CB8AC3E}">
        <p14:creationId xmlns:p14="http://schemas.microsoft.com/office/powerpoint/2010/main" val="3073076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8F7B9-3BB0-400B-B326-26C4C5434A15}"/>
              </a:ext>
            </a:extLst>
          </p:cNvPr>
          <p:cNvSpPr>
            <a:spLocks noGrp="1"/>
          </p:cNvSpPr>
          <p:nvPr>
            <p:ph type="title"/>
          </p:nvPr>
        </p:nvSpPr>
        <p:spPr>
          <a:xfrm>
            <a:off x="457200" y="215371"/>
            <a:ext cx="8391832" cy="1097279"/>
          </a:xfrm>
        </p:spPr>
        <p:txBody>
          <a:bodyPr/>
          <a:lstStyle/>
          <a:p>
            <a:r>
              <a:rPr lang="en-US" sz="3200" dirty="0">
                <a:ea typeface="ＭＳ Ｐゴシック" pitchFamily="34" charset="-128"/>
              </a:rPr>
              <a:t>Intermediates of the Citric Acid Cycle from Amino Acids</a:t>
            </a:r>
            <a:endParaRPr lang="en-IN" sz="3200" dirty="0"/>
          </a:p>
        </p:txBody>
      </p:sp>
      <p:pic>
        <p:nvPicPr>
          <p:cNvPr id="4" name="Content Placeholder 3" descr="The intermediaries that the amino acids are converted into are as follows. For long description in Notes pane, press F6.">
            <a:extLst>
              <a:ext uri="{FF2B5EF4-FFF2-40B4-BE49-F238E27FC236}">
                <a16:creationId xmlns:a16="http://schemas.microsoft.com/office/drawing/2014/main" id="{1541DD52-58C6-4584-B5CD-7A2296E2A529}"/>
              </a:ext>
            </a:extLst>
          </p:cNvPr>
          <p:cNvPicPr>
            <a:picLocks noGrp="1" noChangeAspect="1"/>
          </p:cNvPicPr>
          <p:nvPr>
            <p:ph sz="quarter" idx="13"/>
          </p:nvPr>
        </p:nvPicPr>
        <p:blipFill>
          <a:blip r:embed="rId3"/>
          <a:stretch>
            <a:fillRect/>
          </a:stretch>
        </p:blipFill>
        <p:spPr>
          <a:xfrm>
            <a:off x="1553271" y="1644239"/>
            <a:ext cx="6037458" cy="4468813"/>
          </a:xfrm>
          <a:prstGeom prst="rect">
            <a:avLst/>
          </a:prstGeom>
        </p:spPr>
      </p:pic>
    </p:spTree>
    <p:extLst>
      <p:ext uri="{BB962C8B-B14F-4D97-AF65-F5344CB8AC3E}">
        <p14:creationId xmlns:p14="http://schemas.microsoft.com/office/powerpoint/2010/main" val="37239604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B7F-992D-4DC1-8A87-1FE7D35CBF42}"/>
              </a:ext>
            </a:extLst>
          </p:cNvPr>
          <p:cNvSpPr>
            <a:spLocks noGrp="1"/>
          </p:cNvSpPr>
          <p:nvPr>
            <p:ph type="title"/>
          </p:nvPr>
        </p:nvSpPr>
        <p:spPr/>
        <p:txBody>
          <a:bodyPr/>
          <a:lstStyle/>
          <a:p>
            <a:r>
              <a:rPr lang="en-US" dirty="0">
                <a:ea typeface="ＭＳ Ｐゴシック" pitchFamily="34" charset="-128"/>
              </a:rPr>
              <a:t>Learning Check 2</a:t>
            </a:r>
            <a:endParaRPr lang="en-IN" dirty="0"/>
          </a:p>
        </p:txBody>
      </p:sp>
      <p:sp>
        <p:nvSpPr>
          <p:cNvPr id="4" name="Content Placeholder 3">
            <a:extLst>
              <a:ext uri="{FF2B5EF4-FFF2-40B4-BE49-F238E27FC236}">
                <a16:creationId xmlns:a16="http://schemas.microsoft.com/office/drawing/2014/main" id="{5254F7E2-93FC-4A65-A4BC-11052C35C253}"/>
              </a:ext>
            </a:extLst>
          </p:cNvPr>
          <p:cNvSpPr>
            <a:spLocks noGrp="1"/>
          </p:cNvSpPr>
          <p:nvPr>
            <p:ph sz="quarter" idx="14"/>
          </p:nvPr>
        </p:nvSpPr>
        <p:spPr>
          <a:xfrm>
            <a:off x="457200" y="1547753"/>
            <a:ext cx="8111613" cy="1873873"/>
          </a:xfrm>
        </p:spPr>
        <p:txBody>
          <a:bodyPr/>
          <a:lstStyle/>
          <a:p>
            <a:pPr marL="432" indent="0">
              <a:buNone/>
            </a:pPr>
            <a:r>
              <a:rPr lang="en-US" sz="2400" dirty="0">
                <a:ea typeface="ＭＳ Ｐゴシック" pitchFamily="34" charset="-128"/>
              </a:rPr>
              <a:t>Once the carbon skeletons of amino acids are obtained from transamination, they can be used as intermediates of the citric acid cycle to provide reduced coenzymes for electron transport. Match each of the amino acids with the intermediate in the citric acid cycle.</a:t>
            </a:r>
            <a:endParaRPr lang="en-US" sz="2400" dirty="0"/>
          </a:p>
        </p:txBody>
      </p:sp>
      <p:graphicFrame>
        <p:nvGraphicFramePr>
          <p:cNvPr id="17" name="Table 17">
            <a:extLst>
              <a:ext uri="{FF2B5EF4-FFF2-40B4-BE49-F238E27FC236}">
                <a16:creationId xmlns:a16="http://schemas.microsoft.com/office/drawing/2014/main" id="{037E56B7-0878-4D60-A59D-36DBA614C237}"/>
              </a:ext>
            </a:extLst>
          </p:cNvPr>
          <p:cNvGraphicFramePr>
            <a:graphicFrameLocks noGrp="1"/>
          </p:cNvGraphicFramePr>
          <p:nvPr>
            <p:ph sz="quarter" idx="15"/>
            <p:extLst/>
          </p:nvPr>
        </p:nvGraphicFramePr>
        <p:xfrm>
          <a:off x="1932039" y="3455610"/>
          <a:ext cx="5431311" cy="457200"/>
        </p:xfrm>
        <a:graphic>
          <a:graphicData uri="http://schemas.openxmlformats.org/drawingml/2006/table">
            <a:tbl>
              <a:tblPr firstRow="1" bandRow="1">
                <a:tableStyleId>{40F9630F-82C1-40B7-BC3A-925EFCFF5E92}</a:tableStyleId>
              </a:tblPr>
              <a:tblGrid>
                <a:gridCol w="1410897">
                  <a:extLst>
                    <a:ext uri="{9D8B030D-6E8A-4147-A177-3AD203B41FA5}">
                      <a16:colId xmlns:a16="http://schemas.microsoft.com/office/drawing/2014/main" val="3324513298"/>
                    </a:ext>
                  </a:extLst>
                </a:gridCol>
                <a:gridCol w="1509283">
                  <a:extLst>
                    <a:ext uri="{9D8B030D-6E8A-4147-A177-3AD203B41FA5}">
                      <a16:colId xmlns:a16="http://schemas.microsoft.com/office/drawing/2014/main" val="2996468706"/>
                    </a:ext>
                  </a:extLst>
                </a:gridCol>
                <a:gridCol w="2511131">
                  <a:extLst>
                    <a:ext uri="{9D8B030D-6E8A-4147-A177-3AD203B41FA5}">
                      <a16:colId xmlns:a16="http://schemas.microsoft.com/office/drawing/2014/main" val="3599562098"/>
                    </a:ext>
                  </a:extLst>
                </a:gridCol>
              </a:tblGrid>
              <a:tr h="0">
                <a:tc>
                  <a:txBody>
                    <a:bodyPr/>
                    <a:lstStyle/>
                    <a:p>
                      <a:r>
                        <a:rPr lang="en-US" sz="2400" b="0" dirty="0">
                          <a:latin typeface="+mn-lt"/>
                          <a:ea typeface="ＭＳ Ｐゴシック" pitchFamily="34" charset="-128"/>
                        </a:rPr>
                        <a:t>pyruvate</a:t>
                      </a:r>
                      <a:endParaRPr lang="en-US" sz="2400" b="0" dirty="0">
                        <a:solidFill>
                          <a:srgbClr val="000000"/>
                        </a:solidFill>
                        <a:latin typeface="+mn-lt"/>
                      </a:endParaRPr>
                    </a:p>
                  </a:txBody>
                  <a:tcPr>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r>
                        <a:rPr lang="en-US" sz="2400" b="0" dirty="0">
                          <a:latin typeface="+mn-lt"/>
                          <a:ea typeface="ＭＳ Ｐゴシック" pitchFamily="34" charset="-128"/>
                        </a:rPr>
                        <a:t>fumarate</a:t>
                      </a:r>
                      <a:endParaRPr lang="en-US" sz="2400" b="0" dirty="0">
                        <a:solidFill>
                          <a:srgbClr val="000000"/>
                        </a:solidFill>
                        <a:latin typeface="+mn-lt"/>
                      </a:endParaRPr>
                    </a:p>
                  </a:txBody>
                  <a:tcPr>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r>
                        <a:rPr lang="en-US" sz="100" b="0" dirty="0">
                          <a:latin typeface="+mn-lt"/>
                          <a:ea typeface="ＭＳ Ｐゴシック" pitchFamily="34" charset="-128"/>
                          <a:sym typeface="Symbol" pitchFamily="18" charset="2"/>
                        </a:rPr>
                        <a:t>alpha</a:t>
                      </a:r>
                      <a:r>
                        <a:rPr lang="en-US" sz="2400" b="0" dirty="0">
                          <a:latin typeface="+mn-lt"/>
                          <a:ea typeface="ＭＳ Ｐゴシック" pitchFamily="34" charset="-128"/>
                          <a:sym typeface="Symbol" pitchFamily="18" charset="2"/>
                        </a:rPr>
                        <a:t>   -ketoglutarate</a:t>
                      </a:r>
                      <a:endParaRPr lang="en-US" sz="2400" b="0" dirty="0">
                        <a:solidFill>
                          <a:srgbClr val="000000"/>
                        </a:solidFill>
                        <a:latin typeface="+mn-lt"/>
                      </a:endParaRPr>
                    </a:p>
                  </a:txBody>
                  <a:tcPr>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3937322899"/>
                  </a:ext>
                </a:extLst>
              </a:tr>
            </a:tbl>
          </a:graphicData>
        </a:graphic>
      </p:graphicFrame>
      <p:graphicFrame>
        <p:nvGraphicFramePr>
          <p:cNvPr id="19" name="Object 18">
            <a:extLst>
              <a:ext uri="{FF2B5EF4-FFF2-40B4-BE49-F238E27FC236}">
                <a16:creationId xmlns:a16="http://schemas.microsoft.com/office/drawing/2014/main" id="{39D97C73-5946-46FA-9942-444EA7CBFB35}"/>
              </a:ext>
              <a:ext uri="{C183D7F6-B498-43B3-948B-1728B52AA6E4}">
                <adec:decorative xmlns:adec="http://schemas.microsoft.com/office/drawing/2017/decorative" val="1"/>
              </a:ext>
            </a:extLst>
          </p:cNvPr>
          <p:cNvGraphicFramePr>
            <a:graphicFrameLocks noChangeAspect="1"/>
          </p:cNvGraphicFramePr>
          <p:nvPr>
            <p:extLst/>
          </p:nvPr>
        </p:nvGraphicFramePr>
        <p:xfrm>
          <a:off x="4899446" y="3579157"/>
          <a:ext cx="287363" cy="253556"/>
        </p:xfrm>
        <a:graphic>
          <a:graphicData uri="http://schemas.openxmlformats.org/presentationml/2006/ole">
            <mc:AlternateContent xmlns:mc="http://schemas.openxmlformats.org/markup-compatibility/2006">
              <mc:Choice xmlns:v="urn:schemas-microsoft-com:vml" Requires="v">
                <p:oleObj spid="_x0000_s73731" name="Equation" r:id="rId3" imgW="215640" imgH="190440" progId="Equation.DSMT4">
                  <p:embed/>
                </p:oleObj>
              </mc:Choice>
              <mc:Fallback>
                <p:oleObj name="Equation" r:id="rId3" imgW="215640" imgH="190440" progId="Equation.DSMT4">
                  <p:embed/>
                  <p:pic>
                    <p:nvPicPr>
                      <p:cNvPr id="19" name="Object 18">
                        <a:extLst>
                          <a:ext uri="{FF2B5EF4-FFF2-40B4-BE49-F238E27FC236}">
                            <a16:creationId xmlns:a16="http://schemas.microsoft.com/office/drawing/2014/main" id="{39D97C73-5946-46FA-9942-444EA7CBFB35}"/>
                          </a:ext>
                          <a:ext uri="{C183D7F6-B498-43B3-948B-1728B52AA6E4}">
                            <adec:decorative xmlns:adec="http://schemas.microsoft.com/office/drawing/2017/decorative" val="1"/>
                          </a:ext>
                        </a:extLst>
                      </p:cNvPr>
                      <p:cNvPicPr/>
                      <p:nvPr/>
                    </p:nvPicPr>
                    <p:blipFill>
                      <a:blip r:embed="rId4"/>
                      <a:stretch>
                        <a:fillRect/>
                      </a:stretch>
                    </p:blipFill>
                    <p:spPr>
                      <a:xfrm>
                        <a:off x="4899446" y="3579157"/>
                        <a:ext cx="287363" cy="253556"/>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CD6DE27-9DC4-4814-A63D-F3B7D27ADB5E}"/>
              </a:ext>
            </a:extLst>
          </p:cNvPr>
          <p:cNvSpPr>
            <a:spLocks noGrp="1"/>
          </p:cNvSpPr>
          <p:nvPr>
            <p:ph sz="quarter" idx="16"/>
          </p:nvPr>
        </p:nvSpPr>
        <p:spPr>
          <a:xfrm>
            <a:off x="457200" y="4117900"/>
            <a:ext cx="1651819" cy="413919"/>
          </a:xfrm>
        </p:spPr>
        <p:txBody>
          <a:bodyPr/>
          <a:lstStyle/>
          <a:p>
            <a:pPr marL="432" indent="0">
              <a:buNone/>
            </a:pPr>
            <a:r>
              <a:rPr lang="en-US" sz="2400" dirty="0">
                <a:solidFill>
                  <a:schemeClr val="tx2"/>
                </a:solidFill>
                <a:ea typeface="ＭＳ Ｐゴシック" pitchFamily="34" charset="-128"/>
              </a:rPr>
              <a:t>A. </a:t>
            </a:r>
            <a:r>
              <a:rPr lang="en-US" sz="2400" dirty="0">
                <a:ea typeface="ＭＳ Ｐゴシック" pitchFamily="34" charset="-128"/>
              </a:rPr>
              <a:t>cysteine</a:t>
            </a:r>
            <a:endParaRPr lang="en-US" sz="2400" dirty="0"/>
          </a:p>
        </p:txBody>
      </p:sp>
      <p:sp>
        <p:nvSpPr>
          <p:cNvPr id="7" name="Content Placeholder 6">
            <a:extLst>
              <a:ext uri="{FF2B5EF4-FFF2-40B4-BE49-F238E27FC236}">
                <a16:creationId xmlns:a16="http://schemas.microsoft.com/office/drawing/2014/main" id="{4DE95F53-8E2B-4D74-848B-8AE26B730192}"/>
              </a:ext>
            </a:extLst>
          </p:cNvPr>
          <p:cNvSpPr>
            <a:spLocks noGrp="1"/>
          </p:cNvSpPr>
          <p:nvPr>
            <p:ph sz="quarter" idx="18"/>
          </p:nvPr>
        </p:nvSpPr>
        <p:spPr>
          <a:xfrm>
            <a:off x="459729" y="4715435"/>
            <a:ext cx="1914762" cy="440996"/>
          </a:xfrm>
        </p:spPr>
        <p:txBody>
          <a:bodyPr/>
          <a:lstStyle/>
          <a:p>
            <a:pPr marL="432" indent="0">
              <a:buNone/>
            </a:pPr>
            <a:r>
              <a:rPr lang="en-US" sz="2400" dirty="0">
                <a:solidFill>
                  <a:schemeClr val="tx2"/>
                </a:solidFill>
                <a:ea typeface="ＭＳ Ｐゴシック" pitchFamily="34" charset="-128"/>
              </a:rPr>
              <a:t>B. </a:t>
            </a:r>
            <a:r>
              <a:rPr lang="en-US" sz="2400" dirty="0">
                <a:ea typeface="ＭＳ Ｐゴシック" pitchFamily="34" charset="-128"/>
              </a:rPr>
              <a:t>glutamine</a:t>
            </a:r>
            <a:endParaRPr lang="en-US" sz="2400" dirty="0"/>
          </a:p>
        </p:txBody>
      </p:sp>
      <p:sp>
        <p:nvSpPr>
          <p:cNvPr id="9" name="Content Placeholder 8">
            <a:extLst>
              <a:ext uri="{FF2B5EF4-FFF2-40B4-BE49-F238E27FC236}">
                <a16:creationId xmlns:a16="http://schemas.microsoft.com/office/drawing/2014/main" id="{255FE709-0CCE-4093-AA6F-E82B007EF85E}"/>
              </a:ext>
            </a:extLst>
          </p:cNvPr>
          <p:cNvSpPr>
            <a:spLocks noGrp="1"/>
          </p:cNvSpPr>
          <p:nvPr>
            <p:ph sz="quarter" idx="20"/>
          </p:nvPr>
        </p:nvSpPr>
        <p:spPr>
          <a:xfrm>
            <a:off x="466389" y="5275906"/>
            <a:ext cx="1960433" cy="451312"/>
          </a:xfrm>
        </p:spPr>
        <p:txBody>
          <a:bodyPr/>
          <a:lstStyle/>
          <a:p>
            <a:pPr marL="0" indent="0">
              <a:buNone/>
            </a:pPr>
            <a:r>
              <a:rPr lang="en-US" sz="2400" dirty="0">
                <a:solidFill>
                  <a:schemeClr val="tx2"/>
                </a:solidFill>
                <a:ea typeface="ＭＳ Ｐゴシック" pitchFamily="34" charset="-128"/>
              </a:rPr>
              <a:t>C. </a:t>
            </a:r>
            <a:r>
              <a:rPr lang="en-US" sz="2400" dirty="0">
                <a:ea typeface="ＭＳ Ｐゴシック" pitchFamily="34" charset="-128"/>
              </a:rPr>
              <a:t>aspartate</a:t>
            </a:r>
            <a:endParaRPr lang="en-US" sz="2400" dirty="0"/>
          </a:p>
        </p:txBody>
      </p:sp>
      <p:sp>
        <p:nvSpPr>
          <p:cNvPr id="11" name="Content Placeholder 10">
            <a:extLst>
              <a:ext uri="{FF2B5EF4-FFF2-40B4-BE49-F238E27FC236}">
                <a16:creationId xmlns:a16="http://schemas.microsoft.com/office/drawing/2014/main" id="{2E127C36-B0BB-4178-A1BE-245EEAD62C5B}"/>
              </a:ext>
            </a:extLst>
          </p:cNvPr>
          <p:cNvSpPr>
            <a:spLocks noGrp="1"/>
          </p:cNvSpPr>
          <p:nvPr>
            <p:ph sz="quarter" idx="22"/>
          </p:nvPr>
        </p:nvSpPr>
        <p:spPr>
          <a:xfrm>
            <a:off x="487084" y="5864121"/>
            <a:ext cx="1533446" cy="438308"/>
          </a:xfrm>
        </p:spPr>
        <p:txBody>
          <a:bodyPr/>
          <a:lstStyle/>
          <a:p>
            <a:pPr marL="432" indent="0">
              <a:buNone/>
            </a:pPr>
            <a:r>
              <a:rPr lang="en-US" sz="2400" dirty="0">
                <a:solidFill>
                  <a:schemeClr val="tx2"/>
                </a:solidFill>
                <a:ea typeface="ＭＳ Ｐゴシック" pitchFamily="34" charset="-128"/>
              </a:rPr>
              <a:t>D. </a:t>
            </a:r>
            <a:r>
              <a:rPr lang="en-US" sz="2400" dirty="0">
                <a:ea typeface="ＭＳ Ｐゴシック" pitchFamily="34" charset="-128"/>
              </a:rPr>
              <a:t>serine</a:t>
            </a:r>
            <a:endParaRPr lang="en-US" sz="2400" dirty="0"/>
          </a:p>
        </p:txBody>
      </p:sp>
    </p:spTree>
    <p:extLst>
      <p:ext uri="{BB962C8B-B14F-4D97-AF65-F5344CB8AC3E}">
        <p14:creationId xmlns:p14="http://schemas.microsoft.com/office/powerpoint/2010/main" val="40996749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B7F-992D-4DC1-8A87-1FE7D35CBF42}"/>
              </a:ext>
            </a:extLst>
          </p:cNvPr>
          <p:cNvSpPr>
            <a:spLocks noGrp="1"/>
          </p:cNvSpPr>
          <p:nvPr>
            <p:ph type="title"/>
          </p:nvPr>
        </p:nvSpPr>
        <p:spPr/>
        <p:txBody>
          <a:bodyPr/>
          <a:lstStyle/>
          <a:p>
            <a:r>
              <a:rPr lang="en-US" dirty="0">
                <a:ea typeface="ＭＳ Ｐゴシック" pitchFamily="34" charset="-128"/>
              </a:rPr>
              <a:t>Solution 2</a:t>
            </a:r>
            <a:endParaRPr lang="en-IN" dirty="0"/>
          </a:p>
        </p:txBody>
      </p:sp>
      <p:sp>
        <p:nvSpPr>
          <p:cNvPr id="4" name="Content Placeholder 3">
            <a:extLst>
              <a:ext uri="{FF2B5EF4-FFF2-40B4-BE49-F238E27FC236}">
                <a16:creationId xmlns:a16="http://schemas.microsoft.com/office/drawing/2014/main" id="{5254F7E2-93FC-4A65-A4BC-11052C35C253}"/>
              </a:ext>
            </a:extLst>
          </p:cNvPr>
          <p:cNvSpPr>
            <a:spLocks noGrp="1"/>
          </p:cNvSpPr>
          <p:nvPr>
            <p:ph sz="quarter" idx="14"/>
          </p:nvPr>
        </p:nvSpPr>
        <p:spPr>
          <a:xfrm>
            <a:off x="457200" y="1547753"/>
            <a:ext cx="8111613" cy="1873873"/>
          </a:xfrm>
        </p:spPr>
        <p:txBody>
          <a:bodyPr/>
          <a:lstStyle/>
          <a:p>
            <a:pPr marL="432" indent="0">
              <a:buNone/>
            </a:pPr>
            <a:r>
              <a:rPr lang="en-US" sz="2400" dirty="0">
                <a:ea typeface="ＭＳ Ｐゴシック" pitchFamily="34" charset="-128"/>
              </a:rPr>
              <a:t>Once the carbon skeletons of amino acids are obtained from transamination, they can be used as intermediates of the citric acid cycle to provide reduced coenzymes for electron transport. Match each of the amino acids with the intermediate in the citric acid cycle.</a:t>
            </a:r>
            <a:endParaRPr lang="en-US" sz="2400" dirty="0"/>
          </a:p>
        </p:txBody>
      </p:sp>
      <p:graphicFrame>
        <p:nvGraphicFramePr>
          <p:cNvPr id="17" name="Table 17">
            <a:extLst>
              <a:ext uri="{FF2B5EF4-FFF2-40B4-BE49-F238E27FC236}">
                <a16:creationId xmlns:a16="http://schemas.microsoft.com/office/drawing/2014/main" id="{037E56B7-0878-4D60-A59D-36DBA614C237}"/>
              </a:ext>
            </a:extLst>
          </p:cNvPr>
          <p:cNvGraphicFramePr>
            <a:graphicFrameLocks noGrp="1"/>
          </p:cNvGraphicFramePr>
          <p:nvPr>
            <p:ph sz="quarter" idx="15"/>
            <p:extLst/>
          </p:nvPr>
        </p:nvGraphicFramePr>
        <p:xfrm>
          <a:off x="1932039" y="3455610"/>
          <a:ext cx="5431311" cy="457200"/>
        </p:xfrm>
        <a:graphic>
          <a:graphicData uri="http://schemas.openxmlformats.org/drawingml/2006/table">
            <a:tbl>
              <a:tblPr firstRow="1" bandRow="1">
                <a:tableStyleId>{40F9630F-82C1-40B7-BC3A-925EFCFF5E92}</a:tableStyleId>
              </a:tblPr>
              <a:tblGrid>
                <a:gridCol w="1410897">
                  <a:extLst>
                    <a:ext uri="{9D8B030D-6E8A-4147-A177-3AD203B41FA5}">
                      <a16:colId xmlns:a16="http://schemas.microsoft.com/office/drawing/2014/main" val="3324513298"/>
                    </a:ext>
                  </a:extLst>
                </a:gridCol>
                <a:gridCol w="1509283">
                  <a:extLst>
                    <a:ext uri="{9D8B030D-6E8A-4147-A177-3AD203B41FA5}">
                      <a16:colId xmlns:a16="http://schemas.microsoft.com/office/drawing/2014/main" val="2996468706"/>
                    </a:ext>
                  </a:extLst>
                </a:gridCol>
                <a:gridCol w="2511131">
                  <a:extLst>
                    <a:ext uri="{9D8B030D-6E8A-4147-A177-3AD203B41FA5}">
                      <a16:colId xmlns:a16="http://schemas.microsoft.com/office/drawing/2014/main" val="3599562098"/>
                    </a:ext>
                  </a:extLst>
                </a:gridCol>
              </a:tblGrid>
              <a:tr h="370840">
                <a:tc>
                  <a:txBody>
                    <a:bodyPr/>
                    <a:lstStyle/>
                    <a:p>
                      <a:r>
                        <a:rPr lang="en-US" sz="2400" b="0" dirty="0">
                          <a:latin typeface="+mn-lt"/>
                          <a:ea typeface="ＭＳ Ｐゴシック" pitchFamily="34" charset="-128"/>
                        </a:rPr>
                        <a:t>pyruvate</a:t>
                      </a:r>
                      <a:endParaRPr lang="en-US" sz="2400" b="0" dirty="0">
                        <a:solidFill>
                          <a:srgbClr val="000000"/>
                        </a:solidFill>
                        <a:latin typeface="+mn-lt"/>
                      </a:endParaRPr>
                    </a:p>
                  </a:txBody>
                  <a:tcPr>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r>
                        <a:rPr lang="en-US" sz="2400" b="0" dirty="0">
                          <a:latin typeface="+mn-lt"/>
                          <a:ea typeface="ＭＳ Ｐゴシック" pitchFamily="34" charset="-128"/>
                        </a:rPr>
                        <a:t>fumarate</a:t>
                      </a:r>
                      <a:endParaRPr lang="en-US" sz="2400" b="0" dirty="0">
                        <a:solidFill>
                          <a:srgbClr val="000000"/>
                        </a:solidFill>
                        <a:latin typeface="+mn-lt"/>
                      </a:endParaRPr>
                    </a:p>
                  </a:txBody>
                  <a:tcPr>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r>
                        <a:rPr lang="en-US" sz="100" b="0" dirty="0">
                          <a:latin typeface="+mn-lt"/>
                          <a:ea typeface="ＭＳ Ｐゴシック" pitchFamily="34" charset="-128"/>
                          <a:sym typeface="Symbol" pitchFamily="18" charset="2"/>
                        </a:rPr>
                        <a:t>alpha</a:t>
                      </a:r>
                      <a:r>
                        <a:rPr lang="en-US" sz="2400" b="0" dirty="0">
                          <a:latin typeface="+mn-lt"/>
                          <a:ea typeface="ＭＳ Ｐゴシック" pitchFamily="34" charset="-128"/>
                          <a:sym typeface="Symbol" pitchFamily="18" charset="2"/>
                        </a:rPr>
                        <a:t>   -ketoglutarate</a:t>
                      </a:r>
                      <a:endParaRPr lang="en-US" sz="2400" b="0" dirty="0">
                        <a:solidFill>
                          <a:srgbClr val="000000"/>
                        </a:solidFill>
                        <a:latin typeface="+mn-lt"/>
                      </a:endParaRPr>
                    </a:p>
                  </a:txBody>
                  <a:tcPr>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3937322899"/>
                  </a:ext>
                </a:extLst>
              </a:tr>
            </a:tbl>
          </a:graphicData>
        </a:graphic>
      </p:graphicFrame>
      <p:graphicFrame>
        <p:nvGraphicFramePr>
          <p:cNvPr id="19" name="Object 18">
            <a:extLst>
              <a:ext uri="{FF2B5EF4-FFF2-40B4-BE49-F238E27FC236}">
                <a16:creationId xmlns:a16="http://schemas.microsoft.com/office/drawing/2014/main" id="{39D97C73-5946-46FA-9942-444EA7CBFB35}"/>
              </a:ext>
              <a:ext uri="{C183D7F6-B498-43B3-948B-1728B52AA6E4}">
                <adec:decorative xmlns:adec="http://schemas.microsoft.com/office/drawing/2017/decorative" val="1"/>
              </a:ext>
            </a:extLst>
          </p:cNvPr>
          <p:cNvGraphicFramePr>
            <a:graphicFrameLocks noChangeAspect="1"/>
          </p:cNvGraphicFramePr>
          <p:nvPr>
            <p:extLst/>
          </p:nvPr>
        </p:nvGraphicFramePr>
        <p:xfrm>
          <a:off x="4899446" y="3563391"/>
          <a:ext cx="287363" cy="253556"/>
        </p:xfrm>
        <a:graphic>
          <a:graphicData uri="http://schemas.openxmlformats.org/presentationml/2006/ole">
            <mc:AlternateContent xmlns:mc="http://schemas.openxmlformats.org/markup-compatibility/2006">
              <mc:Choice xmlns:v="urn:schemas-microsoft-com:vml" Requires="v">
                <p:oleObj spid="_x0000_s74756" name="Equation" r:id="rId3" imgW="215640" imgH="190440" progId="Equation.DSMT4">
                  <p:embed/>
                </p:oleObj>
              </mc:Choice>
              <mc:Fallback>
                <p:oleObj name="Equation" r:id="rId3" imgW="215640" imgH="190440" progId="Equation.DSMT4">
                  <p:embed/>
                  <p:pic>
                    <p:nvPicPr>
                      <p:cNvPr id="19" name="Object 18">
                        <a:extLst>
                          <a:ext uri="{FF2B5EF4-FFF2-40B4-BE49-F238E27FC236}">
                            <a16:creationId xmlns:a16="http://schemas.microsoft.com/office/drawing/2014/main" id="{39D97C73-5946-46FA-9942-444EA7CBFB35}"/>
                          </a:ext>
                          <a:ext uri="{C183D7F6-B498-43B3-948B-1728B52AA6E4}">
                            <adec:decorative xmlns:adec="http://schemas.microsoft.com/office/drawing/2017/decorative" val="1"/>
                          </a:ext>
                        </a:extLst>
                      </p:cNvPr>
                      <p:cNvPicPr/>
                      <p:nvPr/>
                    </p:nvPicPr>
                    <p:blipFill>
                      <a:blip r:embed="rId4"/>
                      <a:stretch>
                        <a:fillRect/>
                      </a:stretch>
                    </p:blipFill>
                    <p:spPr>
                      <a:xfrm>
                        <a:off x="4899446" y="3563391"/>
                        <a:ext cx="287363" cy="253556"/>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CD6DE27-9DC4-4814-A63D-F3B7D27ADB5E}"/>
              </a:ext>
            </a:extLst>
          </p:cNvPr>
          <p:cNvSpPr>
            <a:spLocks noGrp="1"/>
          </p:cNvSpPr>
          <p:nvPr>
            <p:ph sz="quarter" idx="16"/>
          </p:nvPr>
        </p:nvSpPr>
        <p:spPr>
          <a:xfrm>
            <a:off x="457200" y="4117900"/>
            <a:ext cx="1651819" cy="413919"/>
          </a:xfrm>
        </p:spPr>
        <p:txBody>
          <a:bodyPr/>
          <a:lstStyle/>
          <a:p>
            <a:pPr marL="432" indent="0">
              <a:buNone/>
            </a:pPr>
            <a:r>
              <a:rPr lang="en-US" sz="2400" dirty="0">
                <a:solidFill>
                  <a:schemeClr val="tx2"/>
                </a:solidFill>
                <a:ea typeface="ＭＳ Ｐゴシック" pitchFamily="34" charset="-128"/>
              </a:rPr>
              <a:t>A. </a:t>
            </a:r>
            <a:r>
              <a:rPr lang="en-US" sz="2400" dirty="0">
                <a:ea typeface="ＭＳ Ｐゴシック" pitchFamily="34" charset="-128"/>
              </a:rPr>
              <a:t>cysteine</a:t>
            </a:r>
            <a:endParaRPr lang="en-US" sz="2400" dirty="0"/>
          </a:p>
        </p:txBody>
      </p:sp>
      <p:sp>
        <p:nvSpPr>
          <p:cNvPr id="6" name="Content Placeholder 5">
            <a:extLst>
              <a:ext uri="{FF2B5EF4-FFF2-40B4-BE49-F238E27FC236}">
                <a16:creationId xmlns:a16="http://schemas.microsoft.com/office/drawing/2014/main" id="{DC5F95E0-6669-48F3-81BF-8E0B8C67E9D4}"/>
              </a:ext>
            </a:extLst>
          </p:cNvPr>
          <p:cNvSpPr>
            <a:spLocks noGrp="1"/>
          </p:cNvSpPr>
          <p:nvPr>
            <p:ph sz="quarter" idx="17"/>
          </p:nvPr>
        </p:nvSpPr>
        <p:spPr>
          <a:xfrm>
            <a:off x="3632516" y="4131731"/>
            <a:ext cx="2804484" cy="427447"/>
          </a:xfrm>
        </p:spPr>
        <p:txBody>
          <a:bodyPr/>
          <a:lstStyle/>
          <a:p>
            <a:pPr marL="432" indent="0">
              <a:buNone/>
            </a:pPr>
            <a:r>
              <a:rPr lang="en-US" sz="2400" b="1" dirty="0">
                <a:solidFill>
                  <a:srgbClr val="000000"/>
                </a:solidFill>
                <a:ea typeface="ＭＳ Ｐゴシック" pitchFamily="34" charset="-128"/>
              </a:rPr>
              <a:t>pyruvate</a:t>
            </a:r>
            <a:endParaRPr lang="en-US" sz="2400" b="1" dirty="0">
              <a:solidFill>
                <a:srgbClr val="000000"/>
              </a:solidFill>
            </a:endParaRPr>
          </a:p>
        </p:txBody>
      </p:sp>
      <p:sp>
        <p:nvSpPr>
          <p:cNvPr id="7" name="Content Placeholder 6">
            <a:extLst>
              <a:ext uri="{FF2B5EF4-FFF2-40B4-BE49-F238E27FC236}">
                <a16:creationId xmlns:a16="http://schemas.microsoft.com/office/drawing/2014/main" id="{4DE95F53-8E2B-4D74-848B-8AE26B730192}"/>
              </a:ext>
            </a:extLst>
          </p:cNvPr>
          <p:cNvSpPr>
            <a:spLocks noGrp="1"/>
          </p:cNvSpPr>
          <p:nvPr>
            <p:ph sz="quarter" idx="18"/>
          </p:nvPr>
        </p:nvSpPr>
        <p:spPr>
          <a:xfrm>
            <a:off x="459729" y="4715435"/>
            <a:ext cx="1914762" cy="440996"/>
          </a:xfrm>
        </p:spPr>
        <p:txBody>
          <a:bodyPr/>
          <a:lstStyle/>
          <a:p>
            <a:pPr marL="432" indent="0">
              <a:buNone/>
            </a:pPr>
            <a:r>
              <a:rPr lang="en-US" sz="2400" dirty="0">
                <a:solidFill>
                  <a:schemeClr val="tx2"/>
                </a:solidFill>
                <a:ea typeface="ＭＳ Ｐゴシック" pitchFamily="34" charset="-128"/>
              </a:rPr>
              <a:t>B. </a:t>
            </a:r>
            <a:r>
              <a:rPr lang="en-US" sz="2400" dirty="0">
                <a:ea typeface="ＭＳ Ｐゴシック" pitchFamily="34" charset="-128"/>
              </a:rPr>
              <a:t>glutamine</a:t>
            </a:r>
            <a:endParaRPr lang="en-US" sz="2400" dirty="0"/>
          </a:p>
        </p:txBody>
      </p:sp>
      <p:graphicFrame>
        <p:nvGraphicFramePr>
          <p:cNvPr id="14" name="Object 13" descr="alpha">
            <a:extLst>
              <a:ext uri="{FF2B5EF4-FFF2-40B4-BE49-F238E27FC236}">
                <a16:creationId xmlns:a16="http://schemas.microsoft.com/office/drawing/2014/main" id="{B9C852FC-3879-47D4-9B46-8F6412CEC447}"/>
              </a:ext>
            </a:extLst>
          </p:cNvPr>
          <p:cNvGraphicFramePr>
            <a:graphicFrameLocks noChangeAspect="1"/>
          </p:cNvGraphicFramePr>
          <p:nvPr>
            <p:extLst/>
          </p:nvPr>
        </p:nvGraphicFramePr>
        <p:xfrm>
          <a:off x="3613144" y="4852086"/>
          <a:ext cx="287363" cy="253556"/>
        </p:xfrm>
        <a:graphic>
          <a:graphicData uri="http://schemas.openxmlformats.org/presentationml/2006/ole">
            <mc:AlternateContent xmlns:mc="http://schemas.openxmlformats.org/markup-compatibility/2006">
              <mc:Choice xmlns:v="urn:schemas-microsoft-com:vml" Requires="v">
                <p:oleObj spid="_x0000_s74757" name="Equation" r:id="rId5" imgW="215640" imgH="190440" progId="Equation.DSMT4">
                  <p:embed/>
                </p:oleObj>
              </mc:Choice>
              <mc:Fallback>
                <p:oleObj name="Equation" r:id="rId5" imgW="215640" imgH="190440" progId="Equation.DSMT4">
                  <p:embed/>
                  <p:pic>
                    <p:nvPicPr>
                      <p:cNvPr id="14" name="Object 13" descr="alpha">
                        <a:extLst>
                          <a:ext uri="{FF2B5EF4-FFF2-40B4-BE49-F238E27FC236}">
                            <a16:creationId xmlns:a16="http://schemas.microsoft.com/office/drawing/2014/main" id="{B9C852FC-3879-47D4-9B46-8F6412CEC447}"/>
                          </a:ext>
                        </a:extLst>
                      </p:cNvPr>
                      <p:cNvPicPr/>
                      <p:nvPr/>
                    </p:nvPicPr>
                    <p:blipFill>
                      <a:blip r:embed="rId6"/>
                      <a:stretch>
                        <a:fillRect/>
                      </a:stretch>
                    </p:blipFill>
                    <p:spPr>
                      <a:xfrm>
                        <a:off x="3613144" y="4852086"/>
                        <a:ext cx="287363" cy="253556"/>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37408A7C-5115-4822-8A4C-B81ED848DD1F}"/>
              </a:ext>
            </a:extLst>
          </p:cNvPr>
          <p:cNvSpPr>
            <a:spLocks noGrp="1"/>
          </p:cNvSpPr>
          <p:nvPr>
            <p:ph sz="quarter" idx="19"/>
          </p:nvPr>
        </p:nvSpPr>
        <p:spPr>
          <a:xfrm>
            <a:off x="3923070" y="4758096"/>
            <a:ext cx="2595717" cy="403839"/>
          </a:xfrm>
        </p:spPr>
        <p:txBody>
          <a:bodyPr/>
          <a:lstStyle/>
          <a:p>
            <a:pPr marL="0" indent="0">
              <a:buNone/>
            </a:pPr>
            <a:r>
              <a:rPr lang="en-US" sz="2400" b="1" dirty="0">
                <a:solidFill>
                  <a:srgbClr val="000000"/>
                </a:solidFill>
                <a:ea typeface="ＭＳ Ｐゴシック" pitchFamily="34" charset="-128"/>
                <a:sym typeface="Symbol" pitchFamily="18" charset="2"/>
              </a:rPr>
              <a:t>-ketoglutarate</a:t>
            </a:r>
            <a:endParaRPr lang="en-US" sz="2400" b="1" dirty="0">
              <a:solidFill>
                <a:srgbClr val="000000"/>
              </a:solidFill>
            </a:endParaRPr>
          </a:p>
        </p:txBody>
      </p:sp>
      <p:sp>
        <p:nvSpPr>
          <p:cNvPr id="9" name="Content Placeholder 8">
            <a:extLst>
              <a:ext uri="{FF2B5EF4-FFF2-40B4-BE49-F238E27FC236}">
                <a16:creationId xmlns:a16="http://schemas.microsoft.com/office/drawing/2014/main" id="{255FE709-0CCE-4093-AA6F-E82B007EF85E}"/>
              </a:ext>
            </a:extLst>
          </p:cNvPr>
          <p:cNvSpPr>
            <a:spLocks noGrp="1"/>
          </p:cNvSpPr>
          <p:nvPr>
            <p:ph sz="quarter" idx="20"/>
          </p:nvPr>
        </p:nvSpPr>
        <p:spPr>
          <a:xfrm>
            <a:off x="466389" y="5275906"/>
            <a:ext cx="1960433" cy="451312"/>
          </a:xfrm>
        </p:spPr>
        <p:txBody>
          <a:bodyPr/>
          <a:lstStyle/>
          <a:p>
            <a:pPr marL="0" indent="0">
              <a:buNone/>
            </a:pPr>
            <a:r>
              <a:rPr lang="en-US" sz="2400" dirty="0">
                <a:solidFill>
                  <a:schemeClr val="tx2"/>
                </a:solidFill>
                <a:ea typeface="ＭＳ Ｐゴシック" pitchFamily="34" charset="-128"/>
              </a:rPr>
              <a:t>C. </a:t>
            </a:r>
            <a:r>
              <a:rPr lang="en-US" sz="2400" dirty="0">
                <a:ea typeface="ＭＳ Ｐゴシック" pitchFamily="34" charset="-128"/>
              </a:rPr>
              <a:t>aspartate</a:t>
            </a:r>
            <a:endParaRPr lang="en-US" sz="2400" dirty="0"/>
          </a:p>
        </p:txBody>
      </p:sp>
      <p:sp>
        <p:nvSpPr>
          <p:cNvPr id="10" name="Content Placeholder 9">
            <a:extLst>
              <a:ext uri="{FF2B5EF4-FFF2-40B4-BE49-F238E27FC236}">
                <a16:creationId xmlns:a16="http://schemas.microsoft.com/office/drawing/2014/main" id="{7EDD52C3-5315-49ED-AF86-C5B15ECE5CA2}"/>
              </a:ext>
            </a:extLst>
          </p:cNvPr>
          <p:cNvSpPr>
            <a:spLocks noGrp="1"/>
          </p:cNvSpPr>
          <p:nvPr>
            <p:ph sz="quarter" idx="21"/>
          </p:nvPr>
        </p:nvSpPr>
        <p:spPr>
          <a:xfrm>
            <a:off x="3633111" y="5292089"/>
            <a:ext cx="1469831" cy="426567"/>
          </a:xfrm>
        </p:spPr>
        <p:txBody>
          <a:bodyPr/>
          <a:lstStyle/>
          <a:p>
            <a:pPr marL="432" indent="0">
              <a:buNone/>
            </a:pPr>
            <a:r>
              <a:rPr lang="en-US" sz="2400" b="1" dirty="0">
                <a:solidFill>
                  <a:srgbClr val="000000"/>
                </a:solidFill>
                <a:ea typeface="ＭＳ Ｐゴシック" pitchFamily="34" charset="-128"/>
              </a:rPr>
              <a:t>fumarate</a:t>
            </a:r>
            <a:endParaRPr lang="en-US" sz="2400" b="1" dirty="0">
              <a:solidFill>
                <a:srgbClr val="000000"/>
              </a:solidFill>
            </a:endParaRPr>
          </a:p>
        </p:txBody>
      </p:sp>
      <p:sp>
        <p:nvSpPr>
          <p:cNvPr id="11" name="Content Placeholder 10">
            <a:extLst>
              <a:ext uri="{FF2B5EF4-FFF2-40B4-BE49-F238E27FC236}">
                <a16:creationId xmlns:a16="http://schemas.microsoft.com/office/drawing/2014/main" id="{2E127C36-B0BB-4178-A1BE-245EEAD62C5B}"/>
              </a:ext>
            </a:extLst>
          </p:cNvPr>
          <p:cNvSpPr>
            <a:spLocks noGrp="1"/>
          </p:cNvSpPr>
          <p:nvPr>
            <p:ph sz="quarter" idx="22"/>
          </p:nvPr>
        </p:nvSpPr>
        <p:spPr>
          <a:xfrm>
            <a:off x="487084" y="5864121"/>
            <a:ext cx="1533446" cy="438308"/>
          </a:xfrm>
        </p:spPr>
        <p:txBody>
          <a:bodyPr/>
          <a:lstStyle/>
          <a:p>
            <a:pPr marL="432" indent="0">
              <a:buNone/>
            </a:pPr>
            <a:r>
              <a:rPr lang="en-US" sz="2400" dirty="0">
                <a:solidFill>
                  <a:schemeClr val="tx2"/>
                </a:solidFill>
                <a:ea typeface="ＭＳ Ｐゴシック" pitchFamily="34" charset="-128"/>
              </a:rPr>
              <a:t>D. </a:t>
            </a:r>
            <a:r>
              <a:rPr lang="en-US" sz="2400" dirty="0">
                <a:ea typeface="ＭＳ Ｐゴシック" pitchFamily="34" charset="-128"/>
              </a:rPr>
              <a:t>serine</a:t>
            </a:r>
            <a:endParaRPr lang="en-US" sz="2400" dirty="0"/>
          </a:p>
        </p:txBody>
      </p:sp>
      <p:sp>
        <p:nvSpPr>
          <p:cNvPr id="12" name="Content Placeholder 11">
            <a:extLst>
              <a:ext uri="{FF2B5EF4-FFF2-40B4-BE49-F238E27FC236}">
                <a16:creationId xmlns:a16="http://schemas.microsoft.com/office/drawing/2014/main" id="{3B319095-B6A2-4D43-8704-C63A878D899E}"/>
              </a:ext>
            </a:extLst>
          </p:cNvPr>
          <p:cNvSpPr>
            <a:spLocks noGrp="1"/>
          </p:cNvSpPr>
          <p:nvPr>
            <p:ph sz="quarter" idx="23"/>
          </p:nvPr>
        </p:nvSpPr>
        <p:spPr>
          <a:xfrm>
            <a:off x="3615188" y="5916966"/>
            <a:ext cx="1502502" cy="411820"/>
          </a:xfrm>
        </p:spPr>
        <p:txBody>
          <a:bodyPr/>
          <a:lstStyle/>
          <a:p>
            <a:pPr marL="432" indent="0">
              <a:buNone/>
            </a:pPr>
            <a:r>
              <a:rPr lang="en-US" sz="2400" b="1" dirty="0">
                <a:solidFill>
                  <a:srgbClr val="000000"/>
                </a:solidFill>
                <a:ea typeface="ＭＳ Ｐゴシック" pitchFamily="34" charset="-128"/>
              </a:rPr>
              <a:t>pyruvate</a:t>
            </a:r>
            <a:endParaRPr lang="en-US" sz="2400" b="1" dirty="0">
              <a:solidFill>
                <a:srgbClr val="000000"/>
              </a:solidFill>
            </a:endParaRPr>
          </a:p>
        </p:txBody>
      </p:sp>
    </p:spTree>
    <p:extLst>
      <p:ext uri="{BB962C8B-B14F-4D97-AF65-F5344CB8AC3E}">
        <p14:creationId xmlns:p14="http://schemas.microsoft.com/office/powerpoint/2010/main" val="11047210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76BA6-D032-4EFE-864B-6ECE4ACD202D}"/>
              </a:ext>
            </a:extLst>
          </p:cNvPr>
          <p:cNvSpPr>
            <a:spLocks noGrp="1"/>
          </p:cNvSpPr>
          <p:nvPr>
            <p:ph type="title"/>
          </p:nvPr>
        </p:nvSpPr>
        <p:spPr/>
        <p:txBody>
          <a:bodyPr/>
          <a:lstStyle/>
          <a:p>
            <a:r>
              <a:rPr lang="en-US" dirty="0">
                <a:ea typeface="ＭＳ Ｐゴシック" pitchFamily="34" charset="-128"/>
              </a:rPr>
              <a:t>Metabolic Pathways—Concept Map</a:t>
            </a:r>
            <a:endParaRPr lang="en-IN" dirty="0"/>
          </a:p>
        </p:txBody>
      </p:sp>
      <p:pic>
        <p:nvPicPr>
          <p:cNvPr id="4" name="Content Placeholder 3" descr="The concept map starts with digestion and is split into three main categories, proteins, carbohydrates, and triacylglycerols is as follows. For long description in Notes pane, press F6.">
            <a:extLst>
              <a:ext uri="{FF2B5EF4-FFF2-40B4-BE49-F238E27FC236}">
                <a16:creationId xmlns:a16="http://schemas.microsoft.com/office/drawing/2014/main" id="{78F4DA38-E52A-49B8-96F3-E9945049B2EC}"/>
              </a:ext>
            </a:extLst>
          </p:cNvPr>
          <p:cNvPicPr>
            <a:picLocks noGrp="1" noChangeAspect="1"/>
          </p:cNvPicPr>
          <p:nvPr>
            <p:ph sz="quarter" idx="13"/>
          </p:nvPr>
        </p:nvPicPr>
        <p:blipFill>
          <a:blip r:embed="rId3"/>
          <a:stretch>
            <a:fillRect/>
          </a:stretch>
        </p:blipFill>
        <p:spPr>
          <a:xfrm>
            <a:off x="2077779" y="1688485"/>
            <a:ext cx="4988442" cy="4468813"/>
          </a:xfrm>
          <a:prstGeom prst="rect">
            <a:avLst/>
          </a:prstGeom>
        </p:spPr>
      </p:pic>
    </p:spTree>
    <p:extLst>
      <p:ext uri="{BB962C8B-B14F-4D97-AF65-F5344CB8AC3E}">
        <p14:creationId xmlns:p14="http://schemas.microsoft.com/office/powerpoint/2010/main" val="2702866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3BC5-7AED-4AD3-A992-6435E16F78F0}"/>
              </a:ext>
            </a:extLst>
          </p:cNvPr>
          <p:cNvSpPr>
            <a:spLocks noGrp="1"/>
          </p:cNvSpPr>
          <p:nvPr>
            <p:ph type="title"/>
          </p:nvPr>
        </p:nvSpPr>
        <p:spPr/>
        <p:txBody>
          <a:bodyPr/>
          <a:lstStyle/>
          <a:p>
            <a:r>
              <a:rPr lang="en-US" dirty="0">
                <a:ea typeface="ＭＳ Ｐゴシック" pitchFamily="34" charset="-128"/>
              </a:rPr>
              <a:t>Solution</a:t>
            </a:r>
            <a:endParaRPr lang="en-IN" dirty="0"/>
          </a:p>
        </p:txBody>
      </p:sp>
      <p:sp>
        <p:nvSpPr>
          <p:cNvPr id="4" name="Content Placeholder 3">
            <a:extLst>
              <a:ext uri="{FF2B5EF4-FFF2-40B4-BE49-F238E27FC236}">
                <a16:creationId xmlns:a16="http://schemas.microsoft.com/office/drawing/2014/main" id="{9EB7F531-1ED8-4BDA-8B62-550278187F0E}"/>
              </a:ext>
            </a:extLst>
          </p:cNvPr>
          <p:cNvSpPr>
            <a:spLocks noGrp="1"/>
          </p:cNvSpPr>
          <p:nvPr>
            <p:ph sz="quarter" idx="14"/>
          </p:nvPr>
        </p:nvSpPr>
        <p:spPr>
          <a:xfrm>
            <a:off x="457200" y="1547757"/>
            <a:ext cx="4513006" cy="428527"/>
          </a:xfrm>
        </p:spPr>
        <p:txBody>
          <a:bodyPr/>
          <a:lstStyle/>
          <a:p>
            <a:pPr marL="432" indent="0">
              <a:buNone/>
            </a:pPr>
            <a:r>
              <a:rPr lang="en-US" sz="2400" dirty="0">
                <a:ea typeface="ＭＳ Ｐゴシック" pitchFamily="34" charset="-128"/>
              </a:rPr>
              <a:t>Classify each of the following as</a:t>
            </a:r>
            <a:endParaRPr lang="en-IN" sz="2400" dirty="0"/>
          </a:p>
        </p:txBody>
      </p:sp>
      <p:graphicFrame>
        <p:nvGraphicFramePr>
          <p:cNvPr id="17" name="Object 16" descr="A T P or A D P + P sub i,">
            <a:extLst>
              <a:ext uri="{FF2B5EF4-FFF2-40B4-BE49-F238E27FC236}">
                <a16:creationId xmlns:a16="http://schemas.microsoft.com/office/drawing/2014/main" id="{99C84442-F06D-4A05-BC24-9F956785CAF7}"/>
              </a:ext>
            </a:extLst>
          </p:cNvPr>
          <p:cNvGraphicFramePr>
            <a:graphicFrameLocks noChangeAspect="1"/>
          </p:cNvGraphicFramePr>
          <p:nvPr>
            <p:extLst>
              <p:ext uri="{D42A27DB-BD31-4B8C-83A1-F6EECF244321}">
                <p14:modId xmlns:p14="http://schemas.microsoft.com/office/powerpoint/2010/main" val="3405787818"/>
              </p:ext>
            </p:extLst>
          </p:nvPr>
        </p:nvGraphicFramePr>
        <p:xfrm>
          <a:off x="5044065" y="1592856"/>
          <a:ext cx="2151380" cy="363220"/>
        </p:xfrm>
        <a:graphic>
          <a:graphicData uri="http://schemas.openxmlformats.org/presentationml/2006/ole">
            <mc:AlternateContent xmlns:mc="http://schemas.openxmlformats.org/markup-compatibility/2006">
              <mc:Choice xmlns:v="urn:schemas-microsoft-com:vml" Requires="v">
                <p:oleObj spid="_x0000_s3090" name="Equation" r:id="rId3" imgW="1955520" imgH="330120" progId="Equation.DSMT4">
                  <p:embed/>
                </p:oleObj>
              </mc:Choice>
              <mc:Fallback>
                <p:oleObj name="Equation" r:id="rId3" imgW="1955520" imgH="330120" progId="Equation.DSMT4">
                  <p:embed/>
                  <p:pic>
                    <p:nvPicPr>
                      <p:cNvPr id="17" name="Object 16">
                        <a:extLst>
                          <a:ext uri="{FF2B5EF4-FFF2-40B4-BE49-F238E27FC236}">
                            <a16:creationId xmlns:a16="http://schemas.microsoft.com/office/drawing/2014/main" id="{99C84442-F06D-4A05-BC24-9F956785CAF7}"/>
                          </a:ext>
                        </a:extLst>
                      </p:cNvPr>
                      <p:cNvPicPr/>
                      <p:nvPr/>
                    </p:nvPicPr>
                    <p:blipFill>
                      <a:blip r:embed="rId4"/>
                      <a:stretch>
                        <a:fillRect/>
                      </a:stretch>
                    </p:blipFill>
                    <p:spPr>
                      <a:xfrm>
                        <a:off x="5044065" y="1592856"/>
                        <a:ext cx="2151380" cy="36322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3837A914-AD5F-4F4D-8DFB-4B9DB1C89DD3}"/>
              </a:ext>
            </a:extLst>
          </p:cNvPr>
          <p:cNvSpPr>
            <a:spLocks noGrp="1"/>
          </p:cNvSpPr>
          <p:nvPr>
            <p:ph sz="quarter" idx="15"/>
          </p:nvPr>
        </p:nvSpPr>
        <p:spPr>
          <a:xfrm>
            <a:off x="457200" y="2253096"/>
            <a:ext cx="4085303" cy="431110"/>
          </a:xfrm>
        </p:spPr>
        <p:txBody>
          <a:bodyPr/>
          <a:lstStyle/>
          <a:p>
            <a:pPr marL="432" indent="0">
              <a:buNone/>
            </a:pPr>
            <a:r>
              <a:rPr lang="en-US" sz="2400" dirty="0">
                <a:solidFill>
                  <a:schemeClr val="tx2"/>
                </a:solidFill>
                <a:ea typeface="ＭＳ Ｐゴシック" pitchFamily="34" charset="-128"/>
              </a:rPr>
              <a:t>A. </a:t>
            </a:r>
            <a:r>
              <a:rPr lang="en-US" sz="2400" dirty="0">
                <a:ea typeface="ＭＳ Ｐゴシック" pitchFamily="34" charset="-128"/>
              </a:rPr>
              <a:t>used in anabolic reactions</a:t>
            </a:r>
            <a:endParaRPr lang="en-US" sz="2400" dirty="0"/>
          </a:p>
        </p:txBody>
      </p:sp>
      <p:sp>
        <p:nvSpPr>
          <p:cNvPr id="3" name="Content Placeholder 2">
            <a:extLst>
              <a:ext uri="{FF2B5EF4-FFF2-40B4-BE49-F238E27FC236}">
                <a16:creationId xmlns:a16="http://schemas.microsoft.com/office/drawing/2014/main" id="{763AF08F-A241-482B-8849-2DE7D11CA4DE}"/>
              </a:ext>
            </a:extLst>
          </p:cNvPr>
          <p:cNvSpPr>
            <a:spLocks noGrp="1"/>
          </p:cNvSpPr>
          <p:nvPr>
            <p:ph sz="quarter" idx="16"/>
          </p:nvPr>
        </p:nvSpPr>
        <p:spPr>
          <a:xfrm>
            <a:off x="6750614" y="2253096"/>
            <a:ext cx="785812" cy="416362"/>
          </a:xfrm>
        </p:spPr>
        <p:txBody>
          <a:bodyPr/>
          <a:lstStyle/>
          <a:p>
            <a:pPr marL="432" indent="0">
              <a:buNone/>
            </a:pPr>
            <a:r>
              <a:rPr lang="en-US" sz="2400" b="1" dirty="0">
                <a:solidFill>
                  <a:schemeClr val="tx1"/>
                </a:solidFill>
                <a:ea typeface="ＭＳ Ｐゴシック" pitchFamily="34" charset="-128"/>
              </a:rPr>
              <a:t>A</a:t>
            </a:r>
            <a:r>
              <a:rPr lang="en-US" sz="100" b="1" dirty="0">
                <a:solidFill>
                  <a:schemeClr val="tx1"/>
                </a:solidFill>
                <a:ea typeface="ＭＳ Ｐゴシック" pitchFamily="34" charset="-128"/>
              </a:rPr>
              <a:t> </a:t>
            </a:r>
            <a:r>
              <a:rPr lang="en-US" sz="2400" b="1" dirty="0">
                <a:solidFill>
                  <a:schemeClr val="tx1"/>
                </a:solidFill>
                <a:ea typeface="ＭＳ Ｐゴシック" pitchFamily="34" charset="-128"/>
              </a:rPr>
              <a:t>T</a:t>
            </a:r>
            <a:r>
              <a:rPr lang="en-US" sz="100" b="1" dirty="0">
                <a:solidFill>
                  <a:schemeClr val="tx1"/>
                </a:solidFill>
                <a:ea typeface="ＭＳ Ｐゴシック" pitchFamily="34" charset="-128"/>
              </a:rPr>
              <a:t> </a:t>
            </a:r>
            <a:r>
              <a:rPr lang="en-US" sz="2400" b="1" dirty="0">
                <a:solidFill>
                  <a:schemeClr val="tx1"/>
                </a:solidFill>
                <a:ea typeface="ＭＳ Ｐゴシック" pitchFamily="34" charset="-128"/>
              </a:rPr>
              <a:t>P</a:t>
            </a:r>
            <a:endParaRPr lang="en-US" sz="2400" dirty="0">
              <a:solidFill>
                <a:schemeClr val="tx1"/>
              </a:solidFill>
            </a:endParaRPr>
          </a:p>
        </p:txBody>
      </p:sp>
      <p:sp>
        <p:nvSpPr>
          <p:cNvPr id="6" name="Content Placeholder 5">
            <a:extLst>
              <a:ext uri="{FF2B5EF4-FFF2-40B4-BE49-F238E27FC236}">
                <a16:creationId xmlns:a16="http://schemas.microsoft.com/office/drawing/2014/main" id="{F739F47C-1671-4EFD-B7B0-E9194DB7D70B}"/>
              </a:ext>
            </a:extLst>
          </p:cNvPr>
          <p:cNvSpPr>
            <a:spLocks noGrp="1"/>
          </p:cNvSpPr>
          <p:nvPr>
            <p:ph sz="quarter" idx="17"/>
          </p:nvPr>
        </p:nvSpPr>
        <p:spPr>
          <a:xfrm>
            <a:off x="454672" y="2900802"/>
            <a:ext cx="4397547" cy="452924"/>
          </a:xfrm>
        </p:spPr>
        <p:txBody>
          <a:bodyPr/>
          <a:lstStyle/>
          <a:p>
            <a:pPr marL="432" indent="0">
              <a:buNone/>
            </a:pPr>
            <a:r>
              <a:rPr lang="en-US" sz="2400" dirty="0">
                <a:solidFill>
                  <a:schemeClr val="tx2"/>
                </a:solidFill>
                <a:ea typeface="ＭＳ Ｐゴシック" pitchFamily="34" charset="-128"/>
              </a:rPr>
              <a:t>B. </a:t>
            </a:r>
            <a:r>
              <a:rPr lang="en-US" sz="2400" dirty="0">
                <a:ea typeface="ＭＳ Ｐゴシック" pitchFamily="34" charset="-128"/>
              </a:rPr>
              <a:t>the energy-storage molecule</a:t>
            </a:r>
            <a:endParaRPr lang="en-US" sz="2400" dirty="0"/>
          </a:p>
        </p:txBody>
      </p:sp>
      <p:sp>
        <p:nvSpPr>
          <p:cNvPr id="7" name="Content Placeholder 6">
            <a:extLst>
              <a:ext uri="{FF2B5EF4-FFF2-40B4-BE49-F238E27FC236}">
                <a16:creationId xmlns:a16="http://schemas.microsoft.com/office/drawing/2014/main" id="{854189F5-E0C3-4D44-973F-92A5C92FCDE6}"/>
              </a:ext>
            </a:extLst>
          </p:cNvPr>
          <p:cNvSpPr>
            <a:spLocks noGrp="1"/>
          </p:cNvSpPr>
          <p:nvPr>
            <p:ph sz="quarter" idx="18"/>
          </p:nvPr>
        </p:nvSpPr>
        <p:spPr>
          <a:xfrm>
            <a:off x="6772611" y="2891505"/>
            <a:ext cx="763815" cy="412134"/>
          </a:xfrm>
        </p:spPr>
        <p:txBody>
          <a:bodyPr/>
          <a:lstStyle/>
          <a:p>
            <a:pPr marL="432" indent="0">
              <a:buNone/>
            </a:pPr>
            <a:r>
              <a:rPr lang="en-US" sz="2400" b="1" dirty="0">
                <a:solidFill>
                  <a:schemeClr val="tx1"/>
                </a:solidFill>
                <a:ea typeface="ＭＳ Ｐゴシック" pitchFamily="34" charset="-128"/>
              </a:rPr>
              <a:t>A</a:t>
            </a:r>
            <a:r>
              <a:rPr lang="en-US" sz="100" b="1" dirty="0">
                <a:solidFill>
                  <a:schemeClr val="tx1"/>
                </a:solidFill>
                <a:ea typeface="ＭＳ Ｐゴシック" pitchFamily="34" charset="-128"/>
              </a:rPr>
              <a:t> </a:t>
            </a:r>
            <a:r>
              <a:rPr lang="en-US" sz="2400" b="1" dirty="0">
                <a:solidFill>
                  <a:schemeClr val="tx1"/>
                </a:solidFill>
                <a:ea typeface="ＭＳ Ｐゴシック" pitchFamily="34" charset="-128"/>
              </a:rPr>
              <a:t>T</a:t>
            </a:r>
            <a:r>
              <a:rPr lang="en-US" sz="100" b="1" dirty="0">
                <a:solidFill>
                  <a:schemeClr val="tx1"/>
                </a:solidFill>
                <a:ea typeface="ＭＳ Ｐゴシック" pitchFamily="34" charset="-128"/>
              </a:rPr>
              <a:t> </a:t>
            </a:r>
            <a:r>
              <a:rPr lang="en-US" sz="2400" b="1" dirty="0">
                <a:solidFill>
                  <a:schemeClr val="tx1"/>
                </a:solidFill>
                <a:ea typeface="ＭＳ Ｐゴシック" pitchFamily="34" charset="-128"/>
              </a:rPr>
              <a:t>P</a:t>
            </a:r>
            <a:endParaRPr lang="en-US" sz="2400" dirty="0">
              <a:solidFill>
                <a:schemeClr val="tx1"/>
              </a:solidFill>
            </a:endParaRPr>
          </a:p>
        </p:txBody>
      </p:sp>
      <p:sp>
        <p:nvSpPr>
          <p:cNvPr id="8" name="Content Placeholder 7">
            <a:extLst>
              <a:ext uri="{FF2B5EF4-FFF2-40B4-BE49-F238E27FC236}">
                <a16:creationId xmlns:a16="http://schemas.microsoft.com/office/drawing/2014/main" id="{3A44E73B-1BDC-4ADB-A6BD-437BA5E8BD25}"/>
              </a:ext>
            </a:extLst>
          </p:cNvPr>
          <p:cNvSpPr>
            <a:spLocks noGrp="1"/>
          </p:cNvSpPr>
          <p:nvPr>
            <p:ph sz="quarter" idx="19"/>
          </p:nvPr>
        </p:nvSpPr>
        <p:spPr>
          <a:xfrm>
            <a:off x="454025" y="3546782"/>
            <a:ext cx="5932027" cy="435284"/>
          </a:xfrm>
        </p:spPr>
        <p:txBody>
          <a:bodyPr/>
          <a:lstStyle/>
          <a:p>
            <a:pPr marL="0" indent="0">
              <a:buNone/>
            </a:pPr>
            <a:r>
              <a:rPr lang="en-US" sz="2400" dirty="0">
                <a:solidFill>
                  <a:schemeClr val="tx2"/>
                </a:solidFill>
                <a:ea typeface="ＭＳ Ｐゴシック" pitchFamily="34" charset="-128"/>
              </a:rPr>
              <a:t>C. </a:t>
            </a:r>
            <a:r>
              <a:rPr lang="en-US" sz="2400" dirty="0">
                <a:ea typeface="ＭＳ Ｐゴシック" pitchFamily="34" charset="-128"/>
              </a:rPr>
              <a:t>coupled with energy-requiring reactions</a:t>
            </a:r>
            <a:endParaRPr lang="en-US" sz="2400" dirty="0"/>
          </a:p>
        </p:txBody>
      </p:sp>
      <p:sp>
        <p:nvSpPr>
          <p:cNvPr id="9" name="Content Placeholder 8">
            <a:extLst>
              <a:ext uri="{FF2B5EF4-FFF2-40B4-BE49-F238E27FC236}">
                <a16:creationId xmlns:a16="http://schemas.microsoft.com/office/drawing/2014/main" id="{3960FFC8-D61D-4B76-99A8-021749887461}"/>
              </a:ext>
            </a:extLst>
          </p:cNvPr>
          <p:cNvSpPr>
            <a:spLocks noGrp="1"/>
          </p:cNvSpPr>
          <p:nvPr>
            <p:ph sz="quarter" idx="20"/>
          </p:nvPr>
        </p:nvSpPr>
        <p:spPr>
          <a:xfrm>
            <a:off x="6771664" y="3553535"/>
            <a:ext cx="882750" cy="399034"/>
          </a:xfrm>
        </p:spPr>
        <p:txBody>
          <a:bodyPr/>
          <a:lstStyle/>
          <a:p>
            <a:pPr marL="0" indent="0">
              <a:buNone/>
            </a:pPr>
            <a:r>
              <a:rPr lang="en-US" sz="2400" b="1" dirty="0">
                <a:solidFill>
                  <a:schemeClr val="tx1"/>
                </a:solidFill>
                <a:ea typeface="ＭＳ Ｐゴシック" pitchFamily="34" charset="-128"/>
              </a:rPr>
              <a:t>A</a:t>
            </a:r>
            <a:r>
              <a:rPr lang="en-US" sz="100" b="1" dirty="0">
                <a:solidFill>
                  <a:schemeClr val="tx1"/>
                </a:solidFill>
                <a:ea typeface="ＭＳ Ｐゴシック" pitchFamily="34" charset="-128"/>
              </a:rPr>
              <a:t> </a:t>
            </a:r>
            <a:r>
              <a:rPr lang="en-US" sz="2400" b="1" dirty="0">
                <a:solidFill>
                  <a:schemeClr val="tx1"/>
                </a:solidFill>
                <a:ea typeface="ＭＳ Ｐゴシック" pitchFamily="34" charset="-128"/>
              </a:rPr>
              <a:t>T</a:t>
            </a:r>
            <a:r>
              <a:rPr lang="en-US" sz="100" b="1" dirty="0">
                <a:solidFill>
                  <a:schemeClr val="tx1"/>
                </a:solidFill>
                <a:ea typeface="ＭＳ Ｐゴシック" pitchFamily="34" charset="-128"/>
              </a:rPr>
              <a:t> </a:t>
            </a:r>
            <a:r>
              <a:rPr lang="en-US" sz="2400" b="1" dirty="0">
                <a:solidFill>
                  <a:schemeClr val="tx1"/>
                </a:solidFill>
                <a:ea typeface="ＭＳ Ｐゴシック" pitchFamily="34" charset="-128"/>
              </a:rPr>
              <a:t>P</a:t>
            </a:r>
            <a:endParaRPr lang="en-US" sz="2400" dirty="0">
              <a:solidFill>
                <a:schemeClr val="tx1"/>
              </a:solidFill>
            </a:endParaRPr>
          </a:p>
        </p:txBody>
      </p:sp>
      <p:sp>
        <p:nvSpPr>
          <p:cNvPr id="10" name="Content Placeholder 9">
            <a:extLst>
              <a:ext uri="{FF2B5EF4-FFF2-40B4-BE49-F238E27FC236}">
                <a16:creationId xmlns:a16="http://schemas.microsoft.com/office/drawing/2014/main" id="{D6293D6C-F987-4710-B2FA-DF2006183D9D}"/>
              </a:ext>
            </a:extLst>
          </p:cNvPr>
          <p:cNvSpPr>
            <a:spLocks noGrp="1"/>
          </p:cNvSpPr>
          <p:nvPr>
            <p:ph sz="quarter" idx="21"/>
          </p:nvPr>
        </p:nvSpPr>
        <p:spPr>
          <a:xfrm>
            <a:off x="454026" y="4111389"/>
            <a:ext cx="3247820" cy="426567"/>
          </a:xfrm>
        </p:spPr>
        <p:txBody>
          <a:bodyPr/>
          <a:lstStyle/>
          <a:p>
            <a:pPr marL="432" indent="0">
              <a:buNone/>
            </a:pPr>
            <a:r>
              <a:rPr lang="en-US" sz="2400" dirty="0">
                <a:solidFill>
                  <a:schemeClr val="tx2"/>
                </a:solidFill>
                <a:ea typeface="ＭＳ Ｐゴシック" pitchFamily="34" charset="-128"/>
              </a:rPr>
              <a:t>D. </a:t>
            </a:r>
            <a:r>
              <a:rPr lang="en-US" sz="2400" dirty="0">
                <a:ea typeface="ＭＳ Ｐゴシック" pitchFamily="34" charset="-128"/>
              </a:rPr>
              <a:t>hydrolysis products</a:t>
            </a:r>
            <a:endParaRPr lang="en-US" sz="2400" dirty="0"/>
          </a:p>
        </p:txBody>
      </p:sp>
      <p:graphicFrame>
        <p:nvGraphicFramePr>
          <p:cNvPr id="12" name="Object 11" descr="A D P + P sub i,">
            <a:extLst>
              <a:ext uri="{FF2B5EF4-FFF2-40B4-BE49-F238E27FC236}">
                <a16:creationId xmlns:a16="http://schemas.microsoft.com/office/drawing/2014/main" id="{BE8663A4-D47F-46FE-B1EA-ACF5750B79EB}"/>
              </a:ext>
            </a:extLst>
          </p:cNvPr>
          <p:cNvGraphicFramePr>
            <a:graphicFrameLocks noChangeAspect="1"/>
          </p:cNvGraphicFramePr>
          <p:nvPr>
            <p:extLst>
              <p:ext uri="{D42A27DB-BD31-4B8C-83A1-F6EECF244321}">
                <p14:modId xmlns:p14="http://schemas.microsoft.com/office/powerpoint/2010/main" val="4061285793"/>
              </p:ext>
            </p:extLst>
          </p:nvPr>
        </p:nvGraphicFramePr>
        <p:xfrm>
          <a:off x="6773481" y="4149390"/>
          <a:ext cx="1171525" cy="385565"/>
        </p:xfrm>
        <a:graphic>
          <a:graphicData uri="http://schemas.openxmlformats.org/presentationml/2006/ole">
            <mc:AlternateContent xmlns:mc="http://schemas.openxmlformats.org/markup-compatibility/2006">
              <mc:Choice xmlns:v="urn:schemas-microsoft-com:vml" Requires="v">
                <p:oleObj spid="_x0000_s3091" name="Equation" r:id="rId5" imgW="1002960" imgH="330120" progId="Equation.DSMT4">
                  <p:embed/>
                </p:oleObj>
              </mc:Choice>
              <mc:Fallback>
                <p:oleObj name="Equation" r:id="rId5" imgW="1002960" imgH="330120" progId="Equation.DSMT4">
                  <p:embed/>
                  <p:pic>
                    <p:nvPicPr>
                      <p:cNvPr id="0" name=""/>
                      <p:cNvPicPr/>
                      <p:nvPr/>
                    </p:nvPicPr>
                    <p:blipFill>
                      <a:blip r:embed="rId6"/>
                      <a:stretch>
                        <a:fillRect/>
                      </a:stretch>
                    </p:blipFill>
                    <p:spPr>
                      <a:xfrm>
                        <a:off x="6773481" y="4149390"/>
                        <a:ext cx="1171525" cy="385565"/>
                      </a:xfrm>
                      <a:prstGeom prst="rect">
                        <a:avLst/>
                      </a:prstGeom>
                    </p:spPr>
                  </p:pic>
                </p:oleObj>
              </mc:Fallback>
            </mc:AlternateContent>
          </a:graphicData>
        </a:graphic>
      </p:graphicFrame>
    </p:spTree>
    <p:extLst>
      <p:ext uri="{BB962C8B-B14F-4D97-AF65-F5344CB8AC3E}">
        <p14:creationId xmlns:p14="http://schemas.microsoft.com/office/powerpoint/2010/main" val="2641871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361E5-C431-40B5-B76B-0F059D380751}"/>
              </a:ext>
            </a:extLst>
          </p:cNvPr>
          <p:cNvSpPr>
            <a:spLocks noGrp="1"/>
          </p:cNvSpPr>
          <p:nvPr>
            <p:ph type="title"/>
          </p:nvPr>
        </p:nvSpPr>
        <p:spPr/>
        <p:txBody>
          <a:bodyPr/>
          <a:lstStyle/>
          <a:p>
            <a:r>
              <a:rPr lang="en-US" dirty="0">
                <a:ea typeface="ＭＳ Ｐゴシック" pitchFamily="34" charset="-128"/>
              </a:rPr>
              <a:t>18.2 Digestion of Foods</a:t>
            </a:r>
            <a:endParaRPr lang="en-IN" dirty="0"/>
          </a:p>
        </p:txBody>
      </p:sp>
      <p:sp>
        <p:nvSpPr>
          <p:cNvPr id="4" name="Content Placeholder 3">
            <a:extLst>
              <a:ext uri="{FF2B5EF4-FFF2-40B4-BE49-F238E27FC236}">
                <a16:creationId xmlns:a16="http://schemas.microsoft.com/office/drawing/2014/main" id="{1F8AA9E3-3ECC-4A3B-9F97-452B17AD0D4B}"/>
              </a:ext>
            </a:extLst>
          </p:cNvPr>
          <p:cNvSpPr>
            <a:spLocks noGrp="1"/>
          </p:cNvSpPr>
          <p:nvPr>
            <p:ph sz="quarter" idx="14"/>
          </p:nvPr>
        </p:nvSpPr>
        <p:spPr>
          <a:xfrm>
            <a:off x="457200" y="1547752"/>
            <a:ext cx="3967316" cy="2272080"/>
          </a:xfrm>
        </p:spPr>
        <p:txBody>
          <a:bodyPr/>
          <a:lstStyle/>
          <a:p>
            <a:pPr marL="432" indent="0">
              <a:buNone/>
            </a:pPr>
            <a:r>
              <a:rPr lang="en-IN" sz="2400" dirty="0">
                <a:ea typeface="ＭＳ Ｐゴシック" pitchFamily="34" charset="-128"/>
              </a:rPr>
              <a:t>In stage 1 of catabolism, foods undergo digestion, a process that converts large molecules to smaller ones that can be absorbed by the body.</a:t>
            </a:r>
            <a:endParaRPr lang="en-IN" sz="2400" b="1" dirty="0">
              <a:ea typeface="ＭＳ Ｐゴシック" pitchFamily="34" charset="-128"/>
            </a:endParaRPr>
          </a:p>
        </p:txBody>
      </p:sp>
      <p:pic>
        <p:nvPicPr>
          <p:cNvPr id="17" name="Content Placeholder 16" descr="Food travels through the digestive system past the mouth, salivary glands, stomach, liver, gallbladder, small intestine, and pancreas.">
            <a:extLst>
              <a:ext uri="{FF2B5EF4-FFF2-40B4-BE49-F238E27FC236}">
                <a16:creationId xmlns:a16="http://schemas.microsoft.com/office/drawing/2014/main" id="{35C6FDC0-87B6-439E-8FD4-EF6F6E25CCC2}"/>
              </a:ext>
            </a:extLst>
          </p:cNvPr>
          <p:cNvPicPr>
            <a:picLocks noGrp="1" noChangeAspect="1"/>
          </p:cNvPicPr>
          <p:nvPr>
            <p:ph sz="quarter" idx="15"/>
          </p:nvPr>
        </p:nvPicPr>
        <p:blipFill>
          <a:blip r:embed="rId2"/>
          <a:stretch>
            <a:fillRect/>
          </a:stretch>
        </p:blipFill>
        <p:spPr>
          <a:xfrm>
            <a:off x="5197510" y="1668340"/>
            <a:ext cx="3248109" cy="3160189"/>
          </a:xfrm>
          <a:prstGeom prst="rect">
            <a:avLst/>
          </a:prstGeom>
        </p:spPr>
      </p:pic>
      <p:sp>
        <p:nvSpPr>
          <p:cNvPr id="3" name="Content Placeholder 2">
            <a:extLst>
              <a:ext uri="{FF2B5EF4-FFF2-40B4-BE49-F238E27FC236}">
                <a16:creationId xmlns:a16="http://schemas.microsoft.com/office/drawing/2014/main" id="{A3C86E40-A0C7-4B9E-99F4-7944E7913867}"/>
              </a:ext>
            </a:extLst>
          </p:cNvPr>
          <p:cNvSpPr>
            <a:spLocks noGrp="1"/>
          </p:cNvSpPr>
          <p:nvPr>
            <p:ph sz="quarter" idx="16"/>
          </p:nvPr>
        </p:nvSpPr>
        <p:spPr>
          <a:xfrm>
            <a:off x="457200" y="5375577"/>
            <a:ext cx="8450826" cy="759749"/>
          </a:xfrm>
        </p:spPr>
        <p:txBody>
          <a:bodyPr/>
          <a:lstStyle/>
          <a:p>
            <a:pPr marL="432" indent="0">
              <a:buNone/>
            </a:pPr>
            <a:r>
              <a:rPr lang="en-IN" sz="2400" b="1" dirty="0">
                <a:solidFill>
                  <a:srgbClr val="000000"/>
                </a:solidFill>
                <a:cs typeface="Times New Roman" pitchFamily="18" charset="0"/>
              </a:rPr>
              <a:t>Learning Goal</a:t>
            </a:r>
            <a:r>
              <a:rPr lang="en-IN" sz="2400" b="1" dirty="0">
                <a:solidFill>
                  <a:srgbClr val="3D9D1E"/>
                </a:solidFill>
                <a:cs typeface="Times New Roman" pitchFamily="18" charset="0"/>
              </a:rPr>
              <a:t> </a:t>
            </a:r>
            <a:r>
              <a:rPr lang="en-IN" sz="2400" dirty="0"/>
              <a:t>Identify the sites and products of digestion for carbohydrates, triacylglycerols, and proteins.</a:t>
            </a:r>
          </a:p>
        </p:txBody>
      </p:sp>
    </p:spTree>
    <p:extLst>
      <p:ext uri="{BB962C8B-B14F-4D97-AF65-F5344CB8AC3E}">
        <p14:creationId xmlns:p14="http://schemas.microsoft.com/office/powerpoint/2010/main" val="385327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361E5-C431-40B5-B76B-0F059D380751}"/>
              </a:ext>
            </a:extLst>
          </p:cNvPr>
          <p:cNvSpPr>
            <a:spLocks noGrp="1"/>
          </p:cNvSpPr>
          <p:nvPr>
            <p:ph type="title"/>
          </p:nvPr>
        </p:nvSpPr>
        <p:spPr/>
        <p:txBody>
          <a:bodyPr/>
          <a:lstStyle/>
          <a:p>
            <a:r>
              <a:rPr lang="en-US" dirty="0">
                <a:ea typeface="ＭＳ Ｐゴシック" pitchFamily="34" charset="-128"/>
              </a:rPr>
              <a:t>Digestion of Carbohydrates </a:t>
            </a:r>
            <a:r>
              <a:rPr lang="en-US" sz="2000" b="0" dirty="0">
                <a:ea typeface="ＭＳ Ｐゴシック" pitchFamily="34" charset="-128"/>
              </a:rPr>
              <a:t>(1 of 4)</a:t>
            </a:r>
            <a:endParaRPr lang="en-IN" dirty="0"/>
          </a:p>
        </p:txBody>
      </p:sp>
      <p:sp>
        <p:nvSpPr>
          <p:cNvPr id="4" name="Content Placeholder 3">
            <a:extLst>
              <a:ext uri="{FF2B5EF4-FFF2-40B4-BE49-F238E27FC236}">
                <a16:creationId xmlns:a16="http://schemas.microsoft.com/office/drawing/2014/main" id="{1F8AA9E3-3ECC-4A3B-9F97-452B17AD0D4B}"/>
              </a:ext>
            </a:extLst>
          </p:cNvPr>
          <p:cNvSpPr>
            <a:spLocks noGrp="1"/>
          </p:cNvSpPr>
          <p:nvPr>
            <p:ph sz="quarter" idx="14"/>
          </p:nvPr>
        </p:nvSpPr>
        <p:spPr>
          <a:xfrm>
            <a:off x="457200" y="1562500"/>
            <a:ext cx="8273845" cy="413784"/>
          </a:xfrm>
        </p:spPr>
        <p:txBody>
          <a:bodyPr/>
          <a:lstStyle/>
          <a:p>
            <a:pPr marL="432" indent="0">
              <a:buNone/>
            </a:pPr>
            <a:r>
              <a:rPr lang="en-IN" sz="2400" dirty="0">
                <a:ea typeface="ＭＳ Ｐゴシック" pitchFamily="34" charset="-128"/>
              </a:rPr>
              <a:t>Enzymes produced in the salivary glands hydrolyze some of</a:t>
            </a:r>
            <a:endParaRPr lang="en-IN" sz="2400" dirty="0"/>
          </a:p>
        </p:txBody>
      </p:sp>
      <p:sp>
        <p:nvSpPr>
          <p:cNvPr id="5" name="Content Placeholder 4">
            <a:extLst>
              <a:ext uri="{FF2B5EF4-FFF2-40B4-BE49-F238E27FC236}">
                <a16:creationId xmlns:a16="http://schemas.microsoft.com/office/drawing/2014/main" id="{55D90B43-EA24-47A4-8979-A356C2E452CD}"/>
              </a:ext>
            </a:extLst>
          </p:cNvPr>
          <p:cNvSpPr>
            <a:spLocks noGrp="1"/>
          </p:cNvSpPr>
          <p:nvPr>
            <p:ph sz="quarter" idx="15"/>
          </p:nvPr>
        </p:nvSpPr>
        <p:spPr>
          <a:xfrm>
            <a:off x="457201" y="2031871"/>
            <a:ext cx="560438" cy="416361"/>
          </a:xfrm>
        </p:spPr>
        <p:txBody>
          <a:bodyPr/>
          <a:lstStyle/>
          <a:p>
            <a:pPr marL="432" indent="0">
              <a:buNone/>
            </a:pPr>
            <a:r>
              <a:rPr lang="en-IN" sz="2400" dirty="0">
                <a:ea typeface="ＭＳ Ｐゴシック" pitchFamily="34" charset="-128"/>
              </a:rPr>
              <a:t>the</a:t>
            </a:r>
            <a:endParaRPr lang="en-IN" sz="2400" dirty="0"/>
          </a:p>
        </p:txBody>
      </p:sp>
      <p:graphicFrame>
        <p:nvGraphicFramePr>
          <p:cNvPr id="17" name="Object 16" descr="alpha">
            <a:extLst>
              <a:ext uri="{FF2B5EF4-FFF2-40B4-BE49-F238E27FC236}">
                <a16:creationId xmlns:a16="http://schemas.microsoft.com/office/drawing/2014/main" id="{B3B5A11F-25EE-429E-8E0E-84BC002C3F5B}"/>
              </a:ext>
            </a:extLst>
          </p:cNvPr>
          <p:cNvGraphicFramePr>
            <a:graphicFrameLocks noChangeAspect="1"/>
          </p:cNvGraphicFramePr>
          <p:nvPr>
            <p:extLst/>
          </p:nvPr>
        </p:nvGraphicFramePr>
        <p:xfrm>
          <a:off x="1079500" y="2128838"/>
          <a:ext cx="260350" cy="231775"/>
        </p:xfrm>
        <a:graphic>
          <a:graphicData uri="http://schemas.openxmlformats.org/presentationml/2006/ole">
            <mc:AlternateContent xmlns:mc="http://schemas.openxmlformats.org/markup-compatibility/2006">
              <mc:Choice xmlns:v="urn:schemas-microsoft-com:vml" Requires="v">
                <p:oleObj spid="_x0000_s4103" name="Equation" r:id="rId3" imgW="215640" imgH="190440" progId="Equation.DSMT4">
                  <p:embed/>
                </p:oleObj>
              </mc:Choice>
              <mc:Fallback>
                <p:oleObj name="Equation" r:id="rId3" imgW="215640" imgH="190440" progId="Equation.DSMT4">
                  <p:embed/>
                  <p:pic>
                    <p:nvPicPr>
                      <p:cNvPr id="17" name="Object 16" descr="alpha">
                        <a:extLst>
                          <a:ext uri="{FF2B5EF4-FFF2-40B4-BE49-F238E27FC236}">
                            <a16:creationId xmlns:a16="http://schemas.microsoft.com/office/drawing/2014/main" id="{B3B5A11F-25EE-429E-8E0E-84BC002C3F5B}"/>
                          </a:ext>
                        </a:extLst>
                      </p:cNvPr>
                      <p:cNvPicPr/>
                      <p:nvPr/>
                    </p:nvPicPr>
                    <p:blipFill>
                      <a:blip r:embed="rId4"/>
                      <a:stretch>
                        <a:fillRect/>
                      </a:stretch>
                    </p:blipFill>
                    <p:spPr>
                      <a:xfrm>
                        <a:off x="1079500" y="2128838"/>
                        <a:ext cx="260350" cy="23177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3C86E40-A0C7-4B9E-99F4-7944E7913867}"/>
              </a:ext>
            </a:extLst>
          </p:cNvPr>
          <p:cNvSpPr>
            <a:spLocks noGrp="1"/>
          </p:cNvSpPr>
          <p:nvPr>
            <p:ph sz="quarter" idx="16"/>
          </p:nvPr>
        </p:nvSpPr>
        <p:spPr>
          <a:xfrm>
            <a:off x="1413564" y="2033026"/>
            <a:ext cx="6420121" cy="409882"/>
          </a:xfrm>
        </p:spPr>
        <p:txBody>
          <a:bodyPr/>
          <a:lstStyle/>
          <a:p>
            <a:pPr marL="432" indent="0">
              <a:buNone/>
            </a:pPr>
            <a:r>
              <a:rPr lang="en-IN" sz="2400" dirty="0">
                <a:ea typeface="ＭＳ Ｐゴシック" pitchFamily="34" charset="-128"/>
              </a:rPr>
              <a:t>-glycosidic bonds in amylose and amylopectin,</a:t>
            </a:r>
            <a:endParaRPr lang="en-IN" sz="2400" dirty="0"/>
          </a:p>
        </p:txBody>
      </p:sp>
      <p:sp>
        <p:nvSpPr>
          <p:cNvPr id="6" name="Content Placeholder 5">
            <a:extLst>
              <a:ext uri="{FF2B5EF4-FFF2-40B4-BE49-F238E27FC236}">
                <a16:creationId xmlns:a16="http://schemas.microsoft.com/office/drawing/2014/main" id="{8CC58796-7915-44AE-ACBD-0228780EDC47}"/>
              </a:ext>
            </a:extLst>
          </p:cNvPr>
          <p:cNvSpPr>
            <a:spLocks noGrp="1"/>
          </p:cNvSpPr>
          <p:nvPr>
            <p:ph sz="quarter" idx="17"/>
          </p:nvPr>
        </p:nvSpPr>
        <p:spPr>
          <a:xfrm>
            <a:off x="454672" y="2508432"/>
            <a:ext cx="7922412" cy="2122562"/>
          </a:xfrm>
        </p:spPr>
        <p:txBody>
          <a:bodyPr/>
          <a:lstStyle/>
          <a:p>
            <a:pPr marL="0" indent="0">
              <a:buFont typeface="Arial" pitchFamily="34" charset="0"/>
              <a:buNone/>
            </a:pPr>
            <a:r>
              <a:rPr lang="en-IN" sz="2400" dirty="0">
                <a:ea typeface="ＭＳ Ｐゴシック" pitchFamily="34" charset="-128"/>
              </a:rPr>
              <a:t>producing smaller polysaccharides such as</a:t>
            </a:r>
          </a:p>
          <a:p>
            <a:pPr indent="-256032" eaLnBrk="1" hangingPunct="1">
              <a:buSzTx/>
            </a:pPr>
            <a:r>
              <a:rPr lang="en-IN" sz="2400" dirty="0">
                <a:ea typeface="ＭＳ Ｐゴシック" pitchFamily="34" charset="-128"/>
              </a:rPr>
              <a:t>maltose</a:t>
            </a:r>
          </a:p>
          <a:p>
            <a:pPr indent="-256032" eaLnBrk="1" hangingPunct="1">
              <a:buSzTx/>
            </a:pPr>
            <a:r>
              <a:rPr lang="en-IN" sz="2400" dirty="0">
                <a:ea typeface="ＭＳ Ｐゴシック" pitchFamily="34" charset="-128"/>
              </a:rPr>
              <a:t>glucose</a:t>
            </a:r>
          </a:p>
          <a:p>
            <a:pPr indent="-256032" eaLnBrk="1" hangingPunct="1">
              <a:buSzTx/>
            </a:pPr>
            <a:r>
              <a:rPr lang="en-IN" sz="2400" dirty="0">
                <a:ea typeface="ＭＳ Ｐゴシック" pitchFamily="34" charset="-128"/>
              </a:rPr>
              <a:t>dextrins (may contain 3–8 glucose units)</a:t>
            </a:r>
          </a:p>
        </p:txBody>
      </p:sp>
      <p:sp>
        <p:nvSpPr>
          <p:cNvPr id="7" name="Content Placeholder 6">
            <a:extLst>
              <a:ext uri="{FF2B5EF4-FFF2-40B4-BE49-F238E27FC236}">
                <a16:creationId xmlns:a16="http://schemas.microsoft.com/office/drawing/2014/main" id="{44EE6A91-199F-413F-942C-FDA9CE183F69}"/>
              </a:ext>
            </a:extLst>
          </p:cNvPr>
          <p:cNvSpPr>
            <a:spLocks noGrp="1"/>
          </p:cNvSpPr>
          <p:nvPr>
            <p:ph sz="quarter" idx="18"/>
          </p:nvPr>
        </p:nvSpPr>
        <p:spPr>
          <a:xfrm>
            <a:off x="459728" y="4701736"/>
            <a:ext cx="8241820" cy="1176325"/>
          </a:xfrm>
        </p:spPr>
        <p:txBody>
          <a:bodyPr/>
          <a:lstStyle/>
          <a:p>
            <a:pPr marL="432" indent="0">
              <a:buNone/>
            </a:pPr>
            <a:r>
              <a:rPr lang="en-IN" sz="2400" dirty="0">
                <a:ea typeface="ＭＳ Ｐゴシック" pitchFamily="34" charset="-128"/>
              </a:rPr>
              <a:t>After being swallowed, the partially digested starches enter the acidic environment of the stomach, where the low p</a:t>
            </a:r>
            <a:r>
              <a:rPr lang="en-IN" sz="100" dirty="0">
                <a:ea typeface="ＭＳ Ｐゴシック" pitchFamily="34" charset="-128"/>
              </a:rPr>
              <a:t> </a:t>
            </a:r>
            <a:r>
              <a:rPr lang="en-IN" sz="2400" dirty="0">
                <a:ea typeface="ＭＳ Ｐゴシック" pitchFamily="34" charset="-128"/>
              </a:rPr>
              <a:t>H stops carbohydrate digestion.</a:t>
            </a:r>
          </a:p>
        </p:txBody>
      </p:sp>
    </p:spTree>
    <p:extLst>
      <p:ext uri="{BB962C8B-B14F-4D97-AF65-F5344CB8AC3E}">
        <p14:creationId xmlns:p14="http://schemas.microsoft.com/office/powerpoint/2010/main" val="4135025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Digestion of Carbohydrates </a:t>
            </a:r>
            <a:r>
              <a:rPr lang="en-US" sz="2000" b="0" dirty="0">
                <a:ea typeface="ＭＳ Ｐゴシック" pitchFamily="34" charset="-128"/>
              </a:rPr>
              <a:t>(2 of 4)</a:t>
            </a:r>
            <a:endParaRPr lang="en-US" dirty="0"/>
          </a:p>
        </p:txBody>
      </p:sp>
      <p:sp>
        <p:nvSpPr>
          <p:cNvPr id="7" name="Content Placeholder 6"/>
          <p:cNvSpPr>
            <a:spLocks noGrp="1"/>
          </p:cNvSpPr>
          <p:nvPr>
            <p:ph sz="quarter" idx="13"/>
          </p:nvPr>
        </p:nvSpPr>
        <p:spPr>
          <a:xfrm>
            <a:off x="457200" y="1556326"/>
            <a:ext cx="8305800" cy="2646219"/>
          </a:xfrm>
        </p:spPr>
        <p:txBody>
          <a:bodyPr/>
          <a:lstStyle/>
          <a:p>
            <a:pPr marL="0" indent="0">
              <a:buFont typeface="Arial" charset="0"/>
              <a:buNone/>
              <a:defRPr/>
            </a:pPr>
            <a:r>
              <a:rPr sz="2400" dirty="0">
                <a:ea typeface="ＭＳ Ｐゴシック" charset="0"/>
                <a:cs typeface="ＭＳ Ｐゴシック" charset="0"/>
              </a:rPr>
              <a:t>In the small intestine, </a:t>
            </a:r>
            <a:r>
              <a:rPr sz="2400" dirty="0"/>
              <a:t>which has a p</a:t>
            </a:r>
            <a:r>
              <a:rPr sz="100" dirty="0"/>
              <a:t> </a:t>
            </a:r>
            <a:r>
              <a:rPr sz="2400" dirty="0"/>
              <a:t>H of about 8,</a:t>
            </a:r>
          </a:p>
          <a:p>
            <a:pPr>
              <a:defRPr/>
            </a:pPr>
            <a:r>
              <a:rPr sz="2400" dirty="0"/>
              <a:t>enzymes produced in the pancreas hydrolyze the remaining </a:t>
            </a:r>
            <a:r>
              <a:rPr sz="2400" dirty="0" err="1"/>
              <a:t>dextrins</a:t>
            </a:r>
            <a:r>
              <a:rPr sz="2400" dirty="0"/>
              <a:t> to maltose and glucose</a:t>
            </a:r>
            <a:endParaRPr sz="2400" dirty="0">
              <a:ea typeface="ＭＳ Ｐゴシック" charset="0"/>
              <a:cs typeface="ＭＳ Ｐゴシック" charset="0"/>
            </a:endParaRPr>
          </a:p>
          <a:p>
            <a:pPr>
              <a:defRPr/>
            </a:pPr>
            <a:r>
              <a:rPr sz="2400" dirty="0"/>
              <a:t>enzymes produced in the mucosal cells that line the small intestine hydrolyze maltose as well as lactose and sucrose into monosaccharides</a:t>
            </a:r>
          </a:p>
        </p:txBody>
      </p:sp>
      <p:sp>
        <p:nvSpPr>
          <p:cNvPr id="8" name="Content Placeholder 7"/>
          <p:cNvSpPr>
            <a:spLocks noGrp="1"/>
          </p:cNvSpPr>
          <p:nvPr>
            <p:ph sz="quarter" idx="14"/>
          </p:nvPr>
        </p:nvSpPr>
        <p:spPr>
          <a:xfrm>
            <a:off x="457200" y="4354551"/>
            <a:ext cx="8229600" cy="1166139"/>
          </a:xfrm>
        </p:spPr>
        <p:txBody>
          <a:bodyPr/>
          <a:lstStyle/>
          <a:p>
            <a:pPr marL="0" indent="0">
              <a:buNone/>
            </a:pPr>
            <a:r>
              <a:rPr sz="2400" dirty="0"/>
              <a:t>Monosaccharides are then absorbed through the intestinal wall to the blood stream and carried to the liver, where any fructose and galactose are converted to glucose.</a:t>
            </a:r>
            <a:endParaRPr sz="2400" dirty="0">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BF90-04FB-4CF9-BF3C-3918B44E0FDD}"/>
              </a:ext>
            </a:extLst>
          </p:cNvPr>
          <p:cNvSpPr>
            <a:spLocks noGrp="1"/>
          </p:cNvSpPr>
          <p:nvPr>
            <p:ph type="title"/>
          </p:nvPr>
        </p:nvSpPr>
        <p:spPr/>
        <p:txBody>
          <a:bodyPr/>
          <a:lstStyle/>
          <a:p>
            <a:r>
              <a:rPr lang="en-US" dirty="0">
                <a:ea typeface="ＭＳ Ｐゴシック" pitchFamily="34" charset="-128"/>
              </a:rPr>
              <a:t>Digestion of Carbohydrates </a:t>
            </a:r>
            <a:r>
              <a:rPr lang="en-US" sz="2000" b="0" dirty="0">
                <a:ea typeface="ＭＳ Ｐゴシック" pitchFamily="34" charset="-128"/>
              </a:rPr>
              <a:t>(3 of 4)</a:t>
            </a:r>
            <a:endParaRPr lang="en-IN" dirty="0"/>
          </a:p>
        </p:txBody>
      </p:sp>
      <p:sp>
        <p:nvSpPr>
          <p:cNvPr id="3" name="Content Placeholder 2">
            <a:extLst>
              <a:ext uri="{FF2B5EF4-FFF2-40B4-BE49-F238E27FC236}">
                <a16:creationId xmlns:a16="http://schemas.microsoft.com/office/drawing/2014/main" id="{A9B812EF-C096-49C6-8A20-D4CFC44E4B28}"/>
              </a:ext>
            </a:extLst>
          </p:cNvPr>
          <p:cNvSpPr>
            <a:spLocks noGrp="1"/>
          </p:cNvSpPr>
          <p:nvPr>
            <p:ph sz="quarter" idx="13"/>
          </p:nvPr>
        </p:nvSpPr>
        <p:spPr>
          <a:xfrm>
            <a:off x="457200" y="1556327"/>
            <a:ext cx="3996813" cy="2267528"/>
          </a:xfrm>
        </p:spPr>
        <p:txBody>
          <a:bodyPr/>
          <a:lstStyle/>
          <a:p>
            <a:pPr marL="432" indent="0">
              <a:buNone/>
            </a:pPr>
            <a:r>
              <a:rPr lang="en-IN" sz="2400" dirty="0"/>
              <a:t>Carbohydrates begin digestion in the mouth, lipids in the small intestine, and proteins in the stomach and small intestine.</a:t>
            </a:r>
          </a:p>
        </p:txBody>
      </p:sp>
      <p:pic>
        <p:nvPicPr>
          <p:cNvPr id="5" name="Content Placeholder 4" descr="Food travels through the digestive system past the mouth, salivary glands, stomach, liver, gallbladder, small intestine, and pancreas.">
            <a:extLst>
              <a:ext uri="{FF2B5EF4-FFF2-40B4-BE49-F238E27FC236}">
                <a16:creationId xmlns:a16="http://schemas.microsoft.com/office/drawing/2014/main" id="{116612B3-0547-4D4C-8A68-ED0CDCA709B3}"/>
              </a:ext>
            </a:extLst>
          </p:cNvPr>
          <p:cNvPicPr>
            <a:picLocks noGrp="1" noChangeAspect="1"/>
          </p:cNvPicPr>
          <p:nvPr>
            <p:ph sz="quarter" idx="14"/>
          </p:nvPr>
        </p:nvPicPr>
        <p:blipFill>
          <a:blip r:embed="rId2"/>
          <a:stretch>
            <a:fillRect/>
          </a:stretch>
        </p:blipFill>
        <p:spPr>
          <a:xfrm>
            <a:off x="5022088" y="1766026"/>
            <a:ext cx="3484499" cy="3390165"/>
          </a:xfrm>
          <a:prstGeom prst="rect">
            <a:avLst/>
          </a:prstGeom>
        </p:spPr>
      </p:pic>
    </p:spTree>
    <p:extLst>
      <p:ext uri="{BB962C8B-B14F-4D97-AF65-F5344CB8AC3E}">
        <p14:creationId xmlns:p14="http://schemas.microsoft.com/office/powerpoint/2010/main" val="538781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BF90-04FB-4CF9-BF3C-3918B44E0FDD}"/>
              </a:ext>
            </a:extLst>
          </p:cNvPr>
          <p:cNvSpPr>
            <a:spLocks noGrp="1"/>
          </p:cNvSpPr>
          <p:nvPr>
            <p:ph type="title"/>
          </p:nvPr>
        </p:nvSpPr>
        <p:spPr/>
        <p:txBody>
          <a:bodyPr/>
          <a:lstStyle/>
          <a:p>
            <a:r>
              <a:rPr lang="en-US" dirty="0">
                <a:ea typeface="ＭＳ Ｐゴシック" pitchFamily="34" charset="-128"/>
              </a:rPr>
              <a:t>Digestion of Carbohydrates </a:t>
            </a:r>
            <a:r>
              <a:rPr lang="en-US" sz="2000" b="0" dirty="0">
                <a:ea typeface="ＭＳ Ｐゴシック" pitchFamily="34" charset="-128"/>
              </a:rPr>
              <a:t>(4 of 4)</a:t>
            </a:r>
            <a:endParaRPr lang="en-IN" dirty="0"/>
          </a:p>
        </p:txBody>
      </p:sp>
      <p:sp>
        <p:nvSpPr>
          <p:cNvPr id="3" name="Content Placeholder 2">
            <a:extLst>
              <a:ext uri="{FF2B5EF4-FFF2-40B4-BE49-F238E27FC236}">
                <a16:creationId xmlns:a16="http://schemas.microsoft.com/office/drawing/2014/main" id="{A9B812EF-C096-49C6-8A20-D4CFC44E4B28}"/>
              </a:ext>
            </a:extLst>
          </p:cNvPr>
          <p:cNvSpPr>
            <a:spLocks noGrp="1"/>
          </p:cNvSpPr>
          <p:nvPr>
            <p:ph sz="quarter" idx="13"/>
          </p:nvPr>
        </p:nvSpPr>
        <p:spPr>
          <a:xfrm>
            <a:off x="457200" y="1556327"/>
            <a:ext cx="3996813" cy="2267528"/>
          </a:xfrm>
        </p:spPr>
        <p:txBody>
          <a:bodyPr/>
          <a:lstStyle/>
          <a:p>
            <a:pPr marL="0" indent="0">
              <a:buNone/>
            </a:pPr>
            <a:r>
              <a:rPr lang="en-IN" sz="2400" dirty="0"/>
              <a:t>In stage 1 of catabolism, the digestion of carbohydrates begins in the mouth and is completed in the small intestine.</a:t>
            </a:r>
          </a:p>
        </p:txBody>
      </p:sp>
      <p:pic>
        <p:nvPicPr>
          <p:cNvPr id="7" name="Content Placeholder 6" descr="The stage 1 Digestion is as follows.  For long description in Notes pane, press F6. ">
            <a:extLst>
              <a:ext uri="{FF2B5EF4-FFF2-40B4-BE49-F238E27FC236}">
                <a16:creationId xmlns:a16="http://schemas.microsoft.com/office/drawing/2014/main" id="{2489E95C-B320-4CEA-9B14-67B45617C292}"/>
              </a:ext>
            </a:extLst>
          </p:cNvPr>
          <p:cNvPicPr>
            <a:picLocks noGrp="1" noChangeAspect="1"/>
          </p:cNvPicPr>
          <p:nvPr>
            <p:ph sz="quarter" idx="14"/>
          </p:nvPr>
        </p:nvPicPr>
        <p:blipFill>
          <a:blip r:embed="rId3"/>
          <a:stretch>
            <a:fillRect/>
          </a:stretch>
        </p:blipFill>
        <p:spPr>
          <a:xfrm>
            <a:off x="5099294" y="1577265"/>
            <a:ext cx="3330086" cy="4576584"/>
          </a:xfrm>
          <a:prstGeom prst="rect">
            <a:avLst/>
          </a:prstGeom>
        </p:spPr>
      </p:pic>
    </p:spTree>
    <p:extLst>
      <p:ext uri="{BB962C8B-B14F-4D97-AF65-F5344CB8AC3E}">
        <p14:creationId xmlns:p14="http://schemas.microsoft.com/office/powerpoint/2010/main" val="3015295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BF90-04FB-4CF9-BF3C-3918B44E0FDD}"/>
              </a:ext>
            </a:extLst>
          </p:cNvPr>
          <p:cNvSpPr>
            <a:spLocks noGrp="1"/>
          </p:cNvSpPr>
          <p:nvPr>
            <p:ph type="title"/>
          </p:nvPr>
        </p:nvSpPr>
        <p:spPr/>
        <p:txBody>
          <a:bodyPr/>
          <a:lstStyle/>
          <a:p>
            <a:r>
              <a:rPr lang="en-US" sz="3400" dirty="0">
                <a:ea typeface="ＭＳ Ｐゴシック" pitchFamily="34" charset="-128"/>
              </a:rPr>
              <a:t>Chemistry Link to Health: Lactose Intolerance</a:t>
            </a:r>
            <a:endParaRPr lang="en-IN" sz="3400" dirty="0"/>
          </a:p>
        </p:txBody>
      </p:sp>
      <p:sp>
        <p:nvSpPr>
          <p:cNvPr id="3" name="Content Placeholder 2">
            <a:extLst>
              <a:ext uri="{FF2B5EF4-FFF2-40B4-BE49-F238E27FC236}">
                <a16:creationId xmlns:a16="http://schemas.microsoft.com/office/drawing/2014/main" id="{A9B812EF-C096-49C6-8A20-D4CFC44E4B28}"/>
              </a:ext>
            </a:extLst>
          </p:cNvPr>
          <p:cNvSpPr>
            <a:spLocks noGrp="1"/>
          </p:cNvSpPr>
          <p:nvPr>
            <p:ph sz="quarter" idx="13"/>
          </p:nvPr>
        </p:nvSpPr>
        <p:spPr>
          <a:xfrm>
            <a:off x="457201" y="1556326"/>
            <a:ext cx="4586748" cy="4829726"/>
          </a:xfrm>
        </p:spPr>
        <p:txBody>
          <a:bodyPr/>
          <a:lstStyle/>
          <a:p>
            <a:pPr marL="0" indent="0">
              <a:buClr>
                <a:schemeClr val="accent1"/>
              </a:buClr>
              <a:buNone/>
              <a:tabLst>
                <a:tab pos="341313" algn="l"/>
              </a:tabLst>
              <a:defRPr/>
            </a:pPr>
            <a:r>
              <a:rPr lang="en-IN" sz="2400" dirty="0"/>
              <a:t>The disaccharide in milk is lactose, which is broken down by lactase in the intestinal tract. The production of lactase decreases as many people age, which causes lactose intolerance. This condition affects approximately 25% of the people in the United States. One way to reduce the reaction to lactose is to avoid products that contain lactose. Another way is to ingest a product that contains lactase.</a:t>
            </a:r>
          </a:p>
        </p:txBody>
      </p:sp>
      <p:pic>
        <p:nvPicPr>
          <p:cNvPr id="6" name="Content Placeholder 5" descr="A bottle of pill shaped lactariid tablets.">
            <a:extLst>
              <a:ext uri="{FF2B5EF4-FFF2-40B4-BE49-F238E27FC236}">
                <a16:creationId xmlns:a16="http://schemas.microsoft.com/office/drawing/2014/main" id="{0811C959-2307-434F-B164-9E2919A7997A}"/>
              </a:ext>
            </a:extLst>
          </p:cNvPr>
          <p:cNvPicPr>
            <a:picLocks noGrp="1" noChangeAspect="1"/>
          </p:cNvPicPr>
          <p:nvPr>
            <p:ph sz="quarter" idx="14"/>
          </p:nvPr>
        </p:nvPicPr>
        <p:blipFill>
          <a:blip r:embed="rId2"/>
          <a:stretch>
            <a:fillRect/>
          </a:stretch>
        </p:blipFill>
        <p:spPr>
          <a:xfrm>
            <a:off x="5577624" y="2297520"/>
            <a:ext cx="3121192" cy="2801789"/>
          </a:xfrm>
          <a:prstGeom prst="rect">
            <a:avLst/>
          </a:prstGeom>
        </p:spPr>
      </p:pic>
    </p:spTree>
    <p:extLst>
      <p:ext uri="{BB962C8B-B14F-4D97-AF65-F5344CB8AC3E}">
        <p14:creationId xmlns:p14="http://schemas.microsoft.com/office/powerpoint/2010/main" val="374007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291FA1-E267-42E4-859D-A9E1D902505D}"/>
              </a:ext>
            </a:extLst>
          </p:cNvPr>
          <p:cNvSpPr>
            <a:spLocks noGrp="1"/>
          </p:cNvSpPr>
          <p:nvPr>
            <p:ph type="title"/>
          </p:nvPr>
        </p:nvSpPr>
        <p:spPr/>
        <p:txBody>
          <a:bodyPr/>
          <a:lstStyle/>
          <a:p>
            <a:r>
              <a:rPr lang="en-US" sz="3400" dirty="0">
                <a:ea typeface="ＭＳ Ｐゴシック" pitchFamily="34" charset="-128"/>
              </a:rPr>
              <a:t>Metabolic Pathways and A</a:t>
            </a:r>
            <a:r>
              <a:rPr lang="en-US" sz="100" dirty="0">
                <a:ea typeface="ＭＳ Ｐゴシック" pitchFamily="34" charset="-128"/>
              </a:rPr>
              <a:t> </a:t>
            </a:r>
            <a:r>
              <a:rPr lang="en-US" sz="3400" dirty="0">
                <a:ea typeface="ＭＳ Ｐゴシック" pitchFamily="34" charset="-128"/>
              </a:rPr>
              <a:t>T</a:t>
            </a:r>
            <a:r>
              <a:rPr lang="en-US" sz="100" dirty="0">
                <a:ea typeface="ＭＳ Ｐゴシック" pitchFamily="34" charset="-128"/>
              </a:rPr>
              <a:t> </a:t>
            </a:r>
            <a:r>
              <a:rPr lang="en-US" sz="3400" dirty="0">
                <a:ea typeface="ＭＳ Ｐゴシック" pitchFamily="34" charset="-128"/>
              </a:rPr>
              <a:t>P Production</a:t>
            </a:r>
            <a:endParaRPr lang="en-IN" sz="3400" dirty="0"/>
          </a:p>
        </p:txBody>
      </p:sp>
      <p:sp>
        <p:nvSpPr>
          <p:cNvPr id="5" name="Content Placeholder 4">
            <a:extLst>
              <a:ext uri="{FF2B5EF4-FFF2-40B4-BE49-F238E27FC236}">
                <a16:creationId xmlns:a16="http://schemas.microsoft.com/office/drawing/2014/main" id="{32A45720-C1DF-4A10-B6FF-9CF38AA7481C}"/>
              </a:ext>
            </a:extLst>
          </p:cNvPr>
          <p:cNvSpPr>
            <a:spLocks noGrp="1"/>
          </p:cNvSpPr>
          <p:nvPr>
            <p:ph sz="quarter" idx="13"/>
          </p:nvPr>
        </p:nvSpPr>
        <p:spPr>
          <a:xfrm>
            <a:off x="457200" y="1556327"/>
            <a:ext cx="4616245" cy="4800228"/>
          </a:xfrm>
        </p:spPr>
        <p:txBody>
          <a:bodyPr/>
          <a:lstStyle/>
          <a:p>
            <a:pPr marL="0" indent="0" eaLnBrk="1" hangingPunct="1">
              <a:buNone/>
            </a:pPr>
            <a:r>
              <a:rPr lang="en-IN" sz="2400" dirty="0">
                <a:ea typeface="ＭＳ Ｐゴシック" pitchFamily="34" charset="-128"/>
              </a:rPr>
              <a:t>A public health nurse works in public health departments, correctional facilities, occupational health facilities, schools, and organizations that aim to improve health at the community level.</a:t>
            </a:r>
          </a:p>
          <a:p>
            <a:pPr marL="0" indent="0" eaLnBrk="1" hangingPunct="1">
              <a:buNone/>
            </a:pPr>
            <a:r>
              <a:rPr lang="en-IN" sz="2400" dirty="0">
                <a:ea typeface="ＭＳ Ｐゴシック" pitchFamily="34" charset="-128"/>
              </a:rPr>
              <a:t>They often focus on high-risk populations such as the elderly, the homeless, teen mothers, and those at risk for a communicable disease such as hepatitis.</a:t>
            </a:r>
          </a:p>
        </p:txBody>
      </p:sp>
      <p:pic>
        <p:nvPicPr>
          <p:cNvPr id="7" name="Content Placeholder 6" descr="A doctor and public health nurse stand by Luke’s hospital bed side.">
            <a:extLst>
              <a:ext uri="{FF2B5EF4-FFF2-40B4-BE49-F238E27FC236}">
                <a16:creationId xmlns:a16="http://schemas.microsoft.com/office/drawing/2014/main" id="{A3C3D779-633F-49A1-A031-D4AE58B75C2F}"/>
              </a:ext>
            </a:extLst>
          </p:cNvPr>
          <p:cNvPicPr>
            <a:picLocks noGrp="1" noChangeAspect="1"/>
          </p:cNvPicPr>
          <p:nvPr>
            <p:ph sz="quarter" idx="14"/>
          </p:nvPr>
        </p:nvPicPr>
        <p:blipFill>
          <a:blip r:embed="rId2"/>
          <a:stretch>
            <a:fillRect/>
          </a:stretch>
        </p:blipFill>
        <p:spPr>
          <a:xfrm>
            <a:off x="5268311" y="2191329"/>
            <a:ext cx="3552495" cy="3081968"/>
          </a:xfrm>
          <a:prstGeom prst="rect">
            <a:avLst/>
          </a:prstGeom>
        </p:spPr>
      </p:pic>
    </p:spTree>
    <p:extLst>
      <p:ext uri="{BB962C8B-B14F-4D97-AF65-F5344CB8AC3E}">
        <p14:creationId xmlns:p14="http://schemas.microsoft.com/office/powerpoint/2010/main" val="2047407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8482-C5EB-484A-B800-40DAED9C2F00}"/>
              </a:ext>
            </a:extLst>
          </p:cNvPr>
          <p:cNvSpPr>
            <a:spLocks noGrp="1"/>
          </p:cNvSpPr>
          <p:nvPr>
            <p:ph type="title"/>
          </p:nvPr>
        </p:nvSpPr>
        <p:spPr/>
        <p:txBody>
          <a:bodyPr/>
          <a:lstStyle/>
          <a:p>
            <a:r>
              <a:rPr lang="en-US" dirty="0">
                <a:ea typeface="ＭＳ Ｐゴシック" pitchFamily="34" charset="-128"/>
              </a:rPr>
              <a:t>Digestion of Fats</a:t>
            </a:r>
            <a:endParaRPr lang="en-IN" dirty="0"/>
          </a:p>
        </p:txBody>
      </p:sp>
      <p:sp>
        <p:nvSpPr>
          <p:cNvPr id="3" name="Content Placeholder 2">
            <a:extLst>
              <a:ext uri="{FF2B5EF4-FFF2-40B4-BE49-F238E27FC236}">
                <a16:creationId xmlns:a16="http://schemas.microsoft.com/office/drawing/2014/main" id="{B8C2E985-0737-4BCA-99D5-3AD54CB1D5AB}"/>
              </a:ext>
            </a:extLst>
          </p:cNvPr>
          <p:cNvSpPr>
            <a:spLocks noGrp="1"/>
          </p:cNvSpPr>
          <p:nvPr>
            <p:ph sz="quarter" idx="13"/>
          </p:nvPr>
        </p:nvSpPr>
        <p:spPr>
          <a:xfrm>
            <a:off x="457200" y="1556327"/>
            <a:ext cx="8229600" cy="1142628"/>
          </a:xfrm>
        </p:spPr>
        <p:txBody>
          <a:bodyPr/>
          <a:lstStyle/>
          <a:p>
            <a:pPr marL="432" indent="0">
              <a:buNone/>
            </a:pPr>
            <a:r>
              <a:rPr lang="en-IN" sz="2400" dirty="0">
                <a:solidFill>
                  <a:srgbClr val="000000"/>
                </a:solidFill>
                <a:ea typeface="ＭＳ Ｐゴシック" pitchFamily="34" charset="-128"/>
              </a:rPr>
              <a:t>The digestion of fats (triacylglycerols) begins in the small intestine, where bile salts break fat globules into smaller particles called </a:t>
            </a:r>
            <a:r>
              <a:rPr lang="en-IN" sz="2400" b="1" dirty="0">
                <a:solidFill>
                  <a:srgbClr val="000000"/>
                </a:solidFill>
                <a:ea typeface="ＭＳ Ｐゴシック" pitchFamily="34" charset="-128"/>
              </a:rPr>
              <a:t>micelles</a:t>
            </a:r>
            <a:r>
              <a:rPr lang="en-IN" sz="2400" dirty="0">
                <a:solidFill>
                  <a:srgbClr val="000000"/>
                </a:solidFill>
                <a:ea typeface="ＭＳ Ｐゴシック" pitchFamily="34" charset="-128"/>
              </a:rPr>
              <a:t>.</a:t>
            </a:r>
            <a:endParaRPr lang="en-IN" sz="2400" u="sng" dirty="0">
              <a:solidFill>
                <a:srgbClr val="000000"/>
              </a:solidFill>
              <a:ea typeface="ＭＳ Ｐゴシック" pitchFamily="34" charset="-128"/>
            </a:endParaRPr>
          </a:p>
        </p:txBody>
      </p:sp>
      <p:pic>
        <p:nvPicPr>
          <p:cNvPr id="6" name="Content Placeholder 5" descr="Round fat cells can be filled with unlimited triacylglycerols. For long description in Notes pane, press F6. ">
            <a:extLst>
              <a:ext uri="{FF2B5EF4-FFF2-40B4-BE49-F238E27FC236}">
                <a16:creationId xmlns:a16="http://schemas.microsoft.com/office/drawing/2014/main" id="{72001B52-11E6-4B83-9D62-5DC7B82E7A8B}"/>
              </a:ext>
            </a:extLst>
          </p:cNvPr>
          <p:cNvPicPr>
            <a:picLocks noGrp="1" noChangeAspect="1"/>
          </p:cNvPicPr>
          <p:nvPr>
            <p:ph sz="quarter" idx="14"/>
          </p:nvPr>
        </p:nvPicPr>
        <p:blipFill>
          <a:blip r:embed="rId3"/>
          <a:stretch>
            <a:fillRect/>
          </a:stretch>
        </p:blipFill>
        <p:spPr>
          <a:xfrm>
            <a:off x="722007" y="3032988"/>
            <a:ext cx="7683190" cy="2547081"/>
          </a:xfrm>
          <a:prstGeom prst="rect">
            <a:avLst/>
          </a:prstGeom>
        </p:spPr>
      </p:pic>
    </p:spTree>
    <p:extLst>
      <p:ext uri="{BB962C8B-B14F-4D97-AF65-F5344CB8AC3E}">
        <p14:creationId xmlns:p14="http://schemas.microsoft.com/office/powerpoint/2010/main" val="2613054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8482-C5EB-484A-B800-40DAED9C2F00}"/>
              </a:ext>
            </a:extLst>
          </p:cNvPr>
          <p:cNvSpPr>
            <a:spLocks noGrp="1"/>
          </p:cNvSpPr>
          <p:nvPr>
            <p:ph type="title"/>
          </p:nvPr>
        </p:nvSpPr>
        <p:spPr/>
        <p:txBody>
          <a:bodyPr/>
          <a:lstStyle/>
          <a:p>
            <a:r>
              <a:rPr lang="en-US" dirty="0">
                <a:ea typeface="ＭＳ Ｐゴシック" pitchFamily="34" charset="-128"/>
              </a:rPr>
              <a:t>Digestion of Triacylglycerols</a:t>
            </a:r>
            <a:endParaRPr lang="en-IN" dirty="0"/>
          </a:p>
        </p:txBody>
      </p:sp>
      <p:sp>
        <p:nvSpPr>
          <p:cNvPr id="3" name="Content Placeholder 2">
            <a:extLst>
              <a:ext uri="{FF2B5EF4-FFF2-40B4-BE49-F238E27FC236}">
                <a16:creationId xmlns:a16="http://schemas.microsoft.com/office/drawing/2014/main" id="{B8C2E985-0737-4BCA-99D5-3AD54CB1D5AB}"/>
              </a:ext>
            </a:extLst>
          </p:cNvPr>
          <p:cNvSpPr>
            <a:spLocks noGrp="1"/>
          </p:cNvSpPr>
          <p:nvPr>
            <p:ph sz="quarter" idx="13"/>
          </p:nvPr>
        </p:nvSpPr>
        <p:spPr>
          <a:xfrm>
            <a:off x="457200" y="1556327"/>
            <a:ext cx="3672348" cy="3517118"/>
          </a:xfrm>
        </p:spPr>
        <p:txBody>
          <a:bodyPr/>
          <a:lstStyle/>
          <a:p>
            <a:pPr marL="0" indent="0">
              <a:buClr>
                <a:schemeClr val="accent1"/>
              </a:buClr>
              <a:buNone/>
              <a:tabLst>
                <a:tab pos="341313" algn="l"/>
              </a:tabLst>
              <a:defRPr/>
            </a:pPr>
            <a:r>
              <a:rPr lang="en-IN" sz="2400" dirty="0"/>
              <a:t>The triacylglycerols are hydrolyzed in the small intestine and re-formed in the intestinal lining, where they bind to proteins for transport through the lymphatic system and bloodstream to the cells.</a:t>
            </a:r>
          </a:p>
        </p:txBody>
      </p:sp>
      <p:pic>
        <p:nvPicPr>
          <p:cNvPr id="7" name="Content Placeholder 6" descr="The digestion of fats is as follows. For long description in Notes pane, press F6. ">
            <a:extLst>
              <a:ext uri="{FF2B5EF4-FFF2-40B4-BE49-F238E27FC236}">
                <a16:creationId xmlns:a16="http://schemas.microsoft.com/office/drawing/2014/main" id="{101BE56E-EE37-4EB0-8A9D-E75E6AEDCA3A}"/>
              </a:ext>
            </a:extLst>
          </p:cNvPr>
          <p:cNvPicPr>
            <a:picLocks noGrp="1" noChangeAspect="1"/>
          </p:cNvPicPr>
          <p:nvPr>
            <p:ph sz="quarter" idx="14"/>
          </p:nvPr>
        </p:nvPicPr>
        <p:blipFill>
          <a:blip r:embed="rId3"/>
          <a:stretch>
            <a:fillRect/>
          </a:stretch>
        </p:blipFill>
        <p:spPr>
          <a:xfrm>
            <a:off x="4286451" y="1608327"/>
            <a:ext cx="4572314" cy="4268662"/>
          </a:xfrm>
          <a:prstGeom prst="rect">
            <a:avLst/>
          </a:prstGeom>
        </p:spPr>
      </p:pic>
    </p:spTree>
    <p:extLst>
      <p:ext uri="{BB962C8B-B14F-4D97-AF65-F5344CB8AC3E}">
        <p14:creationId xmlns:p14="http://schemas.microsoft.com/office/powerpoint/2010/main" val="3334050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Digestion of Proteins </a:t>
            </a:r>
            <a:r>
              <a:rPr lang="en-US" sz="2000" b="0" dirty="0">
                <a:ea typeface="ＭＳ Ｐゴシック" pitchFamily="34" charset="-128"/>
              </a:rPr>
              <a:t>(1 of 2)</a:t>
            </a:r>
            <a:endParaRPr lang="en-US" sz="2000" b="0" dirty="0"/>
          </a:p>
        </p:txBody>
      </p:sp>
      <p:sp>
        <p:nvSpPr>
          <p:cNvPr id="3" name="Content Placeholder 2"/>
          <p:cNvSpPr>
            <a:spLocks noGrp="1"/>
          </p:cNvSpPr>
          <p:nvPr>
            <p:ph sz="quarter" idx="13"/>
          </p:nvPr>
        </p:nvSpPr>
        <p:spPr>
          <a:xfrm>
            <a:off x="457200" y="1556326"/>
            <a:ext cx="8229600" cy="4062809"/>
          </a:xfrm>
        </p:spPr>
        <p:txBody>
          <a:bodyPr/>
          <a:lstStyle/>
          <a:p>
            <a:pPr marL="0" indent="0" eaLnBrk="1" hangingPunct="1">
              <a:buClr>
                <a:schemeClr val="bg2"/>
              </a:buClr>
              <a:buFont typeface="Wingdings" pitchFamily="2" charset="2"/>
              <a:buNone/>
            </a:pPr>
            <a:r>
              <a:rPr sz="2400" dirty="0">
                <a:solidFill>
                  <a:srgbClr val="000000"/>
                </a:solidFill>
                <a:ea typeface="ＭＳ Ｐゴシック" pitchFamily="34" charset="-128"/>
              </a:rPr>
              <a:t>The digestion of proteins</a:t>
            </a:r>
          </a:p>
          <a:p>
            <a:pPr>
              <a:buSzTx/>
            </a:pPr>
            <a:r>
              <a:rPr sz="2400" dirty="0">
                <a:solidFill>
                  <a:srgbClr val="000000"/>
                </a:solidFill>
                <a:ea typeface="ＭＳ Ｐゴシック" pitchFamily="34" charset="-128"/>
              </a:rPr>
              <a:t>begins in the stomach, where H</a:t>
            </a:r>
            <a:r>
              <a:rPr sz="100" dirty="0">
                <a:solidFill>
                  <a:srgbClr val="000000"/>
                </a:solidFill>
                <a:ea typeface="ＭＳ Ｐゴシック" pitchFamily="34" charset="-128"/>
              </a:rPr>
              <a:t> </a:t>
            </a:r>
            <a:r>
              <a:rPr sz="2400" dirty="0">
                <a:solidFill>
                  <a:srgbClr val="000000"/>
                </a:solidFill>
                <a:ea typeface="ＭＳ Ｐゴシック" pitchFamily="34" charset="-128"/>
              </a:rPr>
              <a:t>C</a:t>
            </a:r>
            <a:r>
              <a:rPr sz="100" dirty="0">
                <a:solidFill>
                  <a:srgbClr val="000000"/>
                </a:solidFill>
                <a:ea typeface="ＭＳ Ｐゴシック" pitchFamily="34" charset="-128"/>
              </a:rPr>
              <a:t> </a:t>
            </a:r>
            <a:r>
              <a:rPr sz="2400" dirty="0">
                <a:solidFill>
                  <a:srgbClr val="000000"/>
                </a:solidFill>
                <a:ea typeface="ＭＳ Ｐゴシック" pitchFamily="34" charset="-128"/>
              </a:rPr>
              <a:t>l at p</a:t>
            </a:r>
            <a:r>
              <a:rPr sz="100" dirty="0">
                <a:solidFill>
                  <a:srgbClr val="000000"/>
                </a:solidFill>
                <a:ea typeface="ＭＳ Ｐゴシック" pitchFamily="34" charset="-128"/>
              </a:rPr>
              <a:t> </a:t>
            </a:r>
            <a:r>
              <a:rPr sz="2400" dirty="0">
                <a:solidFill>
                  <a:srgbClr val="000000"/>
                </a:solidFill>
                <a:ea typeface="ＭＳ Ｐゴシック" pitchFamily="34" charset="-128"/>
              </a:rPr>
              <a:t>H 2 denatures proteins and activates enzymes such as pepsin to hydrolyze peptide bonds</a:t>
            </a:r>
          </a:p>
          <a:p>
            <a:pPr>
              <a:buSzTx/>
            </a:pPr>
            <a:r>
              <a:rPr sz="2400" dirty="0">
                <a:solidFill>
                  <a:srgbClr val="000000"/>
                </a:solidFill>
                <a:ea typeface="ＭＳ Ｐゴシック" pitchFamily="34" charset="-128"/>
              </a:rPr>
              <a:t>moves out of the stomach to the small intestine, where trypsin and chymotrypsin hydrolyze the polypeptides to amino acids</a:t>
            </a:r>
          </a:p>
          <a:p>
            <a:pPr>
              <a:buSzTx/>
            </a:pPr>
            <a:r>
              <a:rPr sz="2400" dirty="0">
                <a:solidFill>
                  <a:srgbClr val="000000"/>
                </a:solidFill>
                <a:ea typeface="ＭＳ Ｐゴシック" pitchFamily="34" charset="-128"/>
              </a:rPr>
              <a:t>ends as amino acids are absorbed through the intestinal walls and enter the bloodstream for transport to the cells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8482-C5EB-484A-B800-40DAED9C2F00}"/>
              </a:ext>
            </a:extLst>
          </p:cNvPr>
          <p:cNvSpPr>
            <a:spLocks noGrp="1"/>
          </p:cNvSpPr>
          <p:nvPr>
            <p:ph type="title"/>
          </p:nvPr>
        </p:nvSpPr>
        <p:spPr/>
        <p:txBody>
          <a:bodyPr/>
          <a:lstStyle/>
          <a:p>
            <a:r>
              <a:rPr lang="en-US" dirty="0">
                <a:ea typeface="ＭＳ Ｐゴシック" pitchFamily="34" charset="-128"/>
              </a:rPr>
              <a:t>Digestion of Proteins </a:t>
            </a:r>
            <a:r>
              <a:rPr lang="en-US" sz="2000" b="0" dirty="0">
                <a:ea typeface="ＭＳ Ｐゴシック" pitchFamily="34" charset="-128"/>
              </a:rPr>
              <a:t>(2 of 2)</a:t>
            </a:r>
            <a:endParaRPr lang="en-IN" dirty="0"/>
          </a:p>
        </p:txBody>
      </p:sp>
      <p:sp>
        <p:nvSpPr>
          <p:cNvPr id="3" name="Content Placeholder 2">
            <a:extLst>
              <a:ext uri="{FF2B5EF4-FFF2-40B4-BE49-F238E27FC236}">
                <a16:creationId xmlns:a16="http://schemas.microsoft.com/office/drawing/2014/main" id="{B8C2E985-0737-4BCA-99D5-3AD54CB1D5AB}"/>
              </a:ext>
            </a:extLst>
          </p:cNvPr>
          <p:cNvSpPr>
            <a:spLocks noGrp="1"/>
          </p:cNvSpPr>
          <p:nvPr>
            <p:ph sz="quarter" idx="13"/>
          </p:nvPr>
        </p:nvSpPr>
        <p:spPr>
          <a:xfrm>
            <a:off x="457200" y="1556327"/>
            <a:ext cx="3746090" cy="1157376"/>
          </a:xfrm>
        </p:spPr>
        <p:txBody>
          <a:bodyPr/>
          <a:lstStyle/>
          <a:p>
            <a:pPr marL="0" indent="0">
              <a:buNone/>
            </a:pPr>
            <a:r>
              <a:rPr lang="en-IN" sz="2400" dirty="0"/>
              <a:t>Proteins are hydrolyzed in the stomach and the small intestine.</a:t>
            </a:r>
          </a:p>
        </p:txBody>
      </p:sp>
      <p:pic>
        <p:nvPicPr>
          <p:cNvPr id="6" name="Content Placeholder 5" descr="The process is as follows. For long description in Notes pane, press F6. ">
            <a:extLst>
              <a:ext uri="{FF2B5EF4-FFF2-40B4-BE49-F238E27FC236}">
                <a16:creationId xmlns:a16="http://schemas.microsoft.com/office/drawing/2014/main" id="{A49164BE-8F50-4880-B6C9-39E5C13F449A}"/>
              </a:ext>
            </a:extLst>
          </p:cNvPr>
          <p:cNvPicPr>
            <a:picLocks noGrp="1" noChangeAspect="1"/>
          </p:cNvPicPr>
          <p:nvPr>
            <p:ph sz="quarter" idx="14"/>
          </p:nvPr>
        </p:nvPicPr>
        <p:blipFill>
          <a:blip r:embed="rId3"/>
          <a:stretch>
            <a:fillRect/>
          </a:stretch>
        </p:blipFill>
        <p:spPr>
          <a:xfrm>
            <a:off x="5005864" y="1538602"/>
            <a:ext cx="3615789" cy="3390165"/>
          </a:xfrm>
          <a:prstGeom prst="rect">
            <a:avLst/>
          </a:prstGeom>
        </p:spPr>
      </p:pic>
    </p:spTree>
    <p:extLst>
      <p:ext uri="{BB962C8B-B14F-4D97-AF65-F5344CB8AC3E}">
        <p14:creationId xmlns:p14="http://schemas.microsoft.com/office/powerpoint/2010/main" val="2532975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Learning Check</a:t>
            </a:r>
            <a:endParaRPr lang="en-US" dirty="0"/>
          </a:p>
        </p:txBody>
      </p:sp>
      <p:sp>
        <p:nvSpPr>
          <p:cNvPr id="4" name="Content Placeholder 3"/>
          <p:cNvSpPr>
            <a:spLocks noGrp="1"/>
          </p:cNvSpPr>
          <p:nvPr>
            <p:ph sz="quarter" idx="14"/>
          </p:nvPr>
        </p:nvSpPr>
        <p:spPr>
          <a:xfrm>
            <a:off x="461016" y="1620964"/>
            <a:ext cx="8229599" cy="761376"/>
          </a:xfrm>
        </p:spPr>
        <p:txBody>
          <a:bodyPr/>
          <a:lstStyle/>
          <a:p>
            <a:pPr marL="0" indent="0">
              <a:buNone/>
            </a:pPr>
            <a:r>
              <a:rPr lang="en-US" sz="2400" dirty="0">
                <a:ea typeface="ＭＳ Ｐゴシック" pitchFamily="34" charset="-128"/>
              </a:rPr>
              <a:t>Match the end products of digestion—amino acids, fatty acids and glycerol, or glucose—with the types of food.</a:t>
            </a:r>
            <a:endParaRPr lang="en-US" sz="2400" dirty="0"/>
          </a:p>
        </p:txBody>
      </p:sp>
      <p:sp>
        <p:nvSpPr>
          <p:cNvPr id="6" name="Content Placeholder 5"/>
          <p:cNvSpPr>
            <a:spLocks noGrp="1"/>
          </p:cNvSpPr>
          <p:nvPr>
            <p:ph sz="quarter" idx="16"/>
          </p:nvPr>
        </p:nvSpPr>
        <p:spPr>
          <a:xfrm>
            <a:off x="452554" y="2553097"/>
            <a:ext cx="8229600" cy="402493"/>
          </a:xfrm>
        </p:spPr>
        <p:txBody>
          <a:bodyPr/>
          <a:lstStyle/>
          <a:p>
            <a:pPr marL="0" indent="0">
              <a:buNone/>
            </a:pPr>
            <a:r>
              <a:rPr lang="en-US" sz="2400" dirty="0">
                <a:solidFill>
                  <a:schemeClr val="tx2"/>
                </a:solidFill>
              </a:rPr>
              <a:t>A. </a:t>
            </a:r>
            <a:r>
              <a:rPr lang="en-US" sz="2400" dirty="0">
                <a:ea typeface="ＭＳ Ｐゴシック" pitchFamily="34" charset="-128"/>
              </a:rPr>
              <a:t>fats</a:t>
            </a:r>
            <a:endParaRPr lang="en-US" sz="2400" dirty="0"/>
          </a:p>
        </p:txBody>
      </p:sp>
      <p:sp>
        <p:nvSpPr>
          <p:cNvPr id="7" name="Content Placeholder 6"/>
          <p:cNvSpPr>
            <a:spLocks noGrp="1"/>
          </p:cNvSpPr>
          <p:nvPr>
            <p:ph sz="quarter" idx="17"/>
          </p:nvPr>
        </p:nvSpPr>
        <p:spPr>
          <a:xfrm>
            <a:off x="452554" y="3107622"/>
            <a:ext cx="3732767" cy="402493"/>
          </a:xfrm>
        </p:spPr>
        <p:txBody>
          <a:bodyPr/>
          <a:lstStyle/>
          <a:p>
            <a:pPr marL="0" indent="0">
              <a:buNone/>
            </a:pPr>
            <a:r>
              <a:rPr lang="en-US" sz="2400" dirty="0">
                <a:solidFill>
                  <a:schemeClr val="tx2"/>
                </a:solidFill>
                <a:ea typeface="ＭＳ Ｐゴシック" pitchFamily="34" charset="-128"/>
              </a:rPr>
              <a:t>B. </a:t>
            </a:r>
            <a:r>
              <a:rPr lang="en-US" sz="2400" dirty="0">
                <a:ea typeface="ＭＳ Ｐゴシック" pitchFamily="34" charset="-128"/>
              </a:rPr>
              <a:t>proteins</a:t>
            </a:r>
            <a:endParaRPr lang="en-US" sz="2400" dirty="0"/>
          </a:p>
        </p:txBody>
      </p:sp>
      <p:sp>
        <p:nvSpPr>
          <p:cNvPr id="9" name="Content Placeholder 8"/>
          <p:cNvSpPr>
            <a:spLocks noGrp="1"/>
          </p:cNvSpPr>
          <p:nvPr>
            <p:ph sz="quarter" idx="19"/>
          </p:nvPr>
        </p:nvSpPr>
        <p:spPr>
          <a:xfrm>
            <a:off x="461016" y="3676120"/>
            <a:ext cx="2547656" cy="516032"/>
          </a:xfrm>
        </p:spPr>
        <p:txBody>
          <a:bodyPr/>
          <a:lstStyle/>
          <a:p>
            <a:pPr marL="0" indent="0">
              <a:buNone/>
            </a:pPr>
            <a:r>
              <a:rPr lang="en-US" sz="2400" dirty="0">
                <a:solidFill>
                  <a:schemeClr val="tx2"/>
                </a:solidFill>
                <a:ea typeface="ＭＳ Ｐゴシック" pitchFamily="34" charset="-128"/>
              </a:rPr>
              <a:t>C. </a:t>
            </a:r>
            <a:r>
              <a:rPr lang="en-US" sz="2400" dirty="0">
                <a:ea typeface="ＭＳ Ｐゴシック" pitchFamily="34" charset="-128"/>
              </a:rPr>
              <a:t>carbohydrates</a:t>
            </a:r>
            <a:endParaRPr lang="en-US"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Solution</a:t>
            </a:r>
            <a:endParaRPr lang="en-US" dirty="0"/>
          </a:p>
        </p:txBody>
      </p:sp>
      <p:sp>
        <p:nvSpPr>
          <p:cNvPr id="46" name="Content Placeholder 45">
            <a:extLst>
              <a:ext uri="{FF2B5EF4-FFF2-40B4-BE49-F238E27FC236}">
                <a16:creationId xmlns:a16="http://schemas.microsoft.com/office/drawing/2014/main" id="{7D7C7088-3B9E-4770-A12E-BD6F433E81FE}"/>
              </a:ext>
            </a:extLst>
          </p:cNvPr>
          <p:cNvSpPr>
            <a:spLocks noGrp="1"/>
          </p:cNvSpPr>
          <p:nvPr>
            <p:ph sz="quarter" idx="14"/>
          </p:nvPr>
        </p:nvSpPr>
        <p:spPr>
          <a:xfrm>
            <a:off x="463909" y="1625309"/>
            <a:ext cx="8229600" cy="789010"/>
          </a:xfrm>
        </p:spPr>
        <p:txBody>
          <a:bodyPr/>
          <a:lstStyle/>
          <a:p>
            <a:pPr marL="432" indent="0">
              <a:buNone/>
            </a:pPr>
            <a:r>
              <a:rPr lang="en-US" sz="2400" dirty="0">
                <a:ea typeface="ＭＳ Ｐゴシック" pitchFamily="34" charset="-128"/>
              </a:rPr>
              <a:t>Match the end products of digestion—amino acids, fatty acids and glycerol, or glucose—with the types of food.</a:t>
            </a:r>
            <a:endParaRPr lang="en-US" sz="2400" dirty="0"/>
          </a:p>
        </p:txBody>
      </p:sp>
      <p:sp>
        <p:nvSpPr>
          <p:cNvPr id="47" name="Content Placeholder 46">
            <a:extLst>
              <a:ext uri="{FF2B5EF4-FFF2-40B4-BE49-F238E27FC236}">
                <a16:creationId xmlns:a16="http://schemas.microsoft.com/office/drawing/2014/main" id="{03061001-1DF8-416D-9CB5-815FA9364F29}"/>
              </a:ext>
            </a:extLst>
          </p:cNvPr>
          <p:cNvSpPr>
            <a:spLocks noGrp="1"/>
          </p:cNvSpPr>
          <p:nvPr>
            <p:ph sz="quarter" idx="15"/>
          </p:nvPr>
        </p:nvSpPr>
        <p:spPr>
          <a:xfrm>
            <a:off x="457200" y="2493072"/>
            <a:ext cx="1110343" cy="400235"/>
          </a:xfrm>
        </p:spPr>
        <p:txBody>
          <a:bodyPr/>
          <a:lstStyle/>
          <a:p>
            <a:pPr marL="432" indent="0">
              <a:buNone/>
            </a:pPr>
            <a:r>
              <a:rPr lang="en-US" sz="2400" dirty="0">
                <a:solidFill>
                  <a:schemeClr val="tx2"/>
                </a:solidFill>
              </a:rPr>
              <a:t>A. </a:t>
            </a:r>
            <a:r>
              <a:rPr lang="en-US" sz="2400" dirty="0">
                <a:ea typeface="ＭＳ Ｐゴシック" pitchFamily="34" charset="-128"/>
              </a:rPr>
              <a:t>fats</a:t>
            </a:r>
            <a:endParaRPr lang="en-US" sz="2400" dirty="0"/>
          </a:p>
        </p:txBody>
      </p:sp>
      <p:sp>
        <p:nvSpPr>
          <p:cNvPr id="48" name="Content Placeholder 47">
            <a:extLst>
              <a:ext uri="{FF2B5EF4-FFF2-40B4-BE49-F238E27FC236}">
                <a16:creationId xmlns:a16="http://schemas.microsoft.com/office/drawing/2014/main" id="{8A9047A8-4FAF-4EC8-A181-8AEEF1D23491}"/>
              </a:ext>
            </a:extLst>
          </p:cNvPr>
          <p:cNvSpPr>
            <a:spLocks noGrp="1"/>
          </p:cNvSpPr>
          <p:nvPr>
            <p:ph sz="quarter" idx="16"/>
          </p:nvPr>
        </p:nvSpPr>
        <p:spPr>
          <a:xfrm>
            <a:off x="3374852" y="2512407"/>
            <a:ext cx="3984170" cy="400235"/>
          </a:xfrm>
        </p:spPr>
        <p:txBody>
          <a:bodyPr/>
          <a:lstStyle/>
          <a:p>
            <a:pPr marL="432" indent="0">
              <a:buNone/>
            </a:pPr>
            <a:r>
              <a:rPr lang="en-US" sz="2400" b="1" dirty="0">
                <a:solidFill>
                  <a:srgbClr val="000000"/>
                </a:solidFill>
                <a:ea typeface="ＭＳ Ｐゴシック" pitchFamily="34" charset="-128"/>
              </a:rPr>
              <a:t>fatty acids and glycerol</a:t>
            </a:r>
            <a:endParaRPr lang="en-US" sz="2400" b="1" dirty="0">
              <a:solidFill>
                <a:srgbClr val="000000"/>
              </a:solidFill>
            </a:endParaRPr>
          </a:p>
        </p:txBody>
      </p:sp>
      <p:sp>
        <p:nvSpPr>
          <p:cNvPr id="49" name="Content Placeholder 48">
            <a:extLst>
              <a:ext uri="{FF2B5EF4-FFF2-40B4-BE49-F238E27FC236}">
                <a16:creationId xmlns:a16="http://schemas.microsoft.com/office/drawing/2014/main" id="{895E7853-2990-4EAA-A4C8-550B00C1CC03}"/>
              </a:ext>
            </a:extLst>
          </p:cNvPr>
          <p:cNvSpPr>
            <a:spLocks noGrp="1"/>
          </p:cNvSpPr>
          <p:nvPr>
            <p:ph sz="quarter" idx="17"/>
          </p:nvPr>
        </p:nvSpPr>
        <p:spPr>
          <a:xfrm>
            <a:off x="454673" y="3079107"/>
            <a:ext cx="1757586" cy="475259"/>
          </a:xfrm>
        </p:spPr>
        <p:txBody>
          <a:bodyPr/>
          <a:lstStyle/>
          <a:p>
            <a:pPr marL="432" indent="0">
              <a:buNone/>
            </a:pPr>
            <a:r>
              <a:rPr lang="en-US" sz="2400" dirty="0">
                <a:solidFill>
                  <a:schemeClr val="tx2"/>
                </a:solidFill>
                <a:ea typeface="ＭＳ Ｐゴシック" pitchFamily="34" charset="-128"/>
              </a:rPr>
              <a:t>B. </a:t>
            </a:r>
            <a:r>
              <a:rPr lang="en-US" sz="2400" dirty="0">
                <a:ea typeface="ＭＳ Ｐゴシック" pitchFamily="34" charset="-128"/>
              </a:rPr>
              <a:t>proteins</a:t>
            </a:r>
            <a:endParaRPr lang="en-US" sz="2400" dirty="0"/>
          </a:p>
        </p:txBody>
      </p:sp>
      <p:sp>
        <p:nvSpPr>
          <p:cNvPr id="50" name="Content Placeholder 49">
            <a:extLst>
              <a:ext uri="{FF2B5EF4-FFF2-40B4-BE49-F238E27FC236}">
                <a16:creationId xmlns:a16="http://schemas.microsoft.com/office/drawing/2014/main" id="{DA3744FF-E04B-4AFE-A5B3-DCB1C0F99D9F}"/>
              </a:ext>
            </a:extLst>
          </p:cNvPr>
          <p:cNvSpPr>
            <a:spLocks noGrp="1"/>
          </p:cNvSpPr>
          <p:nvPr>
            <p:ph sz="quarter" idx="18"/>
          </p:nvPr>
        </p:nvSpPr>
        <p:spPr>
          <a:xfrm>
            <a:off x="3374852" y="3093855"/>
            <a:ext cx="1911179" cy="475259"/>
          </a:xfrm>
        </p:spPr>
        <p:txBody>
          <a:bodyPr/>
          <a:lstStyle/>
          <a:p>
            <a:pPr marL="432" indent="0">
              <a:buNone/>
            </a:pPr>
            <a:r>
              <a:rPr lang="en-US" sz="2400" b="1" dirty="0">
                <a:solidFill>
                  <a:srgbClr val="000000"/>
                </a:solidFill>
                <a:ea typeface="ＭＳ Ｐゴシック" pitchFamily="34" charset="-128"/>
              </a:rPr>
              <a:t>amino acids</a:t>
            </a:r>
            <a:endParaRPr lang="en-US" sz="2400" b="1" dirty="0">
              <a:solidFill>
                <a:srgbClr val="000000"/>
              </a:solidFill>
            </a:endParaRPr>
          </a:p>
        </p:txBody>
      </p:sp>
      <p:sp>
        <p:nvSpPr>
          <p:cNvPr id="51" name="Content Placeholder 50">
            <a:extLst>
              <a:ext uri="{FF2B5EF4-FFF2-40B4-BE49-F238E27FC236}">
                <a16:creationId xmlns:a16="http://schemas.microsoft.com/office/drawing/2014/main" id="{DC2E1F8B-395B-4CB2-A501-51E0DD68ABB6}"/>
              </a:ext>
            </a:extLst>
          </p:cNvPr>
          <p:cNvSpPr>
            <a:spLocks noGrp="1"/>
          </p:cNvSpPr>
          <p:nvPr>
            <p:ph sz="quarter" idx="19"/>
          </p:nvPr>
        </p:nvSpPr>
        <p:spPr>
          <a:xfrm>
            <a:off x="454674" y="3665286"/>
            <a:ext cx="2568746" cy="475259"/>
          </a:xfrm>
        </p:spPr>
        <p:txBody>
          <a:bodyPr/>
          <a:lstStyle/>
          <a:p>
            <a:pPr marL="0" indent="0">
              <a:buNone/>
            </a:pPr>
            <a:r>
              <a:rPr lang="en-US" sz="2400" dirty="0">
                <a:solidFill>
                  <a:schemeClr val="tx2"/>
                </a:solidFill>
                <a:ea typeface="ＭＳ Ｐゴシック" pitchFamily="34" charset="-128"/>
              </a:rPr>
              <a:t>C. </a:t>
            </a:r>
            <a:r>
              <a:rPr lang="en-US" sz="2400" dirty="0">
                <a:ea typeface="ＭＳ Ｐゴシック" pitchFamily="34" charset="-128"/>
              </a:rPr>
              <a:t>carbohydrates</a:t>
            </a:r>
            <a:endParaRPr lang="en-US" sz="2400" dirty="0"/>
          </a:p>
        </p:txBody>
      </p:sp>
      <p:sp>
        <p:nvSpPr>
          <p:cNvPr id="52" name="Content Placeholder 51">
            <a:extLst>
              <a:ext uri="{FF2B5EF4-FFF2-40B4-BE49-F238E27FC236}">
                <a16:creationId xmlns:a16="http://schemas.microsoft.com/office/drawing/2014/main" id="{9B7F6148-6AC2-426B-B925-2B1ADC04246B}"/>
              </a:ext>
            </a:extLst>
          </p:cNvPr>
          <p:cNvSpPr>
            <a:spLocks noGrp="1"/>
          </p:cNvSpPr>
          <p:nvPr>
            <p:ph sz="quarter" idx="20"/>
          </p:nvPr>
        </p:nvSpPr>
        <p:spPr>
          <a:xfrm>
            <a:off x="3374205" y="3700572"/>
            <a:ext cx="1582356" cy="473226"/>
          </a:xfrm>
        </p:spPr>
        <p:txBody>
          <a:bodyPr/>
          <a:lstStyle/>
          <a:p>
            <a:pPr marL="0" indent="0">
              <a:buNone/>
            </a:pPr>
            <a:r>
              <a:rPr lang="en-US" sz="2400" b="1" dirty="0">
                <a:solidFill>
                  <a:srgbClr val="000000"/>
                </a:solidFill>
                <a:ea typeface="ＭＳ Ｐゴシック" pitchFamily="34" charset="-128"/>
              </a:rPr>
              <a:t>glucose</a:t>
            </a:r>
            <a:endParaRPr lang="en-US" sz="2400" b="1" dirty="0">
              <a:solidFill>
                <a:srgbClr val="000000"/>
              </a:solidFill>
            </a:endParaRPr>
          </a:p>
        </p:txBody>
      </p:sp>
    </p:spTree>
    <p:extLst>
      <p:ext uri="{BB962C8B-B14F-4D97-AF65-F5344CB8AC3E}">
        <p14:creationId xmlns:p14="http://schemas.microsoft.com/office/powerpoint/2010/main" val="1141265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F3A1-75C0-4EF3-AA45-F1E8838C1815}"/>
              </a:ext>
            </a:extLst>
          </p:cNvPr>
          <p:cNvSpPr>
            <a:spLocks noGrp="1"/>
          </p:cNvSpPr>
          <p:nvPr>
            <p:ph type="title"/>
          </p:nvPr>
        </p:nvSpPr>
        <p:spPr>
          <a:xfrm>
            <a:off x="457200" y="215371"/>
            <a:ext cx="8539316" cy="1097279"/>
          </a:xfrm>
        </p:spPr>
        <p:txBody>
          <a:bodyPr/>
          <a:lstStyle/>
          <a:p>
            <a:r>
              <a:rPr lang="en-US" sz="3400" dirty="0">
                <a:ea typeface="ＭＳ Ｐゴシック" pitchFamily="34" charset="-128"/>
              </a:rPr>
              <a:t>18.3 Coenzymes in Metabolic Pathways</a:t>
            </a:r>
            <a:endParaRPr lang="en-IN" sz="3400" dirty="0"/>
          </a:p>
        </p:txBody>
      </p:sp>
      <p:sp>
        <p:nvSpPr>
          <p:cNvPr id="4" name="Content Placeholder 3">
            <a:extLst>
              <a:ext uri="{FF2B5EF4-FFF2-40B4-BE49-F238E27FC236}">
                <a16:creationId xmlns:a16="http://schemas.microsoft.com/office/drawing/2014/main" id="{060A00AB-C28B-4410-B45C-0AD6EC41C6E5}"/>
              </a:ext>
            </a:extLst>
          </p:cNvPr>
          <p:cNvSpPr>
            <a:spLocks noGrp="1"/>
          </p:cNvSpPr>
          <p:nvPr>
            <p:ph sz="quarter" idx="14"/>
          </p:nvPr>
        </p:nvSpPr>
        <p:spPr>
          <a:xfrm>
            <a:off x="457201" y="1547758"/>
            <a:ext cx="663676" cy="413777"/>
          </a:xfrm>
        </p:spPr>
        <p:txBody>
          <a:bodyPr/>
          <a:lstStyle/>
          <a:p>
            <a:pPr marL="432" indent="0">
              <a:buNone/>
            </a:pPr>
            <a:r>
              <a:rPr lang="en-US" sz="2400" dirty="0">
                <a:ea typeface="ＭＳ Ｐゴシック" pitchFamily="34" charset="-128"/>
              </a:rPr>
              <a:t>The</a:t>
            </a:r>
            <a:endParaRPr lang="en-IN" sz="2400" dirty="0"/>
          </a:p>
        </p:txBody>
      </p:sp>
      <p:graphicFrame>
        <p:nvGraphicFramePr>
          <p:cNvPr id="17" name="Object 16" descr="N A D super plus">
            <a:extLst>
              <a:ext uri="{FF2B5EF4-FFF2-40B4-BE49-F238E27FC236}">
                <a16:creationId xmlns:a16="http://schemas.microsoft.com/office/drawing/2014/main" id="{75AB36C8-CCC2-463C-B85A-FC4E65C10192}"/>
              </a:ext>
            </a:extLst>
          </p:cNvPr>
          <p:cNvGraphicFramePr>
            <a:graphicFrameLocks noChangeAspect="1"/>
          </p:cNvGraphicFramePr>
          <p:nvPr>
            <p:extLst/>
          </p:nvPr>
        </p:nvGraphicFramePr>
        <p:xfrm>
          <a:off x="1207054" y="1531883"/>
          <a:ext cx="740410" cy="349250"/>
        </p:xfrm>
        <a:graphic>
          <a:graphicData uri="http://schemas.openxmlformats.org/presentationml/2006/ole">
            <mc:AlternateContent xmlns:mc="http://schemas.openxmlformats.org/markup-compatibility/2006">
              <mc:Choice xmlns:v="urn:schemas-microsoft-com:vml" Requires="v">
                <p:oleObj spid="_x0000_s5134" name="Equation" r:id="rId3" imgW="672840" imgH="317160" progId="Equation.DSMT4">
                  <p:embed/>
                </p:oleObj>
              </mc:Choice>
              <mc:Fallback>
                <p:oleObj name="Equation" r:id="rId3" imgW="672840" imgH="317160" progId="Equation.DSMT4">
                  <p:embed/>
                  <p:pic>
                    <p:nvPicPr>
                      <p:cNvPr id="17" name="Object 16" descr="N A D super plus">
                        <a:extLst>
                          <a:ext uri="{FF2B5EF4-FFF2-40B4-BE49-F238E27FC236}">
                            <a16:creationId xmlns:a16="http://schemas.microsoft.com/office/drawing/2014/main" id="{75AB36C8-CCC2-463C-B85A-FC4E65C10192}"/>
                          </a:ext>
                        </a:extLst>
                      </p:cNvPr>
                      <p:cNvPicPr/>
                      <p:nvPr/>
                    </p:nvPicPr>
                    <p:blipFill>
                      <a:blip r:embed="rId4"/>
                      <a:stretch>
                        <a:fillRect/>
                      </a:stretch>
                    </p:blipFill>
                    <p:spPr>
                      <a:xfrm>
                        <a:off x="1207054" y="1531883"/>
                        <a:ext cx="740410" cy="34925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ED52137-B8F2-41B5-88E0-75BEE5C05E75}"/>
              </a:ext>
            </a:extLst>
          </p:cNvPr>
          <p:cNvSpPr>
            <a:spLocks noGrp="1"/>
          </p:cNvSpPr>
          <p:nvPr>
            <p:ph sz="quarter" idx="15"/>
          </p:nvPr>
        </p:nvSpPr>
        <p:spPr>
          <a:xfrm>
            <a:off x="2020527" y="1545172"/>
            <a:ext cx="6828503" cy="401614"/>
          </a:xfrm>
        </p:spPr>
        <p:txBody>
          <a:bodyPr/>
          <a:lstStyle/>
          <a:p>
            <a:pPr marL="432" indent="0">
              <a:buNone/>
            </a:pPr>
            <a:r>
              <a:rPr lang="en-US" sz="2400" dirty="0">
                <a:ea typeface="ＭＳ Ｐゴシック" pitchFamily="34" charset="-128"/>
              </a:rPr>
              <a:t>coenzyme is required for metabolic reactions that</a:t>
            </a:r>
            <a:endParaRPr lang="en-US" sz="2400" dirty="0"/>
          </a:p>
        </p:txBody>
      </p:sp>
      <p:sp>
        <p:nvSpPr>
          <p:cNvPr id="3" name="Content Placeholder 2">
            <a:extLst>
              <a:ext uri="{FF2B5EF4-FFF2-40B4-BE49-F238E27FC236}">
                <a16:creationId xmlns:a16="http://schemas.microsoft.com/office/drawing/2014/main" id="{A19A010D-A901-4848-BDAB-0F219932B875}"/>
              </a:ext>
            </a:extLst>
          </p:cNvPr>
          <p:cNvSpPr>
            <a:spLocks noGrp="1"/>
          </p:cNvSpPr>
          <p:nvPr>
            <p:ph sz="quarter" idx="16"/>
          </p:nvPr>
        </p:nvSpPr>
        <p:spPr>
          <a:xfrm>
            <a:off x="457200" y="2027696"/>
            <a:ext cx="3406877" cy="420537"/>
          </a:xfrm>
        </p:spPr>
        <p:txBody>
          <a:bodyPr/>
          <a:lstStyle/>
          <a:p>
            <a:pPr marL="432" indent="0">
              <a:buNone/>
            </a:pPr>
            <a:r>
              <a:rPr lang="en-US" sz="2400" dirty="0">
                <a:ea typeface="ＭＳ Ｐゴシック" pitchFamily="34" charset="-128"/>
              </a:rPr>
              <a:t>produce carbon–oxygen</a:t>
            </a:r>
            <a:endParaRPr lang="en-IN" sz="2400" dirty="0"/>
          </a:p>
        </p:txBody>
      </p:sp>
      <p:graphicFrame>
        <p:nvGraphicFramePr>
          <p:cNvPr id="18" name="Object 17" descr="C, double bond, O.">
            <a:extLst>
              <a:ext uri="{FF2B5EF4-FFF2-40B4-BE49-F238E27FC236}">
                <a16:creationId xmlns:a16="http://schemas.microsoft.com/office/drawing/2014/main" id="{BB73662D-0390-4DF3-814D-C72D854AFB04}"/>
              </a:ext>
            </a:extLst>
          </p:cNvPr>
          <p:cNvGraphicFramePr>
            <a:graphicFrameLocks noChangeAspect="1"/>
          </p:cNvGraphicFramePr>
          <p:nvPr>
            <p:extLst/>
          </p:nvPr>
        </p:nvGraphicFramePr>
        <p:xfrm>
          <a:off x="3935252" y="2067029"/>
          <a:ext cx="1168400" cy="342900"/>
        </p:xfrm>
        <a:graphic>
          <a:graphicData uri="http://schemas.openxmlformats.org/presentationml/2006/ole">
            <mc:AlternateContent xmlns:mc="http://schemas.openxmlformats.org/markup-compatibility/2006">
              <mc:Choice xmlns:v="urn:schemas-microsoft-com:vml" Requires="v">
                <p:oleObj spid="_x0000_s5135" name="Equation" r:id="rId5" imgW="1168200" imgH="342720" progId="Equation.DSMT4">
                  <p:embed/>
                </p:oleObj>
              </mc:Choice>
              <mc:Fallback>
                <p:oleObj name="Equation" r:id="rId5" imgW="1168200" imgH="342720" progId="Equation.DSMT4">
                  <p:embed/>
                  <p:pic>
                    <p:nvPicPr>
                      <p:cNvPr id="18" name="Object 17" descr="C, double bond, O.">
                        <a:extLst>
                          <a:ext uri="{FF2B5EF4-FFF2-40B4-BE49-F238E27FC236}">
                            <a16:creationId xmlns:a16="http://schemas.microsoft.com/office/drawing/2014/main" id="{BB73662D-0390-4DF3-814D-C72D854AFB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252" y="2067029"/>
                        <a:ext cx="11684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a:extLst>
              <a:ext uri="{FF2B5EF4-FFF2-40B4-BE49-F238E27FC236}">
                <a16:creationId xmlns:a16="http://schemas.microsoft.com/office/drawing/2014/main" id="{0CB5B16C-C080-44DD-AA9D-DDD425611F0D}"/>
              </a:ext>
            </a:extLst>
          </p:cNvPr>
          <p:cNvSpPr>
            <a:spLocks noGrp="1"/>
          </p:cNvSpPr>
          <p:nvPr>
            <p:ph sz="quarter" idx="17"/>
          </p:nvPr>
        </p:nvSpPr>
        <p:spPr>
          <a:xfrm>
            <a:off x="5262650" y="2013374"/>
            <a:ext cx="3217676" cy="428467"/>
          </a:xfrm>
        </p:spPr>
        <p:txBody>
          <a:bodyPr/>
          <a:lstStyle/>
          <a:p>
            <a:pPr marL="432" indent="0">
              <a:buNone/>
            </a:pPr>
            <a:r>
              <a:rPr lang="en-US" sz="2400" dirty="0">
                <a:ea typeface="ＭＳ Ｐゴシック" pitchFamily="34" charset="-128"/>
              </a:rPr>
              <a:t>double bonds, such as</a:t>
            </a:r>
            <a:endParaRPr lang="en-US" sz="2400" dirty="0"/>
          </a:p>
        </p:txBody>
      </p:sp>
      <p:sp>
        <p:nvSpPr>
          <p:cNvPr id="7" name="Content Placeholder 6">
            <a:extLst>
              <a:ext uri="{FF2B5EF4-FFF2-40B4-BE49-F238E27FC236}">
                <a16:creationId xmlns:a16="http://schemas.microsoft.com/office/drawing/2014/main" id="{8986C7D7-C2F6-44E5-A373-BB2ED8CE151E}"/>
              </a:ext>
            </a:extLst>
          </p:cNvPr>
          <p:cNvSpPr>
            <a:spLocks noGrp="1"/>
          </p:cNvSpPr>
          <p:nvPr>
            <p:ph sz="quarter" idx="18"/>
          </p:nvPr>
        </p:nvSpPr>
        <p:spPr>
          <a:xfrm>
            <a:off x="459728" y="2527177"/>
            <a:ext cx="7474904" cy="422503"/>
          </a:xfrm>
        </p:spPr>
        <p:txBody>
          <a:bodyPr/>
          <a:lstStyle/>
          <a:p>
            <a:pPr marL="432" indent="0">
              <a:buNone/>
            </a:pPr>
            <a:r>
              <a:rPr lang="en-US" sz="2400" dirty="0">
                <a:ea typeface="ＭＳ Ｐゴシック" pitchFamily="34" charset="-128"/>
              </a:rPr>
              <a:t>in the oxidation of alcohols to aldehydes and ketones.</a:t>
            </a:r>
            <a:endParaRPr lang="en-US" sz="2400" dirty="0"/>
          </a:p>
        </p:txBody>
      </p:sp>
      <p:pic>
        <p:nvPicPr>
          <p:cNvPr id="19" name="Content Placeholder 18" descr="The central C in ethanol has the two hydrogens disconnected during the reaction which is replaced by a double oxygen bond attached to the central carbon while the H ions reduce the N A D H.">
            <a:extLst>
              <a:ext uri="{FF2B5EF4-FFF2-40B4-BE49-F238E27FC236}">
                <a16:creationId xmlns:a16="http://schemas.microsoft.com/office/drawing/2014/main" id="{A635611B-3AE9-4152-8B24-BFDCA1BA76BD}"/>
              </a:ext>
            </a:extLst>
          </p:cNvPr>
          <p:cNvPicPr>
            <a:picLocks noGrp="1" noChangeAspect="1"/>
          </p:cNvPicPr>
          <p:nvPr>
            <p:ph sz="quarter" idx="19"/>
          </p:nvPr>
        </p:nvPicPr>
        <p:blipFill>
          <a:blip r:embed="rId7"/>
          <a:stretch>
            <a:fillRect/>
          </a:stretch>
        </p:blipFill>
        <p:spPr>
          <a:xfrm>
            <a:off x="1041534" y="3088247"/>
            <a:ext cx="7090426" cy="1709909"/>
          </a:xfrm>
          <a:prstGeom prst="rect">
            <a:avLst/>
          </a:prstGeom>
        </p:spPr>
      </p:pic>
      <p:sp>
        <p:nvSpPr>
          <p:cNvPr id="9" name="Content Placeholder 8">
            <a:extLst>
              <a:ext uri="{FF2B5EF4-FFF2-40B4-BE49-F238E27FC236}">
                <a16:creationId xmlns:a16="http://schemas.microsoft.com/office/drawing/2014/main" id="{15EEF044-1F29-4EB8-A569-94530B0936C7}"/>
              </a:ext>
            </a:extLst>
          </p:cNvPr>
          <p:cNvSpPr>
            <a:spLocks noGrp="1"/>
          </p:cNvSpPr>
          <p:nvPr>
            <p:ph sz="quarter" idx="20"/>
          </p:nvPr>
        </p:nvSpPr>
        <p:spPr>
          <a:xfrm>
            <a:off x="474663" y="5003178"/>
            <a:ext cx="8215312" cy="427899"/>
          </a:xfrm>
        </p:spPr>
        <p:txBody>
          <a:bodyPr/>
          <a:lstStyle/>
          <a:p>
            <a:pPr marL="0" indent="0">
              <a:buNone/>
            </a:pPr>
            <a:r>
              <a:rPr lang="en-US" sz="2400" b="1" dirty="0">
                <a:solidFill>
                  <a:srgbClr val="000000"/>
                </a:solidFill>
                <a:cs typeface="Times New Roman" pitchFamily="18" charset="0"/>
              </a:rPr>
              <a:t>Learning Goal</a:t>
            </a:r>
            <a:r>
              <a:rPr lang="en-US" sz="2400" b="1" dirty="0">
                <a:solidFill>
                  <a:srgbClr val="3D9D1E"/>
                </a:solidFill>
                <a:cs typeface="Times New Roman" pitchFamily="18" charset="0"/>
              </a:rPr>
              <a:t> </a:t>
            </a:r>
            <a:r>
              <a:rPr lang="en-US" sz="2400" dirty="0"/>
              <a:t>Describe the components and functions of</a:t>
            </a:r>
            <a:endParaRPr lang="en-IN" sz="2400" dirty="0"/>
          </a:p>
        </p:txBody>
      </p:sp>
      <p:sp>
        <p:nvSpPr>
          <p:cNvPr id="10" name="Content Placeholder 9">
            <a:extLst>
              <a:ext uri="{FF2B5EF4-FFF2-40B4-BE49-F238E27FC236}">
                <a16:creationId xmlns:a16="http://schemas.microsoft.com/office/drawing/2014/main" id="{4B9D7884-2BF1-4CFE-9BBA-4D795B7BCA53}"/>
              </a:ext>
            </a:extLst>
          </p:cNvPr>
          <p:cNvSpPr>
            <a:spLocks noGrp="1"/>
          </p:cNvSpPr>
          <p:nvPr>
            <p:ph sz="quarter" idx="21"/>
          </p:nvPr>
        </p:nvSpPr>
        <p:spPr>
          <a:xfrm>
            <a:off x="484276" y="5482991"/>
            <a:ext cx="2185182" cy="426567"/>
          </a:xfrm>
        </p:spPr>
        <p:txBody>
          <a:bodyPr/>
          <a:lstStyle/>
          <a:p>
            <a:pPr marL="432" indent="0">
              <a:buNone/>
            </a:pPr>
            <a:r>
              <a:rPr lang="en-US" sz="2400" dirty="0"/>
              <a:t>the coenzymes</a:t>
            </a:r>
            <a:endParaRPr lang="en-IN" sz="2400" dirty="0"/>
          </a:p>
        </p:txBody>
      </p:sp>
      <p:graphicFrame>
        <p:nvGraphicFramePr>
          <p:cNvPr id="20" name="Object 19" descr="N A D super plus">
            <a:extLst>
              <a:ext uri="{FF2B5EF4-FFF2-40B4-BE49-F238E27FC236}">
                <a16:creationId xmlns:a16="http://schemas.microsoft.com/office/drawing/2014/main" id="{2990A5A6-98FE-4B73-8BF4-4A7C2BC1A260}"/>
              </a:ext>
            </a:extLst>
          </p:cNvPr>
          <p:cNvGraphicFramePr>
            <a:graphicFrameLocks noChangeAspect="1"/>
          </p:cNvGraphicFramePr>
          <p:nvPr>
            <p:extLst/>
          </p:nvPr>
        </p:nvGraphicFramePr>
        <p:xfrm>
          <a:off x="2770693" y="5504041"/>
          <a:ext cx="740410" cy="349250"/>
        </p:xfrm>
        <a:graphic>
          <a:graphicData uri="http://schemas.openxmlformats.org/presentationml/2006/ole">
            <mc:AlternateContent xmlns:mc="http://schemas.openxmlformats.org/markup-compatibility/2006">
              <mc:Choice xmlns:v="urn:schemas-microsoft-com:vml" Requires="v">
                <p:oleObj spid="_x0000_s5136" name="Equation" r:id="rId8" imgW="672840" imgH="317160" progId="Equation.DSMT4">
                  <p:embed/>
                </p:oleObj>
              </mc:Choice>
              <mc:Fallback>
                <p:oleObj name="Equation" r:id="rId8" imgW="672840" imgH="317160" progId="Equation.DSMT4">
                  <p:embed/>
                  <p:pic>
                    <p:nvPicPr>
                      <p:cNvPr id="20" name="Object 19" descr="N A D super plus">
                        <a:extLst>
                          <a:ext uri="{FF2B5EF4-FFF2-40B4-BE49-F238E27FC236}">
                            <a16:creationId xmlns:a16="http://schemas.microsoft.com/office/drawing/2014/main" id="{2990A5A6-98FE-4B73-8BF4-4A7C2BC1A260}"/>
                          </a:ext>
                        </a:extLst>
                      </p:cNvPr>
                      <p:cNvPicPr/>
                      <p:nvPr/>
                    </p:nvPicPr>
                    <p:blipFill>
                      <a:blip r:embed="rId4"/>
                      <a:stretch>
                        <a:fillRect/>
                      </a:stretch>
                    </p:blipFill>
                    <p:spPr>
                      <a:xfrm>
                        <a:off x="2770693" y="5504041"/>
                        <a:ext cx="740410" cy="34925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2B7683BB-FA83-44EA-98B9-B0EB1040308E}"/>
              </a:ext>
            </a:extLst>
          </p:cNvPr>
          <p:cNvSpPr>
            <a:spLocks noGrp="1"/>
          </p:cNvSpPr>
          <p:nvPr>
            <p:ph sz="quarter" idx="22"/>
          </p:nvPr>
        </p:nvSpPr>
        <p:spPr>
          <a:xfrm>
            <a:off x="3611774" y="5510537"/>
            <a:ext cx="3332033" cy="438308"/>
          </a:xfrm>
        </p:spPr>
        <p:txBody>
          <a:bodyPr/>
          <a:lstStyle/>
          <a:p>
            <a:pPr marL="432" indent="0">
              <a:buNone/>
            </a:pPr>
            <a:r>
              <a:rPr lang="en-US" sz="2400" dirty="0"/>
              <a:t>F</a:t>
            </a:r>
            <a:r>
              <a:rPr lang="en-US" sz="100" dirty="0"/>
              <a:t> </a:t>
            </a:r>
            <a:r>
              <a:rPr lang="en-US" sz="2400" dirty="0"/>
              <a:t>A</a:t>
            </a:r>
            <a:r>
              <a:rPr lang="en-US" sz="100" dirty="0"/>
              <a:t> </a:t>
            </a:r>
            <a:r>
              <a:rPr lang="en-US" sz="2400" dirty="0"/>
              <a:t>D, and coenzyme A.</a:t>
            </a:r>
            <a:endParaRPr lang="en-IN" sz="2400" dirty="0"/>
          </a:p>
        </p:txBody>
      </p:sp>
    </p:spTree>
    <p:extLst>
      <p:ext uri="{BB962C8B-B14F-4D97-AF65-F5344CB8AC3E}">
        <p14:creationId xmlns:p14="http://schemas.microsoft.com/office/powerpoint/2010/main" val="3191279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Oxidation and Reduction</a:t>
            </a:r>
            <a:endParaRPr lang="en-US" dirty="0"/>
          </a:p>
        </p:txBody>
      </p:sp>
      <p:sp>
        <p:nvSpPr>
          <p:cNvPr id="4" name="Content Placeholder 3"/>
          <p:cNvSpPr>
            <a:spLocks noGrp="1"/>
          </p:cNvSpPr>
          <p:nvPr>
            <p:ph sz="quarter" idx="13"/>
          </p:nvPr>
        </p:nvSpPr>
        <p:spPr>
          <a:xfrm>
            <a:off x="457200" y="1556327"/>
            <a:ext cx="8229600" cy="2115128"/>
          </a:xfrm>
        </p:spPr>
        <p:txBody>
          <a:bodyPr/>
          <a:lstStyle/>
          <a:p>
            <a:pPr marL="0" indent="0" eaLnBrk="1" hangingPunct="1">
              <a:buSzTx/>
              <a:buFont typeface="Arial" charset="0"/>
              <a:buNone/>
              <a:defRPr/>
            </a:pPr>
            <a:r>
              <a:rPr sz="2400" b="1" dirty="0">
                <a:ea typeface="ＭＳ Ｐゴシック" charset="0"/>
                <a:cs typeface="ＭＳ Ｐゴシック" charset="0"/>
              </a:rPr>
              <a:t>Oxidation reactions</a:t>
            </a:r>
            <a:r>
              <a:rPr sz="2400" dirty="0">
                <a:ea typeface="ＭＳ Ｐゴシック" charset="0"/>
                <a:cs typeface="ＭＳ Ｐゴシック" charset="0"/>
              </a:rPr>
              <a:t> involve</a:t>
            </a:r>
          </a:p>
          <a:p>
            <a:pPr>
              <a:buSzTx/>
              <a:defRPr/>
            </a:pPr>
            <a:r>
              <a:rPr sz="2400" dirty="0">
                <a:ea typeface="ＭＳ Ｐゴシック" charset="0"/>
                <a:cs typeface="ＭＳ Ｐゴシック" charset="0"/>
              </a:rPr>
              <a:t>a loss of hydrogen</a:t>
            </a:r>
          </a:p>
          <a:p>
            <a:pPr>
              <a:buSzTx/>
              <a:defRPr/>
            </a:pPr>
            <a:r>
              <a:rPr sz="2400" dirty="0">
                <a:ea typeface="ＭＳ Ｐゴシック" charset="0"/>
                <a:cs typeface="ＭＳ Ｐゴシック" charset="0"/>
              </a:rPr>
              <a:t>a loss of electrons</a:t>
            </a:r>
          </a:p>
          <a:p>
            <a:pPr>
              <a:buSzTx/>
              <a:defRPr/>
            </a:pPr>
            <a:r>
              <a:rPr sz="2400" dirty="0">
                <a:ea typeface="ＭＳ Ｐゴシック" charset="0"/>
                <a:cs typeface="ＭＳ Ｐゴシック" charset="0"/>
              </a:rPr>
              <a:t>an increase in number of bonds to oxygen</a:t>
            </a:r>
            <a:endParaRPr lang="en-US" sz="2400" dirty="0"/>
          </a:p>
        </p:txBody>
      </p:sp>
      <p:sp>
        <p:nvSpPr>
          <p:cNvPr id="5" name="Content Placeholder 4"/>
          <p:cNvSpPr>
            <a:spLocks noGrp="1"/>
          </p:cNvSpPr>
          <p:nvPr>
            <p:ph sz="quarter" idx="14"/>
          </p:nvPr>
        </p:nvSpPr>
        <p:spPr>
          <a:xfrm>
            <a:off x="457200" y="3935136"/>
            <a:ext cx="8229600" cy="1590675"/>
          </a:xfrm>
        </p:spPr>
        <p:txBody>
          <a:bodyPr/>
          <a:lstStyle/>
          <a:p>
            <a:pPr marL="0" indent="0" eaLnBrk="1" hangingPunct="1">
              <a:buSzTx/>
              <a:buFont typeface="Arial" charset="0"/>
              <a:buNone/>
              <a:defRPr/>
            </a:pPr>
            <a:r>
              <a:rPr sz="2400" b="1" dirty="0">
                <a:ea typeface="ＭＳ Ｐゴシック" charset="0"/>
                <a:cs typeface="ＭＳ Ｐゴシック" charset="0"/>
              </a:rPr>
              <a:t>Reduction</a:t>
            </a:r>
            <a:r>
              <a:rPr sz="2400" dirty="0">
                <a:ea typeface="ＭＳ Ｐゴシック" charset="0"/>
                <a:cs typeface="ＭＳ Ｐゴシック" charset="0"/>
              </a:rPr>
              <a:t> </a:t>
            </a:r>
            <a:r>
              <a:rPr sz="2400" b="1" dirty="0">
                <a:ea typeface="ＭＳ Ｐゴシック" charset="0"/>
                <a:cs typeface="ＭＳ Ｐゴシック" charset="0"/>
              </a:rPr>
              <a:t>reactions </a:t>
            </a:r>
            <a:r>
              <a:rPr sz="2400" dirty="0">
                <a:ea typeface="ＭＳ Ｐゴシック" charset="0"/>
                <a:cs typeface="ＭＳ Ｐゴシック" charset="0"/>
              </a:rPr>
              <a:t>involve</a:t>
            </a:r>
          </a:p>
          <a:p>
            <a:pPr>
              <a:buSzTx/>
              <a:defRPr/>
            </a:pPr>
            <a:r>
              <a:rPr sz="2400" dirty="0">
                <a:ea typeface="ＭＳ Ｐゴシック" charset="0"/>
                <a:cs typeface="ＭＳ Ｐゴシック" charset="0"/>
              </a:rPr>
              <a:t>the gain of hydrogen ions and electrons</a:t>
            </a:r>
          </a:p>
          <a:p>
            <a:pPr>
              <a:buSzTx/>
              <a:defRPr/>
            </a:pPr>
            <a:r>
              <a:rPr sz="2400" dirty="0">
                <a:ea typeface="ＭＳ Ｐゴシック" charset="0"/>
                <a:cs typeface="ＭＳ Ｐゴシック" charset="0"/>
              </a:rPr>
              <a:t>a decrease in the number of bonds to oxygen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F3E7C-6EA1-41CD-9586-4BCFDC5CA396}"/>
              </a:ext>
            </a:extLst>
          </p:cNvPr>
          <p:cNvSpPr>
            <a:spLocks noGrp="1"/>
          </p:cNvSpPr>
          <p:nvPr>
            <p:ph type="title"/>
          </p:nvPr>
        </p:nvSpPr>
        <p:spPr/>
        <p:txBody>
          <a:bodyPr/>
          <a:lstStyle/>
          <a:p>
            <a:r>
              <a:rPr lang="en-US" sz="3400" dirty="0">
                <a:ea typeface="ＭＳ Ｐゴシック" pitchFamily="34" charset="-128"/>
              </a:rPr>
              <a:t>Metabolic Pathways: Oxidation and Reduction</a:t>
            </a:r>
            <a:endParaRPr lang="en-IN" sz="3400" dirty="0"/>
          </a:p>
        </p:txBody>
      </p:sp>
      <p:sp>
        <p:nvSpPr>
          <p:cNvPr id="3" name="Content Placeholder 2">
            <a:extLst>
              <a:ext uri="{FF2B5EF4-FFF2-40B4-BE49-F238E27FC236}">
                <a16:creationId xmlns:a16="http://schemas.microsoft.com/office/drawing/2014/main" id="{7D9AC005-6A00-436D-BC22-8EB5BE304630}"/>
              </a:ext>
            </a:extLst>
          </p:cNvPr>
          <p:cNvSpPr>
            <a:spLocks noGrp="1"/>
          </p:cNvSpPr>
          <p:nvPr>
            <p:ph sz="quarter" idx="13"/>
          </p:nvPr>
        </p:nvSpPr>
        <p:spPr>
          <a:xfrm>
            <a:off x="457200" y="1556327"/>
            <a:ext cx="8229600" cy="773918"/>
          </a:xfrm>
        </p:spPr>
        <p:txBody>
          <a:bodyPr/>
          <a:lstStyle/>
          <a:p>
            <a:pPr marL="432" indent="0">
              <a:buNone/>
            </a:pPr>
            <a:r>
              <a:rPr lang="en-IN" sz="2400" b="1" dirty="0"/>
              <a:t>Table 18.2</a:t>
            </a:r>
            <a:r>
              <a:rPr lang="en-IN" sz="2400" dirty="0"/>
              <a:t> Characteristics of Oxidation and Reduction in Metabolic Pathways</a:t>
            </a:r>
            <a:endParaRPr lang="en-IN" sz="2400" dirty="0">
              <a:cs typeface="Times New Roman" panose="02020603050405020304" pitchFamily="18" charset="0"/>
            </a:endParaRPr>
          </a:p>
        </p:txBody>
      </p:sp>
      <p:graphicFrame>
        <p:nvGraphicFramePr>
          <p:cNvPr id="5" name="Table 5">
            <a:extLst>
              <a:ext uri="{FF2B5EF4-FFF2-40B4-BE49-F238E27FC236}">
                <a16:creationId xmlns:a16="http://schemas.microsoft.com/office/drawing/2014/main" id="{4BF3E0B5-BB05-4A95-864E-A6A47C8DB8BC}"/>
              </a:ext>
            </a:extLst>
          </p:cNvPr>
          <p:cNvGraphicFramePr>
            <a:graphicFrameLocks noGrp="1"/>
          </p:cNvGraphicFramePr>
          <p:nvPr>
            <p:ph sz="quarter" idx="14"/>
            <p:extLst/>
          </p:nvPr>
        </p:nvGraphicFramePr>
        <p:xfrm>
          <a:off x="457200" y="2585575"/>
          <a:ext cx="8229600" cy="1981200"/>
        </p:xfrm>
        <a:graphic>
          <a:graphicData uri="http://schemas.openxmlformats.org/drawingml/2006/table">
            <a:tbl>
              <a:tblPr firstRow="1" bandRow="1">
                <a:tableStyleId>{40F9630F-82C1-40B7-BC3A-925EFCFF5E92}</a:tableStyleId>
              </a:tblPr>
              <a:tblGrid>
                <a:gridCol w="4114800">
                  <a:extLst>
                    <a:ext uri="{9D8B030D-6E8A-4147-A177-3AD203B41FA5}">
                      <a16:colId xmlns:a16="http://schemas.microsoft.com/office/drawing/2014/main" val="3996739166"/>
                    </a:ext>
                  </a:extLst>
                </a:gridCol>
                <a:gridCol w="4114800">
                  <a:extLst>
                    <a:ext uri="{9D8B030D-6E8A-4147-A177-3AD203B41FA5}">
                      <a16:colId xmlns:a16="http://schemas.microsoft.com/office/drawing/2014/main" val="2638691825"/>
                    </a:ext>
                  </a:extLst>
                </a:gridCol>
              </a:tblGrid>
              <a:tr h="370840">
                <a:tc>
                  <a:txBody>
                    <a:bodyPr/>
                    <a:lstStyle/>
                    <a:p>
                      <a:r>
                        <a:rPr lang="en-US" sz="2000" b="1" i="0" u="none" strike="noStrike" cap="none" baseline="0" dirty="0">
                          <a:solidFill>
                            <a:schemeClr val="tx1"/>
                          </a:solidFill>
                          <a:latin typeface="+mn-lt"/>
                          <a:ea typeface="+mn-ea"/>
                          <a:cs typeface="+mn-cs"/>
                          <a:sym typeface="Arial"/>
                        </a:rPr>
                        <a:t>Oxidation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0" u="none" strike="noStrike" cap="none" baseline="0" dirty="0">
                          <a:solidFill>
                            <a:schemeClr val="tx1"/>
                          </a:solidFill>
                          <a:latin typeface="+mn-lt"/>
                          <a:ea typeface="+mn-ea"/>
                          <a:cs typeface="+mn-cs"/>
                          <a:sym typeface="Arial"/>
                        </a:rPr>
                        <a:t>Reduction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1720080"/>
                  </a:ext>
                </a:extLst>
              </a:tr>
              <a:tr h="370840">
                <a:tc>
                  <a:txBody>
                    <a:bodyPr/>
                    <a:lstStyle/>
                    <a:p>
                      <a:r>
                        <a:rPr lang="en-US" sz="2000" b="0" i="0" u="none" strike="noStrike" cap="none" baseline="0" dirty="0">
                          <a:solidFill>
                            <a:schemeClr val="tx1"/>
                          </a:solidFill>
                          <a:latin typeface="+mn-lt"/>
                          <a:ea typeface="+mn-ea"/>
                          <a:cs typeface="+mn-cs"/>
                          <a:sym typeface="Arial"/>
                        </a:rPr>
                        <a:t>Loss of electrons </a:t>
                      </a:r>
                      <a:r>
                        <a:rPr lang="en-US" sz="100" b="0" i="0" u="none" strike="noStrike" cap="none" baseline="0" dirty="0">
                          <a:solidFill>
                            <a:schemeClr val="tx1"/>
                          </a:solidFill>
                          <a:latin typeface="+mn-lt"/>
                          <a:ea typeface="+mn-ea"/>
                          <a:cs typeface="+mn-cs"/>
                          <a:sym typeface="Arial"/>
                        </a:rPr>
                        <a:t>e super minus</a:t>
                      </a:r>
                      <a:endParaRPr 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cap="none" baseline="0" dirty="0">
                          <a:solidFill>
                            <a:schemeClr val="tx1"/>
                          </a:solidFill>
                          <a:latin typeface="+mn-lt"/>
                          <a:ea typeface="+mn-ea"/>
                          <a:cs typeface="+mn-cs"/>
                          <a:sym typeface="Arial"/>
                        </a:rPr>
                        <a:t>Gain of electrons </a:t>
                      </a:r>
                      <a:r>
                        <a:rPr lang="en-US" sz="100" b="0" i="0" u="none" strike="noStrike" cap="none" baseline="0" dirty="0">
                          <a:solidFill>
                            <a:schemeClr val="tx1"/>
                          </a:solidFill>
                          <a:latin typeface="Arial"/>
                          <a:ea typeface="Arial"/>
                          <a:cs typeface="Arial"/>
                          <a:sym typeface="Arial"/>
                        </a:rPr>
                        <a:t>e super minus</a:t>
                      </a:r>
                      <a:endParaRPr 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9872826"/>
                  </a:ext>
                </a:extLst>
              </a:tr>
              <a:tr h="370840">
                <a:tc>
                  <a:txBody>
                    <a:bodyPr/>
                    <a:lstStyle/>
                    <a:p>
                      <a:r>
                        <a:rPr lang="en-US" sz="2000" b="0" i="0" u="none" strike="noStrike" cap="none" baseline="0" dirty="0">
                          <a:solidFill>
                            <a:schemeClr val="tx1"/>
                          </a:solidFill>
                          <a:latin typeface="+mn-lt"/>
                          <a:ea typeface="+mn-ea"/>
                          <a:cs typeface="+mn-cs"/>
                          <a:sym typeface="Arial"/>
                        </a:rPr>
                        <a:t>Loss of hydrogen </a:t>
                      </a:r>
                      <a:r>
                        <a:rPr lang="en-US" sz="100" b="0" i="0" u="none" strike="noStrike" cap="none" baseline="0" dirty="0">
                          <a:solidFill>
                            <a:schemeClr val="tx1"/>
                          </a:solidFill>
                          <a:latin typeface="+mn-lt"/>
                          <a:ea typeface="+mn-ea"/>
                          <a:cs typeface="+mn-cs"/>
                          <a:sym typeface="Arial"/>
                        </a:rPr>
                        <a:t>H or H super plus and e super minus</a:t>
                      </a:r>
                      <a:endParaRPr 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Gain of hydrogen </a:t>
                      </a:r>
                      <a:r>
                        <a:rPr lang="en-US" sz="100" b="0" i="0" u="none" strike="noStrike" cap="none" baseline="0" dirty="0">
                          <a:solidFill>
                            <a:schemeClr val="tx1"/>
                          </a:solidFill>
                          <a:latin typeface="+mn-lt"/>
                          <a:ea typeface="+mn-ea"/>
                          <a:cs typeface="+mn-cs"/>
                          <a:sym typeface="Arial"/>
                        </a:rPr>
                        <a:t>H or H super plus and e super minus</a:t>
                      </a:r>
                      <a:endParaRPr 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617386"/>
                  </a:ext>
                </a:extLst>
              </a:tr>
              <a:tr h="370840">
                <a:tc>
                  <a:txBody>
                    <a:bodyPr/>
                    <a:lstStyle/>
                    <a:p>
                      <a:r>
                        <a:rPr lang="en-US" sz="2000" b="0" i="0" u="none" strike="noStrike" cap="none" baseline="0" dirty="0">
                          <a:solidFill>
                            <a:schemeClr val="tx1"/>
                          </a:solidFill>
                          <a:latin typeface="+mn-lt"/>
                          <a:ea typeface="+mn-ea"/>
                          <a:cs typeface="+mn-cs"/>
                          <a:sym typeface="Arial"/>
                        </a:rPr>
                        <a:t>Gain of oxygen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Loss of oxygen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623953"/>
                  </a:ext>
                </a:extLst>
              </a:tr>
              <a:tr h="370840">
                <a:tc>
                  <a:txBody>
                    <a:bodyPr/>
                    <a:lstStyle/>
                    <a:p>
                      <a:r>
                        <a:rPr lang="en-US" sz="2000" b="0" i="0" u="none" strike="noStrike" cap="none" baseline="0" dirty="0">
                          <a:solidFill>
                            <a:schemeClr val="tx1"/>
                          </a:solidFill>
                          <a:latin typeface="+mn-lt"/>
                          <a:ea typeface="+mn-ea"/>
                          <a:cs typeface="+mn-cs"/>
                          <a:sym typeface="Arial"/>
                        </a:rPr>
                        <a:t>Release of energy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i="0" u="none" strike="noStrike" cap="none" baseline="0" dirty="0">
                          <a:solidFill>
                            <a:schemeClr val="tx1"/>
                          </a:solidFill>
                          <a:latin typeface="+mn-lt"/>
                          <a:ea typeface="+mn-ea"/>
                          <a:cs typeface="+mn-cs"/>
                          <a:sym typeface="Arial"/>
                        </a:rPr>
                        <a:t>Input of energy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7428820"/>
                  </a:ext>
                </a:extLst>
              </a:tr>
            </a:tbl>
          </a:graphicData>
        </a:graphic>
      </p:graphicFrame>
      <p:graphicFrame>
        <p:nvGraphicFramePr>
          <p:cNvPr id="7" name="Object 6">
            <a:extLst>
              <a:ext uri="{FF2B5EF4-FFF2-40B4-BE49-F238E27FC236}">
                <a16:creationId xmlns:a16="http://schemas.microsoft.com/office/drawing/2014/main" id="{801DC921-E5FD-4531-BE39-E21484F26197}"/>
              </a:ext>
              <a:ext uri="{C183D7F6-B498-43B3-948B-1728B52AA6E4}">
                <adec:decorative xmlns:adec="http://schemas.microsoft.com/office/drawing/2017/decorative" val="1"/>
              </a:ext>
            </a:extLst>
          </p:cNvPr>
          <p:cNvGraphicFramePr>
            <a:graphicFrameLocks noChangeAspect="1"/>
          </p:cNvGraphicFramePr>
          <p:nvPr>
            <p:extLst/>
          </p:nvPr>
        </p:nvGraphicFramePr>
        <p:xfrm>
          <a:off x="2521362" y="3001963"/>
          <a:ext cx="452438" cy="346075"/>
        </p:xfrm>
        <a:graphic>
          <a:graphicData uri="http://schemas.openxmlformats.org/presentationml/2006/ole">
            <mc:AlternateContent xmlns:mc="http://schemas.openxmlformats.org/markup-compatibility/2006">
              <mc:Choice xmlns:v="urn:schemas-microsoft-com:vml" Requires="v">
                <p:oleObj spid="_x0000_s6162" name="Equation" r:id="rId3" imgW="495000" imgH="380880" progId="Equation.DSMT4">
                  <p:embed/>
                </p:oleObj>
              </mc:Choice>
              <mc:Fallback>
                <p:oleObj name="Equation" r:id="rId3" imgW="495000" imgH="380880" progId="Equation.DSMT4">
                  <p:embed/>
                  <p:pic>
                    <p:nvPicPr>
                      <p:cNvPr id="7" name="Object 6">
                        <a:extLst>
                          <a:ext uri="{FF2B5EF4-FFF2-40B4-BE49-F238E27FC236}">
                            <a16:creationId xmlns:a16="http://schemas.microsoft.com/office/drawing/2014/main" id="{801DC921-E5FD-4531-BE39-E21484F26197}"/>
                          </a:ext>
                          <a:ext uri="{C183D7F6-B498-43B3-948B-1728B52AA6E4}">
                            <adec:decorative xmlns:adec="http://schemas.microsoft.com/office/drawing/2017/decorative" val="1"/>
                          </a:ext>
                        </a:extLst>
                      </p:cNvPr>
                      <p:cNvPicPr/>
                      <p:nvPr/>
                    </p:nvPicPr>
                    <p:blipFill>
                      <a:blip r:embed="rId4"/>
                      <a:stretch>
                        <a:fillRect/>
                      </a:stretch>
                    </p:blipFill>
                    <p:spPr>
                      <a:xfrm>
                        <a:off x="2521362" y="3001963"/>
                        <a:ext cx="452438" cy="346075"/>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2FB33071-62B2-4D47-8B29-E7B519F7BD39}"/>
              </a:ext>
              <a:ext uri="{C183D7F6-B498-43B3-948B-1728B52AA6E4}">
                <adec:decorative xmlns:adec="http://schemas.microsoft.com/office/drawing/2017/decorative" val="1"/>
              </a:ext>
            </a:extLst>
          </p:cNvPr>
          <p:cNvGraphicFramePr>
            <a:graphicFrameLocks noChangeAspect="1"/>
          </p:cNvGraphicFramePr>
          <p:nvPr>
            <p:extLst/>
          </p:nvPr>
        </p:nvGraphicFramePr>
        <p:xfrm>
          <a:off x="6631606" y="3001963"/>
          <a:ext cx="452438" cy="346075"/>
        </p:xfrm>
        <a:graphic>
          <a:graphicData uri="http://schemas.openxmlformats.org/presentationml/2006/ole">
            <mc:AlternateContent xmlns:mc="http://schemas.openxmlformats.org/markup-compatibility/2006">
              <mc:Choice xmlns:v="urn:schemas-microsoft-com:vml" Requires="v">
                <p:oleObj spid="_x0000_s6163" name="Equation" r:id="rId5" imgW="495000" imgH="380880" progId="Equation.DSMT4">
                  <p:embed/>
                </p:oleObj>
              </mc:Choice>
              <mc:Fallback>
                <p:oleObj name="Equation" r:id="rId5" imgW="495000" imgH="380880" progId="Equation.DSMT4">
                  <p:embed/>
                  <p:pic>
                    <p:nvPicPr>
                      <p:cNvPr id="9" name="Object 8">
                        <a:extLst>
                          <a:ext uri="{FF2B5EF4-FFF2-40B4-BE49-F238E27FC236}">
                            <a16:creationId xmlns:a16="http://schemas.microsoft.com/office/drawing/2014/main" id="{2FB33071-62B2-4D47-8B29-E7B519F7BD39}"/>
                          </a:ext>
                          <a:ext uri="{C183D7F6-B498-43B3-948B-1728B52AA6E4}">
                            <adec:decorative xmlns:adec="http://schemas.microsoft.com/office/drawing/2017/decorative" val="1"/>
                          </a:ext>
                        </a:extLst>
                      </p:cNvPr>
                      <p:cNvPicPr/>
                      <p:nvPr/>
                    </p:nvPicPr>
                    <p:blipFill>
                      <a:blip r:embed="rId4"/>
                      <a:stretch>
                        <a:fillRect/>
                      </a:stretch>
                    </p:blipFill>
                    <p:spPr>
                      <a:xfrm>
                        <a:off x="6631606" y="3001963"/>
                        <a:ext cx="452438" cy="346075"/>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9C62E664-AC44-4EEE-8BFF-54B397D57D9B}"/>
              </a:ext>
              <a:ext uri="{C183D7F6-B498-43B3-948B-1728B52AA6E4}">
                <adec:decorative xmlns:adec="http://schemas.microsoft.com/office/drawing/2017/decorative" val="1"/>
              </a:ext>
            </a:extLst>
          </p:cNvPr>
          <p:cNvGraphicFramePr>
            <a:graphicFrameLocks noChangeAspect="1"/>
          </p:cNvGraphicFramePr>
          <p:nvPr>
            <p:extLst/>
          </p:nvPr>
        </p:nvGraphicFramePr>
        <p:xfrm>
          <a:off x="2565606" y="3400690"/>
          <a:ext cx="1570182" cy="346364"/>
        </p:xfrm>
        <a:graphic>
          <a:graphicData uri="http://schemas.openxmlformats.org/presentationml/2006/ole">
            <mc:AlternateContent xmlns:mc="http://schemas.openxmlformats.org/markup-compatibility/2006">
              <mc:Choice xmlns:v="urn:schemas-microsoft-com:vml" Requires="v">
                <p:oleObj spid="_x0000_s6164" name="Equation" r:id="rId6" imgW="1726920" imgH="380880" progId="Equation.DSMT4">
                  <p:embed/>
                </p:oleObj>
              </mc:Choice>
              <mc:Fallback>
                <p:oleObj name="Equation" r:id="rId6" imgW="1726920" imgH="380880" progId="Equation.DSMT4">
                  <p:embed/>
                  <p:pic>
                    <p:nvPicPr>
                      <p:cNvPr id="8" name="Object 7">
                        <a:extLst>
                          <a:ext uri="{FF2B5EF4-FFF2-40B4-BE49-F238E27FC236}">
                            <a16:creationId xmlns:a16="http://schemas.microsoft.com/office/drawing/2014/main" id="{9C62E664-AC44-4EEE-8BFF-54B397D57D9B}"/>
                          </a:ext>
                          <a:ext uri="{C183D7F6-B498-43B3-948B-1728B52AA6E4}">
                            <adec:decorative xmlns:adec="http://schemas.microsoft.com/office/drawing/2017/decorative" val="1"/>
                          </a:ext>
                        </a:extLst>
                      </p:cNvPr>
                      <p:cNvPicPr/>
                      <p:nvPr/>
                    </p:nvPicPr>
                    <p:blipFill>
                      <a:blip r:embed="rId7"/>
                      <a:stretch>
                        <a:fillRect/>
                      </a:stretch>
                    </p:blipFill>
                    <p:spPr>
                      <a:xfrm>
                        <a:off x="2565606" y="3400690"/>
                        <a:ext cx="1570182" cy="346364"/>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2BA04DEE-B39D-4061-8F31-B7F4333136BC}"/>
              </a:ext>
              <a:ext uri="{C183D7F6-B498-43B3-948B-1728B52AA6E4}">
                <adec:decorative xmlns:adec="http://schemas.microsoft.com/office/drawing/2017/decorative" val="1"/>
              </a:ext>
            </a:extLst>
          </p:cNvPr>
          <p:cNvGraphicFramePr>
            <a:graphicFrameLocks noChangeAspect="1"/>
          </p:cNvGraphicFramePr>
          <p:nvPr>
            <p:extLst/>
          </p:nvPr>
        </p:nvGraphicFramePr>
        <p:xfrm>
          <a:off x="6680667" y="3393578"/>
          <a:ext cx="1570182" cy="346364"/>
        </p:xfrm>
        <a:graphic>
          <a:graphicData uri="http://schemas.openxmlformats.org/presentationml/2006/ole">
            <mc:AlternateContent xmlns:mc="http://schemas.openxmlformats.org/markup-compatibility/2006">
              <mc:Choice xmlns:v="urn:schemas-microsoft-com:vml" Requires="v">
                <p:oleObj spid="_x0000_s6165" name="Equation" r:id="rId8" imgW="1726920" imgH="380880" progId="Equation.DSMT4">
                  <p:embed/>
                </p:oleObj>
              </mc:Choice>
              <mc:Fallback>
                <p:oleObj name="Equation" r:id="rId8" imgW="1726920" imgH="380880" progId="Equation.DSMT4">
                  <p:embed/>
                  <p:pic>
                    <p:nvPicPr>
                      <p:cNvPr id="10" name="Object 9">
                        <a:extLst>
                          <a:ext uri="{FF2B5EF4-FFF2-40B4-BE49-F238E27FC236}">
                            <a16:creationId xmlns:a16="http://schemas.microsoft.com/office/drawing/2014/main" id="{2BA04DEE-B39D-4061-8F31-B7F4333136BC}"/>
                          </a:ext>
                          <a:ext uri="{C183D7F6-B498-43B3-948B-1728B52AA6E4}">
                            <adec:decorative xmlns:adec="http://schemas.microsoft.com/office/drawing/2017/decorative" val="1"/>
                          </a:ext>
                        </a:extLst>
                      </p:cNvPr>
                      <p:cNvPicPr/>
                      <p:nvPr/>
                    </p:nvPicPr>
                    <p:blipFill>
                      <a:blip r:embed="rId7"/>
                      <a:stretch>
                        <a:fillRect/>
                      </a:stretch>
                    </p:blipFill>
                    <p:spPr>
                      <a:xfrm>
                        <a:off x="6680667" y="3393578"/>
                        <a:ext cx="1570182" cy="34636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600997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F3A1-75C0-4EF3-AA45-F1E8838C1815}"/>
              </a:ext>
            </a:extLst>
          </p:cNvPr>
          <p:cNvSpPr>
            <a:spLocks noGrp="1"/>
          </p:cNvSpPr>
          <p:nvPr>
            <p:ph type="title"/>
          </p:nvPr>
        </p:nvSpPr>
        <p:spPr>
          <a:xfrm>
            <a:off x="457200" y="215371"/>
            <a:ext cx="8539316" cy="1097279"/>
          </a:xfrm>
        </p:spPr>
        <p:txBody>
          <a:bodyPr/>
          <a:lstStyle/>
          <a:p>
            <a:r>
              <a:rPr lang="en-US" dirty="0">
                <a:ea typeface="ＭＳ Ｐゴシック" pitchFamily="34" charset="-128"/>
              </a:rPr>
              <a:t>Coenzyme </a:t>
            </a:r>
            <a:r>
              <a:rPr lang="pt-BR" sz="1000" dirty="0">
                <a:ea typeface="ＭＳ Ｐゴシック" pitchFamily="34" charset="-128"/>
              </a:rPr>
              <a:t>N A D Super Plus</a:t>
            </a:r>
            <a:r>
              <a:rPr lang="en-US" dirty="0">
                <a:ea typeface="ＭＳ Ｐゴシック" pitchFamily="34" charset="-128"/>
              </a:rPr>
              <a:t> </a:t>
            </a:r>
            <a:r>
              <a:rPr lang="en-US" sz="2000" b="0" dirty="0">
                <a:ea typeface="ＭＳ Ｐゴシック" pitchFamily="34" charset="-128"/>
              </a:rPr>
              <a:t>(1 of 2)</a:t>
            </a:r>
            <a:endParaRPr lang="en-IN" sz="2000" dirty="0"/>
          </a:p>
        </p:txBody>
      </p:sp>
      <p:graphicFrame>
        <p:nvGraphicFramePr>
          <p:cNvPr id="18" name="Object 17">
            <a:extLst>
              <a:ext uri="{FF2B5EF4-FFF2-40B4-BE49-F238E27FC236}">
                <a16:creationId xmlns:a16="http://schemas.microsoft.com/office/drawing/2014/main" id="{5FAEC55C-C15B-400B-B6AA-159ACF5CC6E0}"/>
              </a:ext>
              <a:ext uri="{C183D7F6-B498-43B3-948B-1728B52AA6E4}">
                <adec:decorative xmlns:adec="http://schemas.microsoft.com/office/drawing/2017/decorative" val="1"/>
              </a:ext>
            </a:extLst>
          </p:cNvPr>
          <p:cNvGraphicFramePr>
            <a:graphicFrameLocks noChangeAspect="1"/>
          </p:cNvGraphicFramePr>
          <p:nvPr>
            <p:extLst/>
          </p:nvPr>
        </p:nvGraphicFramePr>
        <p:xfrm>
          <a:off x="2841482" y="764936"/>
          <a:ext cx="1076511" cy="498385"/>
        </p:xfrm>
        <a:graphic>
          <a:graphicData uri="http://schemas.openxmlformats.org/presentationml/2006/ole">
            <mc:AlternateContent xmlns:mc="http://schemas.openxmlformats.org/markup-compatibility/2006">
              <mc:Choice xmlns:v="urn:schemas-microsoft-com:vml" Requires="v">
                <p:oleObj spid="_x0000_s7182" name="Equation" r:id="rId4" imgW="685800" imgH="317160" progId="Equation.DSMT4">
                  <p:embed/>
                </p:oleObj>
              </mc:Choice>
              <mc:Fallback>
                <p:oleObj name="Equation" r:id="rId4" imgW="685800" imgH="317160" progId="Equation.DSMT4">
                  <p:embed/>
                  <p:pic>
                    <p:nvPicPr>
                      <p:cNvPr id="18" name="Object 17">
                        <a:extLst>
                          <a:ext uri="{FF2B5EF4-FFF2-40B4-BE49-F238E27FC236}">
                            <a16:creationId xmlns:a16="http://schemas.microsoft.com/office/drawing/2014/main" id="{5FAEC55C-C15B-400B-B6AA-159ACF5CC6E0}"/>
                          </a:ext>
                          <a:ext uri="{C183D7F6-B498-43B3-948B-1728B52AA6E4}">
                            <adec:decorative xmlns:adec="http://schemas.microsoft.com/office/drawing/2017/decorative" val="1"/>
                          </a:ext>
                        </a:extLst>
                      </p:cNvPr>
                      <p:cNvPicPr/>
                      <p:nvPr/>
                    </p:nvPicPr>
                    <p:blipFill>
                      <a:blip r:embed="rId5"/>
                      <a:stretch>
                        <a:fillRect/>
                      </a:stretch>
                    </p:blipFill>
                    <p:spPr>
                      <a:xfrm>
                        <a:off x="2841482" y="764936"/>
                        <a:ext cx="1076511" cy="498385"/>
                      </a:xfrm>
                      <a:prstGeom prst="rect">
                        <a:avLst/>
                      </a:prstGeom>
                      <a:solidFill>
                        <a:schemeClr val="bg1"/>
                      </a:solidFill>
                    </p:spPr>
                  </p:pic>
                </p:oleObj>
              </mc:Fallback>
            </mc:AlternateContent>
          </a:graphicData>
        </a:graphic>
      </p:graphicFrame>
      <p:graphicFrame>
        <p:nvGraphicFramePr>
          <p:cNvPr id="17" name="Object 16" descr="N A D super plus">
            <a:extLst>
              <a:ext uri="{FF2B5EF4-FFF2-40B4-BE49-F238E27FC236}">
                <a16:creationId xmlns:a16="http://schemas.microsoft.com/office/drawing/2014/main" id="{75AB36C8-CCC2-463C-B85A-FC4E65C10192}"/>
              </a:ext>
            </a:extLst>
          </p:cNvPr>
          <p:cNvGraphicFramePr>
            <a:graphicFrameLocks noChangeAspect="1"/>
          </p:cNvGraphicFramePr>
          <p:nvPr>
            <p:extLst/>
          </p:nvPr>
        </p:nvGraphicFramePr>
        <p:xfrm>
          <a:off x="450321" y="1531264"/>
          <a:ext cx="747814" cy="352743"/>
        </p:xfrm>
        <a:graphic>
          <a:graphicData uri="http://schemas.openxmlformats.org/presentationml/2006/ole">
            <mc:AlternateContent xmlns:mc="http://schemas.openxmlformats.org/markup-compatibility/2006">
              <mc:Choice xmlns:v="urn:schemas-microsoft-com:vml" Requires="v">
                <p:oleObj spid="_x0000_s7183" name="Equation" r:id="rId6" imgW="672840" imgH="317160" progId="Equation.DSMT4">
                  <p:embed/>
                </p:oleObj>
              </mc:Choice>
              <mc:Fallback>
                <p:oleObj name="Equation" r:id="rId6" imgW="672840" imgH="317160" progId="Equation.DSMT4">
                  <p:embed/>
                  <p:pic>
                    <p:nvPicPr>
                      <p:cNvPr id="17" name="Object 16" descr="N A D super plus">
                        <a:extLst>
                          <a:ext uri="{FF2B5EF4-FFF2-40B4-BE49-F238E27FC236}">
                            <a16:creationId xmlns:a16="http://schemas.microsoft.com/office/drawing/2014/main" id="{75AB36C8-CCC2-463C-B85A-FC4E65C10192}"/>
                          </a:ext>
                        </a:extLst>
                      </p:cNvPr>
                      <p:cNvPicPr/>
                      <p:nvPr/>
                    </p:nvPicPr>
                    <p:blipFill>
                      <a:blip r:embed="rId7"/>
                      <a:stretch>
                        <a:fillRect/>
                      </a:stretch>
                    </p:blipFill>
                    <p:spPr>
                      <a:xfrm>
                        <a:off x="450321" y="1531264"/>
                        <a:ext cx="747814" cy="352743"/>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060A00AB-C28B-4410-B45C-0AD6EC41C6E5}"/>
              </a:ext>
            </a:extLst>
          </p:cNvPr>
          <p:cNvSpPr>
            <a:spLocks noGrp="1"/>
          </p:cNvSpPr>
          <p:nvPr>
            <p:ph sz="quarter" idx="14"/>
          </p:nvPr>
        </p:nvSpPr>
        <p:spPr>
          <a:xfrm>
            <a:off x="1297854" y="1577255"/>
            <a:ext cx="1961535" cy="399029"/>
          </a:xfrm>
        </p:spPr>
        <p:txBody>
          <a:bodyPr lIns="0" tIns="0" rIns="0" bIns="0"/>
          <a:lstStyle/>
          <a:p>
            <a:pPr marL="432" indent="0">
              <a:buNone/>
            </a:pPr>
            <a:r>
              <a:rPr lang="en-IN" sz="2400" dirty="0">
                <a:solidFill>
                  <a:srgbClr val="000000"/>
                </a:solidFill>
                <a:ea typeface="ＭＳ Ｐゴシック" pitchFamily="34" charset="-128"/>
              </a:rPr>
              <a:t>(nicotinamide</a:t>
            </a:r>
            <a:endParaRPr lang="en-IN" sz="2400" dirty="0"/>
          </a:p>
        </p:txBody>
      </p:sp>
      <p:sp>
        <p:nvSpPr>
          <p:cNvPr id="5" name="Content Placeholder 4">
            <a:extLst>
              <a:ext uri="{FF2B5EF4-FFF2-40B4-BE49-F238E27FC236}">
                <a16:creationId xmlns:a16="http://schemas.microsoft.com/office/drawing/2014/main" id="{1ED52137-B8F2-41B5-88E0-75BEE5C05E75}"/>
              </a:ext>
            </a:extLst>
          </p:cNvPr>
          <p:cNvSpPr>
            <a:spLocks noGrp="1"/>
          </p:cNvSpPr>
          <p:nvPr>
            <p:ph sz="quarter" idx="15"/>
          </p:nvPr>
        </p:nvSpPr>
        <p:spPr>
          <a:xfrm>
            <a:off x="450321" y="2031872"/>
            <a:ext cx="3222027" cy="1139032"/>
          </a:xfrm>
        </p:spPr>
        <p:txBody>
          <a:bodyPr lIns="0" tIns="0"/>
          <a:lstStyle/>
          <a:p>
            <a:pPr marL="432" indent="0">
              <a:buNone/>
            </a:pPr>
            <a:r>
              <a:rPr lang="en-IN" sz="2400" dirty="0">
                <a:solidFill>
                  <a:srgbClr val="000000"/>
                </a:solidFill>
                <a:ea typeface="ＭＳ Ｐゴシック" pitchFamily="34" charset="-128"/>
              </a:rPr>
              <a:t>adenine dinucleotide) is an important coenzyme in which the</a:t>
            </a:r>
            <a:endParaRPr lang="en-US" sz="2400" dirty="0"/>
          </a:p>
        </p:txBody>
      </p:sp>
      <p:graphicFrame>
        <p:nvGraphicFramePr>
          <p:cNvPr id="19" name="Object 18" descr="B sub 3">
            <a:extLst>
              <a:ext uri="{FF2B5EF4-FFF2-40B4-BE49-F238E27FC236}">
                <a16:creationId xmlns:a16="http://schemas.microsoft.com/office/drawing/2014/main" id="{D9440E0E-7E74-425C-8D03-72D31304CCAF}"/>
              </a:ext>
            </a:extLst>
          </p:cNvPr>
          <p:cNvGraphicFramePr>
            <a:graphicFrameLocks noChangeAspect="1"/>
          </p:cNvGraphicFramePr>
          <p:nvPr>
            <p:extLst/>
          </p:nvPr>
        </p:nvGraphicFramePr>
        <p:xfrm>
          <a:off x="464577" y="3273656"/>
          <a:ext cx="335280" cy="363220"/>
        </p:xfrm>
        <a:graphic>
          <a:graphicData uri="http://schemas.openxmlformats.org/presentationml/2006/ole">
            <mc:AlternateContent xmlns:mc="http://schemas.openxmlformats.org/markup-compatibility/2006">
              <mc:Choice xmlns:v="urn:schemas-microsoft-com:vml" Requires="v">
                <p:oleObj spid="_x0000_s7184" name="Equation" r:id="rId8" imgW="304560" imgH="330120" progId="Equation.DSMT4">
                  <p:embed/>
                </p:oleObj>
              </mc:Choice>
              <mc:Fallback>
                <p:oleObj name="Equation" r:id="rId8" imgW="304560" imgH="330120" progId="Equation.DSMT4">
                  <p:embed/>
                  <p:pic>
                    <p:nvPicPr>
                      <p:cNvPr id="19" name="Object 18" descr="B sub 3">
                        <a:extLst>
                          <a:ext uri="{FF2B5EF4-FFF2-40B4-BE49-F238E27FC236}">
                            <a16:creationId xmlns:a16="http://schemas.microsoft.com/office/drawing/2014/main" id="{D9440E0E-7E74-425C-8D03-72D31304CCAF}"/>
                          </a:ext>
                        </a:extLst>
                      </p:cNvPr>
                      <p:cNvPicPr/>
                      <p:nvPr/>
                    </p:nvPicPr>
                    <p:blipFill>
                      <a:blip r:embed="rId9"/>
                      <a:stretch>
                        <a:fillRect/>
                      </a:stretch>
                    </p:blipFill>
                    <p:spPr>
                      <a:xfrm>
                        <a:off x="464577" y="3273656"/>
                        <a:ext cx="335280" cy="36322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19A010D-A901-4848-BDAB-0F219932B875}"/>
              </a:ext>
            </a:extLst>
          </p:cNvPr>
          <p:cNvSpPr>
            <a:spLocks noGrp="1"/>
          </p:cNvSpPr>
          <p:nvPr>
            <p:ph sz="quarter" idx="16"/>
          </p:nvPr>
        </p:nvSpPr>
        <p:spPr>
          <a:xfrm>
            <a:off x="929151" y="3223209"/>
            <a:ext cx="2197510" cy="405788"/>
          </a:xfrm>
        </p:spPr>
        <p:txBody>
          <a:bodyPr lIns="0" tIns="0" rIns="0" bIns="0"/>
          <a:lstStyle/>
          <a:p>
            <a:pPr marL="432" indent="0">
              <a:buNone/>
            </a:pPr>
            <a:r>
              <a:rPr lang="en-IN" sz="2400" dirty="0">
                <a:solidFill>
                  <a:srgbClr val="000000"/>
                </a:solidFill>
                <a:ea typeface="ＭＳ Ｐゴシック" pitchFamily="34" charset="-128"/>
              </a:rPr>
              <a:t>vitamin, niacin,</a:t>
            </a:r>
            <a:endParaRPr lang="en-IN" sz="2400" dirty="0"/>
          </a:p>
        </p:txBody>
      </p:sp>
      <p:sp>
        <p:nvSpPr>
          <p:cNvPr id="6" name="Content Placeholder 5">
            <a:extLst>
              <a:ext uri="{FF2B5EF4-FFF2-40B4-BE49-F238E27FC236}">
                <a16:creationId xmlns:a16="http://schemas.microsoft.com/office/drawing/2014/main" id="{0CB5B16C-C080-44DD-AA9D-DDD425611F0D}"/>
              </a:ext>
            </a:extLst>
          </p:cNvPr>
          <p:cNvSpPr>
            <a:spLocks noGrp="1"/>
          </p:cNvSpPr>
          <p:nvPr>
            <p:ph sz="quarter" idx="17"/>
          </p:nvPr>
        </p:nvSpPr>
        <p:spPr>
          <a:xfrm>
            <a:off x="454672" y="3703048"/>
            <a:ext cx="3452310" cy="1503130"/>
          </a:xfrm>
        </p:spPr>
        <p:txBody>
          <a:bodyPr lIns="0" tIns="0" rIns="0" bIns="0"/>
          <a:lstStyle/>
          <a:p>
            <a:pPr marL="432" indent="0">
              <a:buNone/>
            </a:pPr>
            <a:r>
              <a:rPr lang="en-IN" sz="2400" dirty="0">
                <a:solidFill>
                  <a:srgbClr val="000000"/>
                </a:solidFill>
                <a:ea typeface="ＭＳ Ｐゴシック" pitchFamily="34" charset="-128"/>
              </a:rPr>
              <a:t>provides the nicotinamide group, which is bonded to A</a:t>
            </a:r>
            <a:r>
              <a:rPr lang="en-IN" sz="100" dirty="0">
                <a:solidFill>
                  <a:srgbClr val="000000"/>
                </a:solidFill>
                <a:ea typeface="ＭＳ Ｐゴシック" pitchFamily="34" charset="-128"/>
              </a:rPr>
              <a:t> </a:t>
            </a:r>
            <a:r>
              <a:rPr lang="en-IN" sz="2400" dirty="0">
                <a:solidFill>
                  <a:srgbClr val="000000"/>
                </a:solidFill>
                <a:ea typeface="ＭＳ Ｐゴシック" pitchFamily="34" charset="-128"/>
              </a:rPr>
              <a:t>D</a:t>
            </a:r>
            <a:r>
              <a:rPr lang="en-IN" sz="100" dirty="0">
                <a:solidFill>
                  <a:srgbClr val="000000"/>
                </a:solidFill>
                <a:ea typeface="ＭＳ Ｐゴシック" pitchFamily="34" charset="-128"/>
              </a:rPr>
              <a:t> </a:t>
            </a:r>
            <a:r>
              <a:rPr lang="en-IN" sz="2400" dirty="0">
                <a:solidFill>
                  <a:srgbClr val="000000"/>
                </a:solidFill>
                <a:ea typeface="ＭＳ Ｐゴシック" pitchFamily="34" charset="-128"/>
              </a:rPr>
              <a:t>P.</a:t>
            </a:r>
            <a:endParaRPr lang="en-IN" sz="2400" dirty="0"/>
          </a:p>
        </p:txBody>
      </p:sp>
      <p:pic>
        <p:nvPicPr>
          <p:cNvPr id="20" name="Content Placeholder 19" descr="N A D positive is made up of an A D P molecule where the second phosphate is attached to a ribose sugar molecule which is attached to nicotinamide from niacin.  For long description in Notes pane, press F6. ">
            <a:extLst>
              <a:ext uri="{FF2B5EF4-FFF2-40B4-BE49-F238E27FC236}">
                <a16:creationId xmlns:a16="http://schemas.microsoft.com/office/drawing/2014/main" id="{4714ADB1-AB83-44F7-8A7B-2895895CFF05}"/>
              </a:ext>
            </a:extLst>
          </p:cNvPr>
          <p:cNvPicPr>
            <a:picLocks noGrp="1" noChangeAspect="1"/>
          </p:cNvPicPr>
          <p:nvPr>
            <p:ph sz="quarter" idx="18"/>
          </p:nvPr>
        </p:nvPicPr>
        <p:blipFill>
          <a:blip r:embed="rId10"/>
          <a:stretch>
            <a:fillRect/>
          </a:stretch>
        </p:blipFill>
        <p:spPr>
          <a:xfrm>
            <a:off x="4037226" y="1756772"/>
            <a:ext cx="4951097" cy="3892550"/>
          </a:xfrm>
          <a:prstGeom prst="rect">
            <a:avLst/>
          </a:prstGeom>
        </p:spPr>
      </p:pic>
    </p:spTree>
    <p:extLst>
      <p:ext uri="{BB962C8B-B14F-4D97-AF65-F5344CB8AC3E}">
        <p14:creationId xmlns:p14="http://schemas.microsoft.com/office/powerpoint/2010/main" val="1553359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3BC5-7AED-4AD3-A992-6435E16F78F0}"/>
              </a:ext>
            </a:extLst>
          </p:cNvPr>
          <p:cNvSpPr>
            <a:spLocks noGrp="1"/>
          </p:cNvSpPr>
          <p:nvPr>
            <p:ph type="title"/>
          </p:nvPr>
        </p:nvSpPr>
        <p:spPr/>
        <p:txBody>
          <a:bodyPr/>
          <a:lstStyle/>
          <a:p>
            <a:r>
              <a:rPr lang="en-US" dirty="0">
                <a:ea typeface="ＭＳ Ｐゴシック" pitchFamily="34" charset="-128"/>
              </a:rPr>
              <a:t>18.1 Metabolism and A</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 Energy</a:t>
            </a:r>
            <a:endParaRPr lang="en-IN" dirty="0"/>
          </a:p>
        </p:txBody>
      </p:sp>
      <p:sp>
        <p:nvSpPr>
          <p:cNvPr id="4" name="Content Placeholder 3">
            <a:extLst>
              <a:ext uri="{FF2B5EF4-FFF2-40B4-BE49-F238E27FC236}">
                <a16:creationId xmlns:a16="http://schemas.microsoft.com/office/drawing/2014/main" id="{9EB7F531-1ED8-4BDA-8B62-550278187F0E}"/>
              </a:ext>
            </a:extLst>
          </p:cNvPr>
          <p:cNvSpPr>
            <a:spLocks noGrp="1"/>
          </p:cNvSpPr>
          <p:nvPr>
            <p:ph sz="quarter" idx="14"/>
          </p:nvPr>
        </p:nvSpPr>
        <p:spPr>
          <a:xfrm>
            <a:off x="457200" y="1562505"/>
            <a:ext cx="4262284" cy="1888618"/>
          </a:xfrm>
        </p:spPr>
        <p:txBody>
          <a:bodyPr/>
          <a:lstStyle/>
          <a:p>
            <a:pPr marL="432" indent="0">
              <a:buNone/>
            </a:pPr>
            <a:r>
              <a:rPr lang="en-IN" sz="2400" dirty="0">
                <a:ea typeface="ＭＳ Ｐゴシック" pitchFamily="34" charset="-128"/>
              </a:rPr>
              <a:t>A</a:t>
            </a:r>
            <a:r>
              <a:rPr lang="en-IN" sz="100" dirty="0">
                <a:ea typeface="ＭＳ Ｐゴシック" pitchFamily="34" charset="-128"/>
              </a:rPr>
              <a:t> </a:t>
            </a:r>
            <a:r>
              <a:rPr lang="en-IN" sz="2400" dirty="0">
                <a:ea typeface="ＭＳ Ｐゴシック" pitchFamily="34" charset="-128"/>
              </a:rPr>
              <a:t>T</a:t>
            </a:r>
            <a:r>
              <a:rPr lang="en-IN" sz="100" dirty="0">
                <a:ea typeface="ＭＳ Ｐゴシック" pitchFamily="34" charset="-128"/>
              </a:rPr>
              <a:t> </a:t>
            </a:r>
            <a:r>
              <a:rPr lang="en-IN" sz="2400" dirty="0">
                <a:ea typeface="ＭＳ Ｐゴシック" pitchFamily="34" charset="-128"/>
              </a:rPr>
              <a:t>P, the energy-storage molecule, links energy-producing reactions with energy-requiring reactions in the cells.</a:t>
            </a:r>
            <a:endParaRPr lang="en-IN" sz="2400" dirty="0">
              <a:solidFill>
                <a:srgbClr val="000000"/>
              </a:solidFill>
              <a:ea typeface="ＭＳ Ｐゴシック" pitchFamily="34" charset="-128"/>
            </a:endParaRPr>
          </a:p>
        </p:txBody>
      </p:sp>
      <p:pic>
        <p:nvPicPr>
          <p:cNvPr id="17" name="Content Placeholder 16" descr="Catabolic reactions (which are energy producing) lead to A T P (which is energy stored). For long description in Notes pane, press F6.">
            <a:extLst>
              <a:ext uri="{FF2B5EF4-FFF2-40B4-BE49-F238E27FC236}">
                <a16:creationId xmlns:a16="http://schemas.microsoft.com/office/drawing/2014/main" id="{9EE3B37F-07FA-4FA9-A4C5-34138F6427B1}"/>
              </a:ext>
            </a:extLst>
          </p:cNvPr>
          <p:cNvPicPr>
            <a:picLocks noGrp="1" noChangeAspect="1"/>
          </p:cNvPicPr>
          <p:nvPr>
            <p:ph sz="quarter" idx="15"/>
          </p:nvPr>
        </p:nvPicPr>
        <p:blipFill>
          <a:blip r:embed="rId3"/>
          <a:stretch>
            <a:fillRect/>
          </a:stretch>
        </p:blipFill>
        <p:spPr>
          <a:xfrm>
            <a:off x="5146055" y="1929691"/>
            <a:ext cx="3639943" cy="3160189"/>
          </a:xfrm>
          <a:prstGeom prst="rect">
            <a:avLst/>
          </a:prstGeom>
        </p:spPr>
      </p:pic>
      <p:sp>
        <p:nvSpPr>
          <p:cNvPr id="3" name="Content Placeholder 2">
            <a:extLst>
              <a:ext uri="{FF2B5EF4-FFF2-40B4-BE49-F238E27FC236}">
                <a16:creationId xmlns:a16="http://schemas.microsoft.com/office/drawing/2014/main" id="{763AF08F-A241-482B-8849-2DE7D11CA4DE}"/>
              </a:ext>
            </a:extLst>
          </p:cNvPr>
          <p:cNvSpPr>
            <a:spLocks noGrp="1"/>
          </p:cNvSpPr>
          <p:nvPr>
            <p:ph sz="quarter" idx="16"/>
          </p:nvPr>
        </p:nvSpPr>
        <p:spPr>
          <a:xfrm>
            <a:off x="457200" y="5549180"/>
            <a:ext cx="7919884" cy="781250"/>
          </a:xfrm>
        </p:spPr>
        <p:txBody>
          <a:bodyPr/>
          <a:lstStyle/>
          <a:p>
            <a:pPr marL="432" indent="0">
              <a:buNone/>
            </a:pPr>
            <a:r>
              <a:rPr lang="en-IN" sz="2400" b="1" dirty="0">
                <a:solidFill>
                  <a:srgbClr val="000000"/>
                </a:solidFill>
                <a:cs typeface="Times New Roman" pitchFamily="18" charset="0"/>
              </a:rPr>
              <a:t>Learning Goal</a:t>
            </a:r>
            <a:r>
              <a:rPr lang="en-IN" sz="2400" b="1" dirty="0">
                <a:solidFill>
                  <a:srgbClr val="3D9D1E"/>
                </a:solidFill>
                <a:cs typeface="Times New Roman" pitchFamily="18" charset="0"/>
              </a:rPr>
              <a:t> </a:t>
            </a:r>
            <a:r>
              <a:rPr lang="en-IN" sz="2400" dirty="0"/>
              <a:t>Describe the three stages of catabolism and the role of A</a:t>
            </a:r>
            <a:r>
              <a:rPr lang="en-IN" sz="100" dirty="0"/>
              <a:t> </a:t>
            </a:r>
            <a:r>
              <a:rPr lang="en-IN" sz="2400" dirty="0"/>
              <a:t>T</a:t>
            </a:r>
            <a:r>
              <a:rPr lang="en-IN" sz="100" dirty="0"/>
              <a:t> </a:t>
            </a:r>
            <a:r>
              <a:rPr lang="en-IN" sz="2400" dirty="0"/>
              <a:t>P.</a:t>
            </a:r>
          </a:p>
        </p:txBody>
      </p:sp>
    </p:spTree>
    <p:extLst>
      <p:ext uri="{BB962C8B-B14F-4D97-AF65-F5344CB8AC3E}">
        <p14:creationId xmlns:p14="http://schemas.microsoft.com/office/powerpoint/2010/main" val="735753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F3A1-75C0-4EF3-AA45-F1E8838C1815}"/>
              </a:ext>
            </a:extLst>
          </p:cNvPr>
          <p:cNvSpPr>
            <a:spLocks noGrp="1"/>
          </p:cNvSpPr>
          <p:nvPr>
            <p:ph type="title"/>
          </p:nvPr>
        </p:nvSpPr>
        <p:spPr>
          <a:xfrm>
            <a:off x="457200" y="215371"/>
            <a:ext cx="8539316" cy="1097279"/>
          </a:xfrm>
        </p:spPr>
        <p:txBody>
          <a:bodyPr/>
          <a:lstStyle/>
          <a:p>
            <a:r>
              <a:rPr lang="en-US" dirty="0">
                <a:ea typeface="ＭＳ Ｐゴシック" pitchFamily="34" charset="-128"/>
              </a:rPr>
              <a:t>Coenzyme </a:t>
            </a:r>
            <a:r>
              <a:rPr lang="pt-BR" sz="1000" dirty="0">
                <a:ea typeface="ＭＳ Ｐゴシック" pitchFamily="34" charset="-128"/>
              </a:rPr>
              <a:t>N A D Super Plus</a:t>
            </a:r>
            <a:r>
              <a:rPr lang="en-US" dirty="0">
                <a:ea typeface="ＭＳ Ｐゴシック" pitchFamily="34" charset="-128"/>
              </a:rPr>
              <a:t> </a:t>
            </a:r>
            <a:r>
              <a:rPr lang="en-US" sz="2000" b="0" dirty="0">
                <a:ea typeface="ＭＳ Ｐゴシック" pitchFamily="34" charset="-128"/>
              </a:rPr>
              <a:t>(2 of 2)</a:t>
            </a:r>
            <a:endParaRPr lang="en-IN" sz="2000" dirty="0"/>
          </a:p>
        </p:txBody>
      </p:sp>
      <p:graphicFrame>
        <p:nvGraphicFramePr>
          <p:cNvPr id="10" name="Object 9">
            <a:extLst>
              <a:ext uri="{FF2B5EF4-FFF2-40B4-BE49-F238E27FC236}">
                <a16:creationId xmlns:a16="http://schemas.microsoft.com/office/drawing/2014/main" id="{1E78A360-4EAE-4C76-89D3-B9A3534660F6}"/>
              </a:ext>
              <a:ext uri="{C183D7F6-B498-43B3-948B-1728B52AA6E4}">
                <adec:decorative xmlns:adec="http://schemas.microsoft.com/office/drawing/2017/decorative" val="1"/>
              </a:ext>
            </a:extLst>
          </p:cNvPr>
          <p:cNvGraphicFramePr>
            <a:graphicFrameLocks noChangeAspect="1"/>
          </p:cNvGraphicFramePr>
          <p:nvPr>
            <p:extLst/>
          </p:nvPr>
        </p:nvGraphicFramePr>
        <p:xfrm>
          <a:off x="2841482" y="764936"/>
          <a:ext cx="1076511" cy="498385"/>
        </p:xfrm>
        <a:graphic>
          <a:graphicData uri="http://schemas.openxmlformats.org/presentationml/2006/ole">
            <mc:AlternateContent xmlns:mc="http://schemas.openxmlformats.org/markup-compatibility/2006">
              <mc:Choice xmlns:v="urn:schemas-microsoft-com:vml" Requires="v">
                <p:oleObj spid="_x0000_s8206" name="Equation" r:id="rId3" imgW="685800" imgH="317160" progId="Equation.DSMT4">
                  <p:embed/>
                </p:oleObj>
              </mc:Choice>
              <mc:Fallback>
                <p:oleObj name="Equation" r:id="rId3" imgW="685800" imgH="317160" progId="Equation.DSMT4">
                  <p:embed/>
                  <p:pic>
                    <p:nvPicPr>
                      <p:cNvPr id="10" name="Object 9">
                        <a:extLst>
                          <a:ext uri="{FF2B5EF4-FFF2-40B4-BE49-F238E27FC236}">
                            <a16:creationId xmlns:a16="http://schemas.microsoft.com/office/drawing/2014/main" id="{1E78A360-4EAE-4C76-89D3-B9A3534660F6}"/>
                          </a:ext>
                          <a:ext uri="{C183D7F6-B498-43B3-948B-1728B52AA6E4}">
                            <adec:decorative xmlns:adec="http://schemas.microsoft.com/office/drawing/2017/decorative" val="1"/>
                          </a:ext>
                        </a:extLst>
                      </p:cNvPr>
                      <p:cNvPicPr/>
                      <p:nvPr/>
                    </p:nvPicPr>
                    <p:blipFill>
                      <a:blip r:embed="rId4"/>
                      <a:stretch>
                        <a:fillRect/>
                      </a:stretch>
                    </p:blipFill>
                    <p:spPr>
                      <a:xfrm>
                        <a:off x="2841482" y="764936"/>
                        <a:ext cx="1076511" cy="498385"/>
                      </a:xfrm>
                      <a:prstGeom prst="rect">
                        <a:avLst/>
                      </a:prstGeom>
                      <a:solidFill>
                        <a:schemeClr val="bg1"/>
                      </a:solidFill>
                    </p:spPr>
                  </p:pic>
                </p:oleObj>
              </mc:Fallback>
            </mc:AlternateContent>
          </a:graphicData>
        </a:graphic>
      </p:graphicFrame>
      <p:graphicFrame>
        <p:nvGraphicFramePr>
          <p:cNvPr id="19" name="Object 18" descr="N A D super plus">
            <a:extLst>
              <a:ext uri="{FF2B5EF4-FFF2-40B4-BE49-F238E27FC236}">
                <a16:creationId xmlns:a16="http://schemas.microsoft.com/office/drawing/2014/main" id="{F7744C1B-D9CE-4F60-BD78-605DA992DDDA}"/>
              </a:ext>
            </a:extLst>
          </p:cNvPr>
          <p:cNvGraphicFramePr>
            <a:graphicFrameLocks noChangeAspect="1"/>
          </p:cNvGraphicFramePr>
          <p:nvPr>
            <p:extLst/>
          </p:nvPr>
        </p:nvGraphicFramePr>
        <p:xfrm>
          <a:off x="450321" y="1531264"/>
          <a:ext cx="747814" cy="352743"/>
        </p:xfrm>
        <a:graphic>
          <a:graphicData uri="http://schemas.openxmlformats.org/presentationml/2006/ole">
            <mc:AlternateContent xmlns:mc="http://schemas.openxmlformats.org/markup-compatibility/2006">
              <mc:Choice xmlns:v="urn:schemas-microsoft-com:vml" Requires="v">
                <p:oleObj spid="_x0000_s8207" name="Equation" r:id="rId5" imgW="672840" imgH="317160" progId="Equation.DSMT4">
                  <p:embed/>
                </p:oleObj>
              </mc:Choice>
              <mc:Fallback>
                <p:oleObj name="Equation" r:id="rId5" imgW="672840" imgH="317160" progId="Equation.DSMT4">
                  <p:embed/>
                  <p:pic>
                    <p:nvPicPr>
                      <p:cNvPr id="19" name="Object 18" descr="N A D super plus">
                        <a:extLst>
                          <a:ext uri="{FF2B5EF4-FFF2-40B4-BE49-F238E27FC236}">
                            <a16:creationId xmlns:a16="http://schemas.microsoft.com/office/drawing/2014/main" id="{F7744C1B-D9CE-4F60-BD78-605DA992DDDA}"/>
                          </a:ext>
                        </a:extLst>
                      </p:cNvPr>
                      <p:cNvPicPr/>
                      <p:nvPr/>
                    </p:nvPicPr>
                    <p:blipFill>
                      <a:blip r:embed="rId6"/>
                      <a:stretch>
                        <a:fillRect/>
                      </a:stretch>
                    </p:blipFill>
                    <p:spPr>
                      <a:xfrm>
                        <a:off x="450321" y="1531264"/>
                        <a:ext cx="747814" cy="352743"/>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060A00AB-C28B-4410-B45C-0AD6EC41C6E5}"/>
              </a:ext>
            </a:extLst>
          </p:cNvPr>
          <p:cNvSpPr>
            <a:spLocks noGrp="1"/>
          </p:cNvSpPr>
          <p:nvPr>
            <p:ph sz="quarter" idx="14"/>
          </p:nvPr>
        </p:nvSpPr>
        <p:spPr>
          <a:xfrm>
            <a:off x="1327355" y="1547758"/>
            <a:ext cx="7580670" cy="399029"/>
          </a:xfrm>
        </p:spPr>
        <p:txBody>
          <a:bodyPr/>
          <a:lstStyle/>
          <a:p>
            <a:pPr marL="432" indent="0">
              <a:buNone/>
            </a:pPr>
            <a:r>
              <a:rPr lang="en-US" sz="2400" dirty="0">
                <a:solidFill>
                  <a:srgbClr val="000000"/>
                </a:solidFill>
                <a:ea typeface="ＭＳ Ｐゴシック" pitchFamily="34" charset="-128"/>
              </a:rPr>
              <a:t>participates in reactions that produce a carbon–oxygen</a:t>
            </a:r>
            <a:endParaRPr lang="en-IN" sz="2400" dirty="0"/>
          </a:p>
        </p:txBody>
      </p:sp>
      <p:sp>
        <p:nvSpPr>
          <p:cNvPr id="5" name="Content Placeholder 4">
            <a:extLst>
              <a:ext uri="{FF2B5EF4-FFF2-40B4-BE49-F238E27FC236}">
                <a16:creationId xmlns:a16="http://schemas.microsoft.com/office/drawing/2014/main" id="{1ED52137-B8F2-41B5-88E0-75BEE5C05E75}"/>
              </a:ext>
            </a:extLst>
          </p:cNvPr>
          <p:cNvSpPr>
            <a:spLocks noGrp="1"/>
          </p:cNvSpPr>
          <p:nvPr>
            <p:ph sz="quarter" idx="15"/>
          </p:nvPr>
        </p:nvSpPr>
        <p:spPr>
          <a:xfrm>
            <a:off x="474663" y="2024439"/>
            <a:ext cx="1826085" cy="401614"/>
          </a:xfrm>
        </p:spPr>
        <p:txBody>
          <a:bodyPr/>
          <a:lstStyle/>
          <a:p>
            <a:pPr marL="0" indent="0">
              <a:buClr>
                <a:schemeClr val="accent1"/>
              </a:buClr>
              <a:buNone/>
              <a:tabLst>
                <a:tab pos="341313" algn="l"/>
              </a:tabLst>
              <a:defRPr/>
            </a:pPr>
            <a:r>
              <a:rPr lang="en-US" sz="2400" dirty="0">
                <a:solidFill>
                  <a:srgbClr val="000000"/>
                </a:solidFill>
                <a:ea typeface="ＭＳ Ｐゴシック" pitchFamily="34" charset="-128"/>
              </a:rPr>
              <a:t>double bond</a:t>
            </a:r>
          </a:p>
        </p:txBody>
      </p:sp>
      <p:graphicFrame>
        <p:nvGraphicFramePr>
          <p:cNvPr id="20" name="Object 19" descr="C, double bond, O.">
            <a:extLst>
              <a:ext uri="{FF2B5EF4-FFF2-40B4-BE49-F238E27FC236}">
                <a16:creationId xmlns:a16="http://schemas.microsoft.com/office/drawing/2014/main" id="{A76121BB-E000-43DF-8BD5-5A41F6F8B5A2}"/>
              </a:ext>
            </a:extLst>
          </p:cNvPr>
          <p:cNvGraphicFramePr>
            <a:graphicFrameLocks noChangeAspect="1"/>
          </p:cNvGraphicFramePr>
          <p:nvPr>
            <p:extLst/>
          </p:nvPr>
        </p:nvGraphicFramePr>
        <p:xfrm>
          <a:off x="2370499" y="2008024"/>
          <a:ext cx="1193800" cy="431800"/>
        </p:xfrm>
        <a:graphic>
          <a:graphicData uri="http://schemas.openxmlformats.org/presentationml/2006/ole">
            <mc:AlternateContent xmlns:mc="http://schemas.openxmlformats.org/markup-compatibility/2006">
              <mc:Choice xmlns:v="urn:schemas-microsoft-com:vml" Requires="v">
                <p:oleObj spid="_x0000_s8208" name="Equation" r:id="rId7" imgW="1193760" imgH="431640" progId="Equation.DSMT4">
                  <p:embed/>
                </p:oleObj>
              </mc:Choice>
              <mc:Fallback>
                <p:oleObj name="Equation" r:id="rId7" imgW="1193760" imgH="431640" progId="Equation.DSMT4">
                  <p:embed/>
                  <p:pic>
                    <p:nvPicPr>
                      <p:cNvPr id="20" name="Object 19" descr="C, double bond, O.">
                        <a:extLst>
                          <a:ext uri="{FF2B5EF4-FFF2-40B4-BE49-F238E27FC236}">
                            <a16:creationId xmlns:a16="http://schemas.microsoft.com/office/drawing/2014/main" id="{A76121BB-E000-43DF-8BD5-5A41F6F8B5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0499" y="2008024"/>
                        <a:ext cx="11938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Content Placeholder 20" descr="The central C in ethanol has the two hydrogens disconnected during the reaction which is replaced by a double oxygen bond attached to the central carbon while the H ions reduce the N A D H.">
            <a:extLst>
              <a:ext uri="{FF2B5EF4-FFF2-40B4-BE49-F238E27FC236}">
                <a16:creationId xmlns:a16="http://schemas.microsoft.com/office/drawing/2014/main" id="{497552A0-3253-45B5-A503-E40C9A6AD98D}"/>
              </a:ext>
            </a:extLst>
          </p:cNvPr>
          <p:cNvPicPr>
            <a:picLocks noGrp="1" noChangeAspect="1"/>
          </p:cNvPicPr>
          <p:nvPr>
            <p:ph sz="quarter" idx="16"/>
          </p:nvPr>
        </p:nvPicPr>
        <p:blipFill>
          <a:blip r:embed="rId9"/>
          <a:stretch>
            <a:fillRect/>
          </a:stretch>
        </p:blipFill>
        <p:spPr>
          <a:xfrm>
            <a:off x="663980" y="2790342"/>
            <a:ext cx="7834107" cy="1880900"/>
          </a:xfrm>
          <a:prstGeom prst="rect">
            <a:avLst/>
          </a:prstGeom>
        </p:spPr>
      </p:pic>
    </p:spTree>
    <p:extLst>
      <p:ext uri="{BB962C8B-B14F-4D97-AF65-F5344CB8AC3E}">
        <p14:creationId xmlns:p14="http://schemas.microsoft.com/office/powerpoint/2010/main" val="1500156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F3A1-75C0-4EF3-AA45-F1E8838C1815}"/>
              </a:ext>
            </a:extLst>
          </p:cNvPr>
          <p:cNvSpPr>
            <a:spLocks noGrp="1"/>
          </p:cNvSpPr>
          <p:nvPr>
            <p:ph type="title"/>
          </p:nvPr>
        </p:nvSpPr>
        <p:spPr>
          <a:xfrm>
            <a:off x="457200" y="215371"/>
            <a:ext cx="8539316" cy="1097279"/>
          </a:xfrm>
        </p:spPr>
        <p:txBody>
          <a:bodyPr/>
          <a:lstStyle/>
          <a:p>
            <a:r>
              <a:rPr lang="en-US" dirty="0">
                <a:ea typeface="ＭＳ Ｐゴシック" pitchFamily="34" charset="-128"/>
              </a:rPr>
              <a:t>Coenzyme F</a:t>
            </a:r>
            <a:r>
              <a:rPr lang="en-US" sz="100" dirty="0">
                <a:ea typeface="ＭＳ Ｐゴシック" pitchFamily="34" charset="-128"/>
              </a:rPr>
              <a:t> </a:t>
            </a:r>
            <a:r>
              <a:rPr lang="en-US" dirty="0">
                <a:ea typeface="ＭＳ Ｐゴシック" pitchFamily="34" charset="-128"/>
              </a:rPr>
              <a:t>A</a:t>
            </a:r>
            <a:r>
              <a:rPr lang="en-US" sz="100" dirty="0">
                <a:ea typeface="ＭＳ Ｐゴシック" pitchFamily="34" charset="-128"/>
              </a:rPr>
              <a:t> </a:t>
            </a:r>
            <a:r>
              <a:rPr lang="en-US" dirty="0">
                <a:ea typeface="ＭＳ Ｐゴシック" pitchFamily="34" charset="-128"/>
              </a:rPr>
              <a:t>D </a:t>
            </a:r>
            <a:r>
              <a:rPr lang="en-US" sz="2000" b="0" dirty="0">
                <a:ea typeface="ＭＳ Ｐゴシック" pitchFamily="34" charset="-128"/>
              </a:rPr>
              <a:t>(1 of 2)</a:t>
            </a:r>
            <a:endParaRPr lang="en-IN" dirty="0"/>
          </a:p>
        </p:txBody>
      </p:sp>
      <p:sp>
        <p:nvSpPr>
          <p:cNvPr id="4" name="Content Placeholder 3">
            <a:extLst>
              <a:ext uri="{FF2B5EF4-FFF2-40B4-BE49-F238E27FC236}">
                <a16:creationId xmlns:a16="http://schemas.microsoft.com/office/drawing/2014/main" id="{060A00AB-C28B-4410-B45C-0AD6EC41C6E5}"/>
              </a:ext>
            </a:extLst>
          </p:cNvPr>
          <p:cNvSpPr>
            <a:spLocks noGrp="1"/>
          </p:cNvSpPr>
          <p:nvPr>
            <p:ph sz="quarter" idx="14"/>
          </p:nvPr>
        </p:nvSpPr>
        <p:spPr>
          <a:xfrm>
            <a:off x="457201" y="1562505"/>
            <a:ext cx="3982064" cy="1682139"/>
          </a:xfrm>
        </p:spPr>
        <p:txBody>
          <a:bodyPr/>
          <a:lstStyle/>
          <a:p>
            <a:pPr marL="0" indent="0" eaLnBrk="1" hangingPunct="1">
              <a:buClr>
                <a:schemeClr val="bg2"/>
              </a:buClr>
              <a:buSzTx/>
              <a:buFontTx/>
              <a:buNone/>
            </a:pPr>
            <a:r>
              <a:rPr lang="en-IN" sz="2400" b="1" dirty="0">
                <a:solidFill>
                  <a:srgbClr val="000000"/>
                </a:solidFill>
                <a:ea typeface="ＭＳ Ｐゴシック" pitchFamily="34" charset="-128"/>
              </a:rPr>
              <a:t>F</a:t>
            </a:r>
            <a:r>
              <a:rPr lang="en-IN" sz="100" b="1" dirty="0">
                <a:solidFill>
                  <a:srgbClr val="000000"/>
                </a:solidFill>
                <a:ea typeface="ＭＳ Ｐゴシック" pitchFamily="34" charset="-128"/>
              </a:rPr>
              <a:t> </a:t>
            </a:r>
            <a:r>
              <a:rPr lang="en-IN" sz="2400" b="1" dirty="0">
                <a:solidFill>
                  <a:srgbClr val="000000"/>
                </a:solidFill>
                <a:ea typeface="ＭＳ Ｐゴシック" pitchFamily="34" charset="-128"/>
              </a:rPr>
              <a:t>A</a:t>
            </a:r>
            <a:r>
              <a:rPr lang="en-IN" sz="100" b="1" dirty="0">
                <a:solidFill>
                  <a:srgbClr val="000000"/>
                </a:solidFill>
                <a:ea typeface="ＭＳ Ｐゴシック" pitchFamily="34" charset="-128"/>
              </a:rPr>
              <a:t> </a:t>
            </a:r>
            <a:r>
              <a:rPr lang="en-IN" sz="2400" b="1" dirty="0">
                <a:solidFill>
                  <a:srgbClr val="000000"/>
                </a:solidFill>
                <a:ea typeface="ＭＳ Ｐゴシック" pitchFamily="34" charset="-128"/>
              </a:rPr>
              <a:t>D</a:t>
            </a:r>
            <a:r>
              <a:rPr lang="en-IN" sz="2400" baseline="30000" dirty="0">
                <a:solidFill>
                  <a:srgbClr val="000000"/>
                </a:solidFill>
                <a:ea typeface="ＭＳ Ｐゴシック" pitchFamily="34" charset="-128"/>
              </a:rPr>
              <a:t> </a:t>
            </a:r>
            <a:r>
              <a:rPr lang="en-IN" sz="2400" dirty="0">
                <a:solidFill>
                  <a:srgbClr val="000000"/>
                </a:solidFill>
                <a:ea typeface="ＭＳ Ｐゴシック" pitchFamily="34" charset="-128"/>
              </a:rPr>
              <a:t>(flavin adenine dinucleotide) is a coenzyme that</a:t>
            </a:r>
          </a:p>
          <a:p>
            <a:pPr>
              <a:buSzTx/>
            </a:pPr>
            <a:r>
              <a:rPr lang="en-IN" sz="2400" dirty="0">
                <a:solidFill>
                  <a:srgbClr val="000000"/>
                </a:solidFill>
                <a:ea typeface="ＭＳ Ｐゴシック" pitchFamily="34" charset="-128"/>
              </a:rPr>
              <a:t>contains A</a:t>
            </a:r>
            <a:r>
              <a:rPr lang="en-IN" sz="100" dirty="0">
                <a:solidFill>
                  <a:srgbClr val="000000"/>
                </a:solidFill>
                <a:ea typeface="ＭＳ Ｐゴシック" pitchFamily="34" charset="-128"/>
              </a:rPr>
              <a:t> </a:t>
            </a:r>
            <a:r>
              <a:rPr lang="en-IN" sz="2400" dirty="0">
                <a:solidFill>
                  <a:srgbClr val="000000"/>
                </a:solidFill>
                <a:ea typeface="ＭＳ Ｐゴシック" pitchFamily="34" charset="-128"/>
              </a:rPr>
              <a:t>D</a:t>
            </a:r>
            <a:r>
              <a:rPr lang="en-IN" sz="100" dirty="0">
                <a:solidFill>
                  <a:srgbClr val="000000"/>
                </a:solidFill>
                <a:ea typeface="ＭＳ Ｐゴシック" pitchFamily="34" charset="-128"/>
              </a:rPr>
              <a:t> </a:t>
            </a:r>
            <a:r>
              <a:rPr lang="en-IN" sz="2400" dirty="0">
                <a:solidFill>
                  <a:srgbClr val="000000"/>
                </a:solidFill>
                <a:ea typeface="ＭＳ Ｐゴシック" pitchFamily="34" charset="-128"/>
              </a:rPr>
              <a:t>P and</a:t>
            </a:r>
            <a:endParaRPr lang="en-IN" sz="2400" dirty="0"/>
          </a:p>
        </p:txBody>
      </p:sp>
      <p:sp>
        <p:nvSpPr>
          <p:cNvPr id="5" name="Content Placeholder 4">
            <a:extLst>
              <a:ext uri="{FF2B5EF4-FFF2-40B4-BE49-F238E27FC236}">
                <a16:creationId xmlns:a16="http://schemas.microsoft.com/office/drawing/2014/main" id="{1ED52137-B8F2-41B5-88E0-75BEE5C05E75}"/>
              </a:ext>
            </a:extLst>
          </p:cNvPr>
          <p:cNvSpPr>
            <a:spLocks noGrp="1"/>
          </p:cNvSpPr>
          <p:nvPr>
            <p:ph sz="quarter" idx="15"/>
          </p:nvPr>
        </p:nvSpPr>
        <p:spPr>
          <a:xfrm>
            <a:off x="457201" y="3297084"/>
            <a:ext cx="2743199" cy="404762"/>
          </a:xfrm>
        </p:spPr>
        <p:txBody>
          <a:bodyPr/>
          <a:lstStyle/>
          <a:p>
            <a:pPr marL="255600" indent="0">
              <a:buNone/>
            </a:pPr>
            <a:r>
              <a:rPr lang="en-IN" sz="2400" dirty="0">
                <a:solidFill>
                  <a:srgbClr val="000000"/>
                </a:solidFill>
                <a:ea typeface="ＭＳ Ｐゴシック" pitchFamily="34" charset="-128"/>
              </a:rPr>
              <a:t>riboflavin (vitamin</a:t>
            </a:r>
            <a:endParaRPr lang="en-US" sz="2400" dirty="0"/>
          </a:p>
        </p:txBody>
      </p:sp>
      <p:graphicFrame>
        <p:nvGraphicFramePr>
          <p:cNvPr id="18" name="Object 17" descr="B sub 2 right parenthesis">
            <a:extLst>
              <a:ext uri="{FF2B5EF4-FFF2-40B4-BE49-F238E27FC236}">
                <a16:creationId xmlns:a16="http://schemas.microsoft.com/office/drawing/2014/main" id="{49A8C73C-9845-440B-8F79-98834D78054E}"/>
              </a:ext>
            </a:extLst>
          </p:cNvPr>
          <p:cNvGraphicFramePr>
            <a:graphicFrameLocks noChangeAspect="1"/>
          </p:cNvGraphicFramePr>
          <p:nvPr>
            <p:extLst/>
          </p:nvPr>
        </p:nvGraphicFramePr>
        <p:xfrm>
          <a:off x="3290448" y="3334062"/>
          <a:ext cx="474979" cy="374226"/>
        </p:xfrm>
        <a:graphic>
          <a:graphicData uri="http://schemas.openxmlformats.org/presentationml/2006/ole">
            <mc:AlternateContent xmlns:mc="http://schemas.openxmlformats.org/markup-compatibility/2006">
              <mc:Choice xmlns:v="urn:schemas-microsoft-com:vml" Requires="v">
                <p:oleObj spid="_x0000_s9230" name="Equation" r:id="rId4" imgW="419040" imgH="330120" progId="Equation.DSMT4">
                  <p:embed/>
                </p:oleObj>
              </mc:Choice>
              <mc:Fallback>
                <p:oleObj name="Equation" r:id="rId4" imgW="419040" imgH="330120" progId="Equation.DSMT4">
                  <p:embed/>
                  <p:pic>
                    <p:nvPicPr>
                      <p:cNvPr id="18" name="Object 17" descr="B sub 2 right parenthesis">
                        <a:extLst>
                          <a:ext uri="{FF2B5EF4-FFF2-40B4-BE49-F238E27FC236}">
                            <a16:creationId xmlns:a16="http://schemas.microsoft.com/office/drawing/2014/main" id="{49A8C73C-9845-440B-8F79-98834D78054E}"/>
                          </a:ext>
                        </a:extLst>
                      </p:cNvPr>
                      <p:cNvPicPr/>
                      <p:nvPr/>
                    </p:nvPicPr>
                    <p:blipFill>
                      <a:blip r:embed="rId5"/>
                      <a:stretch>
                        <a:fillRect/>
                      </a:stretch>
                    </p:blipFill>
                    <p:spPr>
                      <a:xfrm>
                        <a:off x="3290448" y="3334062"/>
                        <a:ext cx="474979" cy="374226"/>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19A010D-A901-4848-BDAB-0F219932B875}"/>
              </a:ext>
            </a:extLst>
          </p:cNvPr>
          <p:cNvSpPr>
            <a:spLocks noGrp="1"/>
          </p:cNvSpPr>
          <p:nvPr>
            <p:ph sz="quarter" idx="16"/>
          </p:nvPr>
        </p:nvSpPr>
        <p:spPr>
          <a:xfrm>
            <a:off x="457201" y="3852919"/>
            <a:ext cx="2138516" cy="405791"/>
          </a:xfrm>
        </p:spPr>
        <p:txBody>
          <a:bodyPr/>
          <a:lstStyle/>
          <a:p>
            <a:r>
              <a:rPr lang="en-IN" sz="2400" dirty="0">
                <a:solidFill>
                  <a:srgbClr val="000000"/>
                </a:solidFill>
                <a:ea typeface="ＭＳ Ｐゴシック" pitchFamily="34" charset="-128"/>
              </a:rPr>
              <a:t>is reduced to</a:t>
            </a:r>
            <a:endParaRPr lang="en-IN" sz="2400" dirty="0"/>
          </a:p>
        </p:txBody>
      </p:sp>
      <p:graphicFrame>
        <p:nvGraphicFramePr>
          <p:cNvPr id="19" name="Object 18" descr="F A D H sub 2 when">
            <a:extLst>
              <a:ext uri="{FF2B5EF4-FFF2-40B4-BE49-F238E27FC236}">
                <a16:creationId xmlns:a16="http://schemas.microsoft.com/office/drawing/2014/main" id="{66B4C73E-F7E9-495C-90A7-D3AE5A2808D2}"/>
              </a:ext>
            </a:extLst>
          </p:cNvPr>
          <p:cNvGraphicFramePr>
            <a:graphicFrameLocks noChangeAspect="1"/>
          </p:cNvGraphicFramePr>
          <p:nvPr>
            <p:extLst/>
          </p:nvPr>
        </p:nvGraphicFramePr>
        <p:xfrm>
          <a:off x="2660079" y="3865420"/>
          <a:ext cx="1679575" cy="366713"/>
        </p:xfrm>
        <a:graphic>
          <a:graphicData uri="http://schemas.openxmlformats.org/presentationml/2006/ole">
            <mc:AlternateContent xmlns:mc="http://schemas.openxmlformats.org/markup-compatibility/2006">
              <mc:Choice xmlns:v="urn:schemas-microsoft-com:vml" Requires="v">
                <p:oleObj spid="_x0000_s9231" name="Equation" r:id="rId6" imgW="1511280" imgH="330120" progId="Equation.DSMT4">
                  <p:embed/>
                </p:oleObj>
              </mc:Choice>
              <mc:Fallback>
                <p:oleObj name="Equation" r:id="rId6" imgW="1511280" imgH="330120" progId="Equation.DSMT4">
                  <p:embed/>
                  <p:pic>
                    <p:nvPicPr>
                      <p:cNvPr id="19" name="Object 18" descr="F A D H sub 2 when">
                        <a:extLst>
                          <a:ext uri="{FF2B5EF4-FFF2-40B4-BE49-F238E27FC236}">
                            <a16:creationId xmlns:a16="http://schemas.microsoft.com/office/drawing/2014/main" id="{66B4C73E-F7E9-495C-90A7-D3AE5A2808D2}"/>
                          </a:ext>
                        </a:extLst>
                      </p:cNvPr>
                      <p:cNvPicPr/>
                      <p:nvPr/>
                    </p:nvPicPr>
                    <p:blipFill>
                      <a:blip r:embed="rId7"/>
                      <a:stretch>
                        <a:fillRect/>
                      </a:stretch>
                    </p:blipFill>
                    <p:spPr>
                      <a:xfrm>
                        <a:off x="2660079" y="3865420"/>
                        <a:ext cx="1679575" cy="366713"/>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CB5B16C-C080-44DD-AA9D-DDD425611F0D}"/>
              </a:ext>
            </a:extLst>
          </p:cNvPr>
          <p:cNvSpPr>
            <a:spLocks noGrp="1"/>
          </p:cNvSpPr>
          <p:nvPr>
            <p:ph sz="quarter" idx="17"/>
          </p:nvPr>
        </p:nvSpPr>
        <p:spPr>
          <a:xfrm>
            <a:off x="454673" y="4310783"/>
            <a:ext cx="2214786" cy="427447"/>
          </a:xfrm>
        </p:spPr>
        <p:txBody>
          <a:bodyPr/>
          <a:lstStyle/>
          <a:p>
            <a:pPr marL="255600" indent="0">
              <a:buNone/>
            </a:pPr>
            <a:r>
              <a:rPr lang="en-IN" sz="2400" dirty="0">
                <a:solidFill>
                  <a:srgbClr val="000000"/>
                </a:solidFill>
                <a:ea typeface="ＭＳ Ｐゴシック" pitchFamily="34" charset="-128"/>
              </a:rPr>
              <a:t>flavin accepts</a:t>
            </a:r>
            <a:endParaRPr lang="en-IN" sz="2400" dirty="0"/>
          </a:p>
        </p:txBody>
      </p:sp>
      <p:graphicFrame>
        <p:nvGraphicFramePr>
          <p:cNvPr id="20" name="Object 19" descr="2 H super plus and 2 e super minus">
            <a:extLst>
              <a:ext uri="{FF2B5EF4-FFF2-40B4-BE49-F238E27FC236}">
                <a16:creationId xmlns:a16="http://schemas.microsoft.com/office/drawing/2014/main" id="{31CB4CA9-F660-4278-8591-87480DD5C9E4}"/>
              </a:ext>
            </a:extLst>
          </p:cNvPr>
          <p:cNvGraphicFramePr>
            <a:graphicFrameLocks noChangeAspect="1"/>
          </p:cNvGraphicFramePr>
          <p:nvPr>
            <p:extLst/>
          </p:nvPr>
        </p:nvGraphicFramePr>
        <p:xfrm>
          <a:off x="2730881" y="4289003"/>
          <a:ext cx="1522730" cy="363220"/>
        </p:xfrm>
        <a:graphic>
          <a:graphicData uri="http://schemas.openxmlformats.org/presentationml/2006/ole">
            <mc:AlternateContent xmlns:mc="http://schemas.openxmlformats.org/markup-compatibility/2006">
              <mc:Choice xmlns:v="urn:schemas-microsoft-com:vml" Requires="v">
                <p:oleObj spid="_x0000_s9232" name="Equation" r:id="rId8" imgW="1384200" imgH="330120" progId="Equation.DSMT4">
                  <p:embed/>
                </p:oleObj>
              </mc:Choice>
              <mc:Fallback>
                <p:oleObj name="Equation" r:id="rId8" imgW="1384200" imgH="330120" progId="Equation.DSMT4">
                  <p:embed/>
                  <p:pic>
                    <p:nvPicPr>
                      <p:cNvPr id="20" name="Object 19" descr="2 H super plus and 2 e super minus">
                        <a:extLst>
                          <a:ext uri="{FF2B5EF4-FFF2-40B4-BE49-F238E27FC236}">
                            <a16:creationId xmlns:a16="http://schemas.microsoft.com/office/drawing/2014/main" id="{31CB4CA9-F660-4278-8591-87480DD5C9E4}"/>
                          </a:ext>
                        </a:extLst>
                      </p:cNvPr>
                      <p:cNvPicPr/>
                      <p:nvPr/>
                    </p:nvPicPr>
                    <p:blipFill>
                      <a:blip r:embed="rId9"/>
                      <a:stretch>
                        <a:fillRect/>
                      </a:stretch>
                    </p:blipFill>
                    <p:spPr>
                      <a:xfrm>
                        <a:off x="2730881" y="4289003"/>
                        <a:ext cx="1522730" cy="363220"/>
                      </a:xfrm>
                      <a:prstGeom prst="rect">
                        <a:avLst/>
                      </a:prstGeom>
                    </p:spPr>
                  </p:pic>
                </p:oleObj>
              </mc:Fallback>
            </mc:AlternateContent>
          </a:graphicData>
        </a:graphic>
      </p:graphicFrame>
      <p:pic>
        <p:nvPicPr>
          <p:cNvPr id="21" name="Content Placeholder 20" descr="In F A D, A D P is attached to a H C O H chain called ribitol, which is attached to a flavin which is a three ring molecule with 4 nitrogens in it. For long description in Notes pane, press F6. ">
            <a:extLst>
              <a:ext uri="{FF2B5EF4-FFF2-40B4-BE49-F238E27FC236}">
                <a16:creationId xmlns:a16="http://schemas.microsoft.com/office/drawing/2014/main" id="{204467EC-0C91-4F61-B695-216E1466C5DD}"/>
              </a:ext>
            </a:extLst>
          </p:cNvPr>
          <p:cNvPicPr>
            <a:picLocks noGrp="1" noChangeAspect="1"/>
          </p:cNvPicPr>
          <p:nvPr>
            <p:ph sz="quarter" idx="18"/>
          </p:nvPr>
        </p:nvPicPr>
        <p:blipFill>
          <a:blip r:embed="rId10"/>
          <a:stretch>
            <a:fillRect/>
          </a:stretch>
        </p:blipFill>
        <p:spPr>
          <a:xfrm>
            <a:off x="4739718" y="1753309"/>
            <a:ext cx="4094776" cy="2739225"/>
          </a:xfrm>
          <a:prstGeom prst="rect">
            <a:avLst/>
          </a:prstGeom>
        </p:spPr>
      </p:pic>
    </p:spTree>
    <p:extLst>
      <p:ext uri="{BB962C8B-B14F-4D97-AF65-F5344CB8AC3E}">
        <p14:creationId xmlns:p14="http://schemas.microsoft.com/office/powerpoint/2010/main" val="3447067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F3A1-75C0-4EF3-AA45-F1E8838C1815}"/>
              </a:ext>
            </a:extLst>
          </p:cNvPr>
          <p:cNvSpPr>
            <a:spLocks noGrp="1"/>
          </p:cNvSpPr>
          <p:nvPr>
            <p:ph type="title"/>
          </p:nvPr>
        </p:nvSpPr>
        <p:spPr>
          <a:xfrm>
            <a:off x="457200" y="215371"/>
            <a:ext cx="8539316" cy="1097279"/>
          </a:xfrm>
        </p:spPr>
        <p:txBody>
          <a:bodyPr/>
          <a:lstStyle/>
          <a:p>
            <a:r>
              <a:rPr lang="en-US" dirty="0">
                <a:ea typeface="ＭＳ Ｐゴシック" pitchFamily="34" charset="-128"/>
              </a:rPr>
              <a:t>Coenzyme F</a:t>
            </a:r>
            <a:r>
              <a:rPr lang="en-US" sz="100" dirty="0">
                <a:ea typeface="ＭＳ Ｐゴシック" pitchFamily="34" charset="-128"/>
              </a:rPr>
              <a:t> </a:t>
            </a:r>
            <a:r>
              <a:rPr lang="en-US" dirty="0">
                <a:ea typeface="ＭＳ Ｐゴシック" pitchFamily="34" charset="-128"/>
              </a:rPr>
              <a:t>A</a:t>
            </a:r>
            <a:r>
              <a:rPr lang="en-US" sz="100" dirty="0">
                <a:ea typeface="ＭＳ Ｐゴシック" pitchFamily="34" charset="-128"/>
              </a:rPr>
              <a:t> </a:t>
            </a:r>
            <a:r>
              <a:rPr lang="en-US" dirty="0">
                <a:ea typeface="ＭＳ Ｐゴシック" pitchFamily="34" charset="-128"/>
              </a:rPr>
              <a:t>D </a:t>
            </a:r>
            <a:r>
              <a:rPr lang="en-US" sz="2000" b="0" dirty="0">
                <a:ea typeface="ＭＳ Ｐゴシック" pitchFamily="34" charset="-128"/>
              </a:rPr>
              <a:t>(2 of 2)</a:t>
            </a:r>
            <a:endParaRPr lang="en-IN" dirty="0"/>
          </a:p>
        </p:txBody>
      </p:sp>
      <p:sp>
        <p:nvSpPr>
          <p:cNvPr id="4" name="Content Placeholder 3">
            <a:extLst>
              <a:ext uri="{FF2B5EF4-FFF2-40B4-BE49-F238E27FC236}">
                <a16:creationId xmlns:a16="http://schemas.microsoft.com/office/drawing/2014/main" id="{060A00AB-C28B-4410-B45C-0AD6EC41C6E5}"/>
              </a:ext>
            </a:extLst>
          </p:cNvPr>
          <p:cNvSpPr>
            <a:spLocks noGrp="1"/>
          </p:cNvSpPr>
          <p:nvPr>
            <p:ph sz="quarter" idx="14"/>
          </p:nvPr>
        </p:nvSpPr>
        <p:spPr>
          <a:xfrm>
            <a:off x="457200" y="1547758"/>
            <a:ext cx="8288594" cy="767739"/>
          </a:xfrm>
        </p:spPr>
        <p:txBody>
          <a:bodyPr/>
          <a:lstStyle/>
          <a:p>
            <a:pPr marL="0" indent="0">
              <a:buNone/>
            </a:pPr>
            <a:r>
              <a:rPr lang="en-US" sz="2400" dirty="0">
                <a:ea typeface="ＭＳ Ｐゴシック" pitchFamily="34" charset="-128"/>
              </a:rPr>
              <a:t>The coenzyme </a:t>
            </a:r>
            <a:r>
              <a:rPr lang="en-US" sz="2400" b="1" dirty="0">
                <a:ea typeface="ＭＳ Ｐゴシック" pitchFamily="34" charset="-128"/>
              </a:rPr>
              <a:t>F</a:t>
            </a:r>
            <a:r>
              <a:rPr lang="en-US" sz="100" b="1" dirty="0">
                <a:ea typeface="ＭＳ Ｐゴシック" pitchFamily="34" charset="-128"/>
              </a:rPr>
              <a:t> </a:t>
            </a:r>
            <a:r>
              <a:rPr lang="en-US" sz="2400" b="1" dirty="0">
                <a:ea typeface="ＭＳ Ｐゴシック" pitchFamily="34" charset="-128"/>
              </a:rPr>
              <a:t>A</a:t>
            </a:r>
            <a:r>
              <a:rPr lang="en-US" sz="100" b="1" dirty="0">
                <a:ea typeface="ＭＳ Ｐゴシック" pitchFamily="34" charset="-128"/>
              </a:rPr>
              <a:t> </a:t>
            </a:r>
            <a:r>
              <a:rPr lang="en-US" sz="2400" b="1" dirty="0">
                <a:ea typeface="ＭＳ Ｐゴシック" pitchFamily="34" charset="-128"/>
              </a:rPr>
              <a:t>D </a:t>
            </a:r>
            <a:r>
              <a:rPr lang="en-US" sz="2400" dirty="0">
                <a:ea typeface="ＭＳ Ｐゴシック" pitchFamily="34" charset="-128"/>
              </a:rPr>
              <a:t>participates in reactions that convert a carbon</a:t>
            </a:r>
            <a:r>
              <a:rPr lang="en-US" sz="2400" dirty="0">
                <a:ea typeface="ＭＳ Ｐゴシック" pitchFamily="34" charset="-128"/>
                <a:cs typeface="Times New Roman" pitchFamily="18" charset="0"/>
              </a:rPr>
              <a:t>–</a:t>
            </a:r>
            <a:r>
              <a:rPr lang="en-US" sz="2400" dirty="0">
                <a:ea typeface="ＭＳ Ｐゴシック" pitchFamily="34" charset="-128"/>
              </a:rPr>
              <a:t>carbon single bond to a carbon–carbon double bond</a:t>
            </a:r>
            <a:endParaRPr lang="en-US" sz="2400" dirty="0"/>
          </a:p>
        </p:txBody>
      </p:sp>
      <p:graphicFrame>
        <p:nvGraphicFramePr>
          <p:cNvPr id="18" name="Object 17" descr="C, double bond, C.">
            <a:extLst>
              <a:ext uri="{FF2B5EF4-FFF2-40B4-BE49-F238E27FC236}">
                <a16:creationId xmlns:a16="http://schemas.microsoft.com/office/drawing/2014/main" id="{EDB802A4-050B-4DF2-8A7D-D179A676F447}"/>
              </a:ext>
            </a:extLst>
          </p:cNvPr>
          <p:cNvGraphicFramePr>
            <a:graphicFrameLocks noChangeAspect="1"/>
          </p:cNvGraphicFramePr>
          <p:nvPr>
            <p:extLst/>
          </p:nvPr>
        </p:nvGraphicFramePr>
        <p:xfrm>
          <a:off x="462506" y="2391495"/>
          <a:ext cx="1219200" cy="342900"/>
        </p:xfrm>
        <a:graphic>
          <a:graphicData uri="http://schemas.openxmlformats.org/presentationml/2006/ole">
            <mc:AlternateContent xmlns:mc="http://schemas.openxmlformats.org/markup-compatibility/2006">
              <mc:Choice xmlns:v="urn:schemas-microsoft-com:vml" Requires="v">
                <p:oleObj spid="_x0000_s10246" name="Equation" r:id="rId3" imgW="1218960" imgH="342720" progId="Equation.DSMT4">
                  <p:embed/>
                </p:oleObj>
              </mc:Choice>
              <mc:Fallback>
                <p:oleObj name="Equation" r:id="rId3" imgW="1218960" imgH="342720" progId="Equation.DSMT4">
                  <p:embed/>
                  <p:pic>
                    <p:nvPicPr>
                      <p:cNvPr id="18" name="Object 17" descr="C, double bond, C.">
                        <a:extLst>
                          <a:ext uri="{FF2B5EF4-FFF2-40B4-BE49-F238E27FC236}">
                            <a16:creationId xmlns:a16="http://schemas.microsoft.com/office/drawing/2014/main" id="{EDB802A4-050B-4DF2-8A7D-D179A676F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06" y="2391495"/>
                        <a:ext cx="12192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Content Placeholder 18" descr="In this reaction, the two central carbons in succinate give up their hydrogens to F A D H 2 and create a double bond to each other instead.">
            <a:extLst>
              <a:ext uri="{FF2B5EF4-FFF2-40B4-BE49-F238E27FC236}">
                <a16:creationId xmlns:a16="http://schemas.microsoft.com/office/drawing/2014/main" id="{1B21A06B-0D07-4235-8A8E-2735D446B0E9}"/>
              </a:ext>
            </a:extLst>
          </p:cNvPr>
          <p:cNvPicPr>
            <a:picLocks noGrp="1" noChangeAspect="1"/>
          </p:cNvPicPr>
          <p:nvPr>
            <p:ph sz="quarter" idx="15"/>
          </p:nvPr>
        </p:nvPicPr>
        <p:blipFill>
          <a:blip r:embed="rId5"/>
          <a:stretch>
            <a:fillRect/>
          </a:stretch>
        </p:blipFill>
        <p:spPr>
          <a:xfrm>
            <a:off x="552579" y="3044924"/>
            <a:ext cx="8068337" cy="1386563"/>
          </a:xfrm>
          <a:prstGeom prst="rect">
            <a:avLst/>
          </a:prstGeom>
        </p:spPr>
      </p:pic>
      <p:sp>
        <p:nvSpPr>
          <p:cNvPr id="3" name="Content Placeholder 2">
            <a:extLst>
              <a:ext uri="{FF2B5EF4-FFF2-40B4-BE49-F238E27FC236}">
                <a16:creationId xmlns:a16="http://schemas.microsoft.com/office/drawing/2014/main" id="{A19A010D-A901-4848-BDAB-0F219932B875}"/>
              </a:ext>
            </a:extLst>
          </p:cNvPr>
          <p:cNvSpPr>
            <a:spLocks noGrp="1"/>
          </p:cNvSpPr>
          <p:nvPr>
            <p:ph sz="quarter" idx="16"/>
          </p:nvPr>
        </p:nvSpPr>
        <p:spPr>
          <a:xfrm>
            <a:off x="457200" y="4726649"/>
            <a:ext cx="8495071" cy="1128459"/>
          </a:xfrm>
        </p:spPr>
        <p:txBody>
          <a:bodyPr/>
          <a:lstStyle/>
          <a:p>
            <a:pPr marL="0" indent="0">
              <a:buNone/>
            </a:pPr>
            <a:r>
              <a:rPr lang="en-US" sz="2400" dirty="0">
                <a:ea typeface="ＭＳ Ｐゴシック" pitchFamily="34" charset="-128"/>
              </a:rPr>
              <a:t>In the citric acid cycle, F</a:t>
            </a:r>
            <a:r>
              <a:rPr lang="en-US" sz="100" dirty="0">
                <a:ea typeface="ＭＳ Ｐゴシック" pitchFamily="34" charset="-128"/>
              </a:rPr>
              <a:t> </a:t>
            </a:r>
            <a:r>
              <a:rPr lang="en-US" sz="2400" dirty="0">
                <a:ea typeface="ＭＳ Ｐゴシック" pitchFamily="34" charset="-128"/>
              </a:rPr>
              <a:t>A</a:t>
            </a:r>
            <a:r>
              <a:rPr lang="en-US" sz="100" dirty="0">
                <a:ea typeface="ＭＳ Ｐゴシック" pitchFamily="34" charset="-128"/>
              </a:rPr>
              <a:t> </a:t>
            </a:r>
            <a:r>
              <a:rPr lang="en-US" sz="2400" dirty="0">
                <a:ea typeface="ＭＳ Ｐゴシック" pitchFamily="34" charset="-128"/>
              </a:rPr>
              <a:t>D is utilized in the conversion of the carbon–carbon single bond in succinate to a double bond in fumarate.</a:t>
            </a:r>
          </a:p>
        </p:txBody>
      </p:sp>
    </p:spTree>
    <p:extLst>
      <p:ext uri="{BB962C8B-B14F-4D97-AF65-F5344CB8AC3E}">
        <p14:creationId xmlns:p14="http://schemas.microsoft.com/office/powerpoint/2010/main" val="3728370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0779-58E0-4F92-882A-EDCE43C46613}"/>
              </a:ext>
            </a:extLst>
          </p:cNvPr>
          <p:cNvSpPr>
            <a:spLocks noGrp="1"/>
          </p:cNvSpPr>
          <p:nvPr>
            <p:ph type="title"/>
          </p:nvPr>
        </p:nvSpPr>
        <p:spPr/>
        <p:txBody>
          <a:bodyPr/>
          <a:lstStyle/>
          <a:p>
            <a:r>
              <a:rPr lang="en-US" dirty="0">
                <a:ea typeface="ＭＳ Ｐゴシック" pitchFamily="34" charset="-128"/>
              </a:rPr>
              <a:t>Structure of Coenzyme A</a:t>
            </a:r>
            <a:endParaRPr lang="en-IN" dirty="0"/>
          </a:p>
        </p:txBody>
      </p:sp>
      <p:sp>
        <p:nvSpPr>
          <p:cNvPr id="4" name="Content Placeholder 3">
            <a:extLst>
              <a:ext uri="{FF2B5EF4-FFF2-40B4-BE49-F238E27FC236}">
                <a16:creationId xmlns:a16="http://schemas.microsoft.com/office/drawing/2014/main" id="{56AC5256-7BE7-4864-A729-9D3C305ED152}"/>
              </a:ext>
            </a:extLst>
          </p:cNvPr>
          <p:cNvSpPr>
            <a:spLocks noGrp="1"/>
          </p:cNvSpPr>
          <p:nvPr>
            <p:ph sz="quarter" idx="14"/>
          </p:nvPr>
        </p:nvSpPr>
        <p:spPr>
          <a:xfrm>
            <a:off x="457200" y="1562500"/>
            <a:ext cx="7447935" cy="404845"/>
          </a:xfrm>
        </p:spPr>
        <p:txBody>
          <a:bodyPr/>
          <a:lstStyle/>
          <a:p>
            <a:pPr marL="432" indent="0">
              <a:buNone/>
            </a:pPr>
            <a:r>
              <a:rPr lang="pt-BR" sz="2400" dirty="0">
                <a:ea typeface="ＭＳ Ｐゴシック" charset="0"/>
                <a:cs typeface="ＭＳ Ｐゴシック" charset="0"/>
              </a:rPr>
              <a:t>Coenzyme A (C</a:t>
            </a:r>
            <a:r>
              <a:rPr lang="pt-BR" sz="100" dirty="0">
                <a:ea typeface="ＭＳ Ｐゴシック" charset="0"/>
                <a:cs typeface="ＭＳ Ｐゴシック" charset="0"/>
              </a:rPr>
              <a:t> </a:t>
            </a:r>
            <a:r>
              <a:rPr lang="pt-BR" sz="2400" dirty="0">
                <a:ea typeface="ＭＳ Ｐゴシック" charset="0"/>
                <a:cs typeface="ＭＳ Ｐゴシック" charset="0"/>
              </a:rPr>
              <a:t>o</a:t>
            </a:r>
            <a:r>
              <a:rPr lang="pt-BR" sz="100" dirty="0">
                <a:ea typeface="ＭＳ Ｐゴシック" charset="0"/>
                <a:cs typeface="ＭＳ Ｐゴシック" charset="0"/>
              </a:rPr>
              <a:t> </a:t>
            </a:r>
            <a:r>
              <a:rPr lang="pt-BR" sz="2400" dirty="0">
                <a:ea typeface="ＭＳ Ｐゴシック" charset="0"/>
                <a:cs typeface="ＭＳ Ｐゴシック" charset="0"/>
              </a:rPr>
              <a:t>A) contains pantothenic acid (vitamin</a:t>
            </a:r>
            <a:endParaRPr lang="en-IN" sz="2400" dirty="0"/>
          </a:p>
        </p:txBody>
      </p:sp>
      <p:graphicFrame>
        <p:nvGraphicFramePr>
          <p:cNvPr id="17" name="Object 16" descr="B sub 5">
            <a:extLst>
              <a:ext uri="{FF2B5EF4-FFF2-40B4-BE49-F238E27FC236}">
                <a16:creationId xmlns:a16="http://schemas.microsoft.com/office/drawing/2014/main" id="{13735B50-52D7-41FB-A13A-A427ED7E14DE}"/>
              </a:ext>
            </a:extLst>
          </p:cNvPr>
          <p:cNvGraphicFramePr>
            <a:graphicFrameLocks noChangeAspect="1"/>
          </p:cNvGraphicFramePr>
          <p:nvPr>
            <p:extLst/>
          </p:nvPr>
        </p:nvGraphicFramePr>
        <p:xfrm>
          <a:off x="7978649" y="1594648"/>
          <a:ext cx="474979" cy="374226"/>
        </p:xfrm>
        <a:graphic>
          <a:graphicData uri="http://schemas.openxmlformats.org/presentationml/2006/ole">
            <mc:AlternateContent xmlns:mc="http://schemas.openxmlformats.org/markup-compatibility/2006">
              <mc:Choice xmlns:v="urn:schemas-microsoft-com:vml" Requires="v">
                <p:oleObj spid="_x0000_s11270" name="Equation" r:id="rId3" imgW="419040" imgH="330120" progId="Equation.DSMT4">
                  <p:embed/>
                </p:oleObj>
              </mc:Choice>
              <mc:Fallback>
                <p:oleObj name="Equation" r:id="rId3" imgW="419040" imgH="330120" progId="Equation.DSMT4">
                  <p:embed/>
                  <p:pic>
                    <p:nvPicPr>
                      <p:cNvPr id="17" name="Object 16" descr="B sub 5">
                        <a:extLst>
                          <a:ext uri="{FF2B5EF4-FFF2-40B4-BE49-F238E27FC236}">
                            <a16:creationId xmlns:a16="http://schemas.microsoft.com/office/drawing/2014/main" id="{13735B50-52D7-41FB-A13A-A427ED7E14DE}"/>
                          </a:ext>
                        </a:extLst>
                      </p:cNvPr>
                      <p:cNvPicPr/>
                      <p:nvPr/>
                    </p:nvPicPr>
                    <p:blipFill>
                      <a:blip r:embed="rId4"/>
                      <a:stretch>
                        <a:fillRect/>
                      </a:stretch>
                    </p:blipFill>
                    <p:spPr>
                      <a:xfrm>
                        <a:off x="7978649" y="1594648"/>
                        <a:ext cx="474979" cy="374226"/>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631C03BF-5B1C-473C-A993-E7824037D828}"/>
              </a:ext>
            </a:extLst>
          </p:cNvPr>
          <p:cNvSpPr>
            <a:spLocks noGrp="1"/>
          </p:cNvSpPr>
          <p:nvPr>
            <p:ph sz="quarter" idx="15"/>
          </p:nvPr>
        </p:nvSpPr>
        <p:spPr>
          <a:xfrm>
            <a:off x="457200" y="2038466"/>
            <a:ext cx="6105832" cy="417923"/>
          </a:xfrm>
        </p:spPr>
        <p:txBody>
          <a:bodyPr/>
          <a:lstStyle/>
          <a:p>
            <a:pPr marL="432" indent="0">
              <a:buNone/>
            </a:pPr>
            <a:r>
              <a:rPr lang="en-IN" sz="2400" dirty="0"/>
              <a:t>phosphorylated A</a:t>
            </a:r>
            <a:r>
              <a:rPr lang="en-IN" sz="100" dirty="0"/>
              <a:t> </a:t>
            </a:r>
            <a:r>
              <a:rPr lang="en-IN" sz="2400" dirty="0"/>
              <a:t>D</a:t>
            </a:r>
            <a:r>
              <a:rPr lang="en-IN" sz="100" dirty="0"/>
              <a:t> </a:t>
            </a:r>
            <a:r>
              <a:rPr lang="en-IN" sz="2400" dirty="0"/>
              <a:t>P, </a:t>
            </a:r>
            <a:r>
              <a:rPr lang="en-IN" sz="2400" dirty="0">
                <a:ea typeface="ＭＳ Ｐゴシック" charset="0"/>
                <a:cs typeface="ＭＳ Ｐゴシック" charset="0"/>
              </a:rPr>
              <a:t>and aminoethanethiol.</a:t>
            </a:r>
            <a:endParaRPr lang="en-IN" sz="2400" dirty="0"/>
          </a:p>
        </p:txBody>
      </p:sp>
      <p:pic>
        <p:nvPicPr>
          <p:cNvPr id="18" name="Content Placeholder 17" descr="The substituents of Coenzyme A. are aminoethanethiol which is H S single bond C H 2 single bond C H 2 single bond N H, pantothenic acid which is a 7 carbon chain with a nitrogen in one of the central spots, and phosphorylated A D P.">
            <a:extLst>
              <a:ext uri="{FF2B5EF4-FFF2-40B4-BE49-F238E27FC236}">
                <a16:creationId xmlns:a16="http://schemas.microsoft.com/office/drawing/2014/main" id="{ECA0B973-5485-4239-ABA8-3ECF963C8C0F}"/>
              </a:ext>
            </a:extLst>
          </p:cNvPr>
          <p:cNvPicPr>
            <a:picLocks noGrp="1" noChangeAspect="1"/>
          </p:cNvPicPr>
          <p:nvPr>
            <p:ph sz="quarter" idx="16"/>
          </p:nvPr>
        </p:nvPicPr>
        <p:blipFill>
          <a:blip r:embed="rId5"/>
          <a:stretch>
            <a:fillRect/>
          </a:stretch>
        </p:blipFill>
        <p:spPr>
          <a:xfrm>
            <a:off x="495783" y="2690824"/>
            <a:ext cx="8181928" cy="2753826"/>
          </a:xfrm>
          <a:prstGeom prst="rect">
            <a:avLst/>
          </a:prstGeom>
        </p:spPr>
      </p:pic>
    </p:spTree>
    <p:extLst>
      <p:ext uri="{BB962C8B-B14F-4D97-AF65-F5344CB8AC3E}">
        <p14:creationId xmlns:p14="http://schemas.microsoft.com/office/powerpoint/2010/main" val="2716458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0779-58E0-4F92-882A-EDCE43C46613}"/>
              </a:ext>
            </a:extLst>
          </p:cNvPr>
          <p:cNvSpPr>
            <a:spLocks noGrp="1"/>
          </p:cNvSpPr>
          <p:nvPr>
            <p:ph type="title"/>
          </p:nvPr>
        </p:nvSpPr>
        <p:spPr/>
        <p:txBody>
          <a:bodyPr/>
          <a:lstStyle/>
          <a:p>
            <a:r>
              <a:rPr lang="en-US" dirty="0">
                <a:ea typeface="ＭＳ Ｐゴシック" pitchFamily="34" charset="-128"/>
              </a:rPr>
              <a:t>Coenzyme A</a:t>
            </a:r>
            <a:endParaRPr lang="en-IN" dirty="0"/>
          </a:p>
        </p:txBody>
      </p:sp>
      <p:sp>
        <p:nvSpPr>
          <p:cNvPr id="4" name="Content Placeholder 3">
            <a:extLst>
              <a:ext uri="{FF2B5EF4-FFF2-40B4-BE49-F238E27FC236}">
                <a16:creationId xmlns:a16="http://schemas.microsoft.com/office/drawing/2014/main" id="{56AC5256-7BE7-4864-A729-9D3C305ED152}"/>
              </a:ext>
            </a:extLst>
          </p:cNvPr>
          <p:cNvSpPr>
            <a:spLocks noGrp="1"/>
          </p:cNvSpPr>
          <p:nvPr>
            <p:ph sz="quarter" idx="14"/>
          </p:nvPr>
        </p:nvSpPr>
        <p:spPr>
          <a:xfrm>
            <a:off x="457200" y="1547752"/>
            <a:ext cx="8332839" cy="1121706"/>
          </a:xfrm>
        </p:spPr>
        <p:txBody>
          <a:bodyPr/>
          <a:lstStyle/>
          <a:p>
            <a:pPr marL="432" indent="0">
              <a:buNone/>
            </a:pPr>
            <a:r>
              <a:rPr lang="en-US" sz="2400" dirty="0">
                <a:ea typeface="ＭＳ Ｐゴシック" pitchFamily="34" charset="-128"/>
              </a:rPr>
              <a:t>An important function of coenzyme A is to prepare small acyl groups (represented by the letter A in the name), such as acetyl, for reactions with enzymes.</a:t>
            </a:r>
            <a:endParaRPr lang="en-US" sz="2400" dirty="0">
              <a:solidFill>
                <a:srgbClr val="000000"/>
              </a:solidFill>
              <a:ea typeface="ＭＳ Ｐゴシック" pitchFamily="34" charset="-128"/>
            </a:endParaRPr>
          </a:p>
        </p:txBody>
      </p:sp>
      <p:pic>
        <p:nvPicPr>
          <p:cNvPr id="17" name="Content Placeholder 16" descr="An Acetyl group of C H 3 C double bond O + Coenzyme A Which is shown as H S, C o A yields Acetyl C o A or thioester which is shown as C H 3 single bond C, which has a O double bond, single bond S single bond C o A.">
            <a:extLst>
              <a:ext uri="{FF2B5EF4-FFF2-40B4-BE49-F238E27FC236}">
                <a16:creationId xmlns:a16="http://schemas.microsoft.com/office/drawing/2014/main" id="{853AA1FF-503B-4B46-9473-D0A889661186}"/>
              </a:ext>
            </a:extLst>
          </p:cNvPr>
          <p:cNvPicPr>
            <a:picLocks noGrp="1" noChangeAspect="1"/>
          </p:cNvPicPr>
          <p:nvPr>
            <p:ph sz="quarter" idx="15"/>
          </p:nvPr>
        </p:nvPicPr>
        <p:blipFill>
          <a:blip r:embed="rId3"/>
          <a:stretch>
            <a:fillRect/>
          </a:stretch>
        </p:blipFill>
        <p:spPr>
          <a:xfrm>
            <a:off x="1138554" y="2876485"/>
            <a:ext cx="6896387" cy="1474251"/>
          </a:xfrm>
          <a:prstGeom prst="rect">
            <a:avLst/>
          </a:prstGeom>
        </p:spPr>
      </p:pic>
      <p:sp>
        <p:nvSpPr>
          <p:cNvPr id="3" name="Content Placeholder 2">
            <a:extLst>
              <a:ext uri="{FF2B5EF4-FFF2-40B4-BE49-F238E27FC236}">
                <a16:creationId xmlns:a16="http://schemas.microsoft.com/office/drawing/2014/main" id="{F1D41577-408D-457D-A19F-99EB482DF354}"/>
              </a:ext>
            </a:extLst>
          </p:cNvPr>
          <p:cNvSpPr>
            <a:spLocks noGrp="1"/>
          </p:cNvSpPr>
          <p:nvPr>
            <p:ph sz="quarter" idx="16"/>
          </p:nvPr>
        </p:nvSpPr>
        <p:spPr>
          <a:xfrm>
            <a:off x="457200" y="4576492"/>
            <a:ext cx="2168013" cy="425882"/>
          </a:xfrm>
        </p:spPr>
        <p:txBody>
          <a:bodyPr/>
          <a:lstStyle/>
          <a:p>
            <a:pPr marL="432" indent="0">
              <a:buNone/>
            </a:pPr>
            <a:r>
              <a:rPr lang="en-US" sz="2400" dirty="0">
                <a:ea typeface="ＭＳ Ｐゴシック" pitchFamily="34" charset="-128"/>
              </a:rPr>
              <a:t>The thiol group</a:t>
            </a:r>
          </a:p>
        </p:txBody>
      </p:sp>
      <p:graphicFrame>
        <p:nvGraphicFramePr>
          <p:cNvPr id="18" name="Object 17" descr="Single bond, S H.">
            <a:extLst>
              <a:ext uri="{FF2B5EF4-FFF2-40B4-BE49-F238E27FC236}">
                <a16:creationId xmlns:a16="http://schemas.microsoft.com/office/drawing/2014/main" id="{E2BD541D-ED65-4F1D-94F6-BCED7BA2DD8C}"/>
              </a:ext>
            </a:extLst>
          </p:cNvPr>
          <p:cNvGraphicFramePr>
            <a:graphicFrameLocks noChangeAspect="1"/>
          </p:cNvGraphicFramePr>
          <p:nvPr>
            <p:extLst/>
          </p:nvPr>
        </p:nvGraphicFramePr>
        <p:xfrm>
          <a:off x="2718739" y="4618038"/>
          <a:ext cx="1054100" cy="342900"/>
        </p:xfrm>
        <a:graphic>
          <a:graphicData uri="http://schemas.openxmlformats.org/presentationml/2006/ole">
            <mc:AlternateContent xmlns:mc="http://schemas.openxmlformats.org/markup-compatibility/2006">
              <mc:Choice xmlns:v="urn:schemas-microsoft-com:vml" Requires="v">
                <p:oleObj spid="_x0000_s12294" name="Equation" r:id="rId4" imgW="1054080" imgH="342720" progId="Equation.DSMT4">
                  <p:embed/>
                </p:oleObj>
              </mc:Choice>
              <mc:Fallback>
                <p:oleObj name="Equation" r:id="rId4" imgW="1054080" imgH="342720" progId="Equation.DSMT4">
                  <p:embed/>
                  <p:pic>
                    <p:nvPicPr>
                      <p:cNvPr id="18" name="Object 17" descr="Single bond, S H.">
                        <a:extLst>
                          <a:ext uri="{FF2B5EF4-FFF2-40B4-BE49-F238E27FC236}">
                            <a16:creationId xmlns:a16="http://schemas.microsoft.com/office/drawing/2014/main" id="{E2BD541D-ED65-4F1D-94F6-BCED7BA2DD8C}"/>
                          </a:ext>
                        </a:extLst>
                      </p:cNvPr>
                      <p:cNvPicPr>
                        <a:picLocks noChangeAspect="1" noChangeArrowheads="1"/>
                      </p:cNvPicPr>
                      <p:nvPr/>
                    </p:nvPicPr>
                    <p:blipFill>
                      <a:blip r:embed="rId5"/>
                      <a:srcRect/>
                      <a:stretch>
                        <a:fillRect/>
                      </a:stretch>
                    </p:blipFill>
                    <p:spPr bwMode="auto">
                      <a:xfrm>
                        <a:off x="2718739" y="4618038"/>
                        <a:ext cx="10541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a:extLst>
              <a:ext uri="{FF2B5EF4-FFF2-40B4-BE49-F238E27FC236}">
                <a16:creationId xmlns:a16="http://schemas.microsoft.com/office/drawing/2014/main" id="{09C5147E-C04B-4EB0-84D6-5C67731935F0}"/>
              </a:ext>
            </a:extLst>
          </p:cNvPr>
          <p:cNvSpPr>
            <a:spLocks noGrp="1"/>
          </p:cNvSpPr>
          <p:nvPr>
            <p:ph sz="quarter" idx="17"/>
          </p:nvPr>
        </p:nvSpPr>
        <p:spPr>
          <a:xfrm>
            <a:off x="3891043" y="4568528"/>
            <a:ext cx="4898993" cy="416428"/>
          </a:xfrm>
        </p:spPr>
        <p:txBody>
          <a:bodyPr/>
          <a:lstStyle/>
          <a:p>
            <a:pPr marL="432" indent="0">
              <a:buNone/>
            </a:pPr>
            <a:r>
              <a:rPr lang="en-US" sz="2400" dirty="0">
                <a:ea typeface="ＭＳ Ｐゴシック" pitchFamily="34" charset="-128"/>
              </a:rPr>
              <a:t>bonds to a two-carbon acetyl group</a:t>
            </a:r>
            <a:endParaRPr lang="en-US" sz="2400" dirty="0"/>
          </a:p>
        </p:txBody>
      </p:sp>
      <p:sp>
        <p:nvSpPr>
          <p:cNvPr id="7" name="Content Placeholder 6">
            <a:extLst>
              <a:ext uri="{FF2B5EF4-FFF2-40B4-BE49-F238E27FC236}">
                <a16:creationId xmlns:a16="http://schemas.microsoft.com/office/drawing/2014/main" id="{B7D1EFE5-2740-4BD5-8BBD-D3BB937CDF60}"/>
              </a:ext>
            </a:extLst>
          </p:cNvPr>
          <p:cNvSpPr>
            <a:spLocks noGrp="1"/>
          </p:cNvSpPr>
          <p:nvPr>
            <p:ph sz="quarter" idx="18"/>
          </p:nvPr>
        </p:nvSpPr>
        <p:spPr>
          <a:xfrm>
            <a:off x="459728" y="5063897"/>
            <a:ext cx="7076698" cy="437252"/>
          </a:xfrm>
        </p:spPr>
        <p:txBody>
          <a:bodyPr/>
          <a:lstStyle/>
          <a:p>
            <a:pPr marL="432" indent="0">
              <a:buNone/>
            </a:pPr>
            <a:r>
              <a:rPr lang="en-US" sz="2400" dirty="0">
                <a:ea typeface="ＭＳ Ｐゴシック" pitchFamily="34" charset="-128"/>
              </a:rPr>
              <a:t>to produce the energy-rich thioester acetyl-C</a:t>
            </a:r>
            <a:r>
              <a:rPr lang="en-US" sz="100" dirty="0">
                <a:ea typeface="ＭＳ Ｐゴシック" pitchFamily="34" charset="-128"/>
              </a:rPr>
              <a:t> </a:t>
            </a:r>
            <a:r>
              <a:rPr lang="en-US" sz="2400" dirty="0">
                <a:ea typeface="ＭＳ Ｐゴシック" pitchFamily="34" charset="-128"/>
              </a:rPr>
              <a:t>o</a:t>
            </a:r>
            <a:r>
              <a:rPr lang="en-US" sz="100" dirty="0">
                <a:ea typeface="ＭＳ Ｐゴシック" pitchFamily="34" charset="-128"/>
              </a:rPr>
              <a:t> </a:t>
            </a:r>
            <a:r>
              <a:rPr lang="en-US" sz="2400" dirty="0">
                <a:ea typeface="ＭＳ Ｐゴシック" pitchFamily="34" charset="-128"/>
              </a:rPr>
              <a:t>A.</a:t>
            </a:r>
            <a:endParaRPr lang="en-US" sz="2400" dirty="0"/>
          </a:p>
        </p:txBody>
      </p:sp>
    </p:spTree>
    <p:extLst>
      <p:ext uri="{BB962C8B-B14F-4D97-AF65-F5344CB8AC3E}">
        <p14:creationId xmlns:p14="http://schemas.microsoft.com/office/powerpoint/2010/main" val="1435397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0779-58E0-4F92-882A-EDCE43C46613}"/>
              </a:ext>
            </a:extLst>
          </p:cNvPr>
          <p:cNvSpPr>
            <a:spLocks noGrp="1"/>
          </p:cNvSpPr>
          <p:nvPr>
            <p:ph type="title"/>
          </p:nvPr>
        </p:nvSpPr>
        <p:spPr/>
        <p:txBody>
          <a:bodyPr/>
          <a:lstStyle/>
          <a:p>
            <a:r>
              <a:rPr lang="en-US" dirty="0">
                <a:ea typeface="ＭＳ Ｐゴシック" pitchFamily="34" charset="-128"/>
              </a:rPr>
              <a:t>Learning Check</a:t>
            </a:r>
            <a:endParaRPr lang="en-IN" dirty="0"/>
          </a:p>
        </p:txBody>
      </p:sp>
      <p:sp>
        <p:nvSpPr>
          <p:cNvPr id="4" name="Content Placeholder 3">
            <a:extLst>
              <a:ext uri="{FF2B5EF4-FFF2-40B4-BE49-F238E27FC236}">
                <a16:creationId xmlns:a16="http://schemas.microsoft.com/office/drawing/2014/main" id="{56AC5256-7BE7-4864-A729-9D3C305ED152}"/>
              </a:ext>
            </a:extLst>
          </p:cNvPr>
          <p:cNvSpPr>
            <a:spLocks noGrp="1"/>
          </p:cNvSpPr>
          <p:nvPr>
            <p:ph sz="quarter" idx="14"/>
          </p:nvPr>
        </p:nvSpPr>
        <p:spPr>
          <a:xfrm>
            <a:off x="457200" y="1547751"/>
            <a:ext cx="8318090" cy="767745"/>
          </a:xfrm>
        </p:spPr>
        <p:txBody>
          <a:bodyPr/>
          <a:lstStyle/>
          <a:p>
            <a:pPr marL="432" indent="0">
              <a:buNone/>
            </a:pPr>
            <a:r>
              <a:rPr lang="en-US" sz="2400" dirty="0">
                <a:ea typeface="ＭＳ Ｐゴシック" pitchFamily="34" charset="-128"/>
              </a:rPr>
              <a:t>Which of the following coenzymes best matches with each description?</a:t>
            </a:r>
          </a:p>
        </p:txBody>
      </p:sp>
      <p:graphicFrame>
        <p:nvGraphicFramePr>
          <p:cNvPr id="17" name="Table 17">
            <a:extLst>
              <a:ext uri="{FF2B5EF4-FFF2-40B4-BE49-F238E27FC236}">
                <a16:creationId xmlns:a16="http://schemas.microsoft.com/office/drawing/2014/main" id="{28652614-BE9C-430B-8B74-18AE6DE85F5C}"/>
              </a:ext>
            </a:extLst>
          </p:cNvPr>
          <p:cNvGraphicFramePr>
            <a:graphicFrameLocks noGrp="1"/>
          </p:cNvGraphicFramePr>
          <p:nvPr>
            <p:ph sz="quarter" idx="15"/>
            <p:extLst/>
          </p:nvPr>
        </p:nvGraphicFramePr>
        <p:xfrm>
          <a:off x="2064773" y="2369596"/>
          <a:ext cx="4699565" cy="792480"/>
        </p:xfrm>
        <a:graphic>
          <a:graphicData uri="http://schemas.openxmlformats.org/drawingml/2006/table">
            <a:tbl>
              <a:tblPr firstRow="1" bandRow="1">
                <a:tableStyleId>{40F9630F-82C1-40B7-BC3A-925EFCFF5E92}</a:tableStyleId>
              </a:tblPr>
              <a:tblGrid>
                <a:gridCol w="1397783">
                  <a:extLst>
                    <a:ext uri="{9D8B030D-6E8A-4147-A177-3AD203B41FA5}">
                      <a16:colId xmlns:a16="http://schemas.microsoft.com/office/drawing/2014/main" val="3317342561"/>
                    </a:ext>
                  </a:extLst>
                </a:gridCol>
                <a:gridCol w="1599872">
                  <a:extLst>
                    <a:ext uri="{9D8B030D-6E8A-4147-A177-3AD203B41FA5}">
                      <a16:colId xmlns:a16="http://schemas.microsoft.com/office/drawing/2014/main" val="4025345264"/>
                    </a:ext>
                  </a:extLst>
                </a:gridCol>
                <a:gridCol w="1701910">
                  <a:extLst>
                    <a:ext uri="{9D8B030D-6E8A-4147-A177-3AD203B41FA5}">
                      <a16:colId xmlns:a16="http://schemas.microsoft.com/office/drawing/2014/main" val="35938407"/>
                    </a:ext>
                  </a:extLst>
                </a:gridCol>
              </a:tblGrid>
              <a:tr h="353121">
                <a:tc>
                  <a:txBody>
                    <a:bodyPr/>
                    <a:lstStyle/>
                    <a:p>
                      <a:r>
                        <a:rPr lang="pt-BR" sz="100" b="0" dirty="0">
                          <a:latin typeface="+mn-lt"/>
                        </a:rPr>
                        <a:t>N A D super plus</a:t>
                      </a:r>
                      <a:endParaRPr lang="en-US" sz="100" b="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dirty="0">
                          <a:latin typeface="+mn-lt"/>
                          <a:ea typeface="ＭＳ Ｐゴシック" pitchFamily="34" charset="-128"/>
                        </a:rPr>
                        <a:t>F</a:t>
                      </a:r>
                      <a:r>
                        <a:rPr lang="en-US" sz="100" b="0" baseline="0" dirty="0">
                          <a:latin typeface="+mn-lt"/>
                          <a:ea typeface="ＭＳ Ｐゴシック" pitchFamily="34" charset="-128"/>
                        </a:rPr>
                        <a:t> </a:t>
                      </a:r>
                      <a:r>
                        <a:rPr lang="en-US" sz="2000" b="0" dirty="0">
                          <a:latin typeface="+mn-lt"/>
                          <a:ea typeface="ＭＳ Ｐゴシック" pitchFamily="34" charset="-128"/>
                        </a:rPr>
                        <a:t>A</a:t>
                      </a:r>
                      <a:r>
                        <a:rPr lang="en-US" sz="100" b="0" baseline="0" dirty="0">
                          <a:latin typeface="+mn-lt"/>
                          <a:ea typeface="ＭＳ Ｐゴシック" pitchFamily="34" charset="-128"/>
                        </a:rPr>
                        <a:t> </a:t>
                      </a:r>
                      <a:r>
                        <a:rPr lang="en-US" sz="2000" b="0" dirty="0">
                          <a:latin typeface="+mn-lt"/>
                          <a:ea typeface="ＭＳ Ｐゴシック" pitchFamily="34" charset="-128"/>
                        </a:rPr>
                        <a:t>D</a:t>
                      </a:r>
                      <a:endParaRPr lang="en-US" sz="2000" b="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pt-BR" sz="100" b="0" dirty="0">
                          <a:latin typeface="+mn-lt"/>
                        </a:rPr>
                        <a:t>N A D H + H super plus</a:t>
                      </a:r>
                      <a:endParaRPr lang="en-US" sz="100" b="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1614153"/>
                  </a:ext>
                </a:extLst>
              </a:tr>
              <a:tr h="370840">
                <a:tc>
                  <a:txBody>
                    <a:bodyPr/>
                    <a:lstStyle/>
                    <a:p>
                      <a:r>
                        <a:rPr lang="pt-BR" sz="100" b="0" dirty="0">
                          <a:latin typeface="+mn-lt"/>
                        </a:rPr>
                        <a:t>F A D H sub 2</a:t>
                      </a:r>
                      <a:endParaRPr lang="en-US" sz="100" b="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dirty="0">
                          <a:latin typeface="+mn-lt"/>
                          <a:ea typeface="ＭＳ Ｐゴシック" pitchFamily="34" charset="-128"/>
                        </a:rPr>
                        <a:t>coenzyme A</a:t>
                      </a:r>
                      <a:endParaRPr lang="en-US" sz="2000" b="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 b="0" dirty="0">
                          <a:latin typeface="+mn-lt"/>
                        </a:rPr>
                        <a:t>Blank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9669710"/>
                  </a:ext>
                </a:extLst>
              </a:tr>
            </a:tbl>
          </a:graphicData>
        </a:graphic>
      </p:graphicFrame>
      <p:graphicFrame>
        <p:nvGraphicFramePr>
          <p:cNvPr id="19" name="Object 18">
            <a:extLst>
              <a:ext uri="{FF2B5EF4-FFF2-40B4-BE49-F238E27FC236}">
                <a16:creationId xmlns:a16="http://schemas.microsoft.com/office/drawing/2014/main" id="{6A5A9E07-175A-4BA7-BCE5-E9FFBA6B1045}"/>
              </a:ext>
              <a:ext uri="{C183D7F6-B498-43B3-948B-1728B52AA6E4}">
                <adec:decorative xmlns:adec="http://schemas.microsoft.com/office/drawing/2017/decorative" val="1"/>
              </a:ext>
            </a:extLst>
          </p:cNvPr>
          <p:cNvGraphicFramePr>
            <a:graphicFrameLocks noChangeAspect="1"/>
          </p:cNvGraphicFramePr>
          <p:nvPr>
            <p:extLst/>
          </p:nvPr>
        </p:nvGraphicFramePr>
        <p:xfrm>
          <a:off x="2147713" y="2423081"/>
          <a:ext cx="611909" cy="288636"/>
        </p:xfrm>
        <a:graphic>
          <a:graphicData uri="http://schemas.openxmlformats.org/presentationml/2006/ole">
            <mc:AlternateContent xmlns:mc="http://schemas.openxmlformats.org/markup-compatibility/2006">
              <mc:Choice xmlns:v="urn:schemas-microsoft-com:vml" Requires="v">
                <p:oleObj spid="_x0000_s13330" name="Equation" r:id="rId3" imgW="672840" imgH="317160" progId="Equation.DSMT4">
                  <p:embed/>
                </p:oleObj>
              </mc:Choice>
              <mc:Fallback>
                <p:oleObj name="Equation" r:id="rId3" imgW="672840" imgH="317160" progId="Equation.DSMT4">
                  <p:embed/>
                  <p:pic>
                    <p:nvPicPr>
                      <p:cNvPr id="19" name="Object 18">
                        <a:extLst>
                          <a:ext uri="{FF2B5EF4-FFF2-40B4-BE49-F238E27FC236}">
                            <a16:creationId xmlns:a16="http://schemas.microsoft.com/office/drawing/2014/main" id="{6A5A9E07-175A-4BA7-BCE5-E9FFBA6B1045}"/>
                          </a:ext>
                          <a:ext uri="{C183D7F6-B498-43B3-948B-1728B52AA6E4}">
                            <adec:decorative xmlns:adec="http://schemas.microsoft.com/office/drawing/2017/decorative" val="1"/>
                          </a:ext>
                        </a:extLst>
                      </p:cNvPr>
                      <p:cNvPicPr/>
                      <p:nvPr/>
                    </p:nvPicPr>
                    <p:blipFill>
                      <a:blip r:embed="rId4"/>
                      <a:stretch>
                        <a:fillRect/>
                      </a:stretch>
                    </p:blipFill>
                    <p:spPr>
                      <a:xfrm>
                        <a:off x="2147713" y="2423081"/>
                        <a:ext cx="611909" cy="288636"/>
                      </a:xfrm>
                      <a:prstGeom prst="rect">
                        <a:avLst/>
                      </a:prstGeom>
                      <a:solidFill>
                        <a:schemeClr val="bg1"/>
                      </a:solidFill>
                    </p:spPr>
                  </p:pic>
                </p:oleObj>
              </mc:Fallback>
            </mc:AlternateContent>
          </a:graphicData>
        </a:graphic>
      </p:graphicFrame>
      <p:graphicFrame>
        <p:nvGraphicFramePr>
          <p:cNvPr id="20" name="Object 19">
            <a:extLst>
              <a:ext uri="{FF2B5EF4-FFF2-40B4-BE49-F238E27FC236}">
                <a16:creationId xmlns:a16="http://schemas.microsoft.com/office/drawing/2014/main" id="{CE729BC0-6695-4A9C-9BFD-CA8074701AB4}"/>
              </a:ext>
              <a:ext uri="{C183D7F6-B498-43B3-948B-1728B52AA6E4}">
                <adec:decorative xmlns:adec="http://schemas.microsoft.com/office/drawing/2017/decorative" val="1"/>
              </a:ext>
            </a:extLst>
          </p:cNvPr>
          <p:cNvGraphicFramePr>
            <a:graphicFrameLocks noChangeAspect="1"/>
          </p:cNvGraphicFramePr>
          <p:nvPr>
            <p:extLst/>
          </p:nvPr>
        </p:nvGraphicFramePr>
        <p:xfrm>
          <a:off x="5131832" y="2410444"/>
          <a:ext cx="1131108" cy="291523"/>
        </p:xfrm>
        <a:graphic>
          <a:graphicData uri="http://schemas.openxmlformats.org/presentationml/2006/ole">
            <mc:AlternateContent xmlns:mc="http://schemas.openxmlformats.org/markup-compatibility/2006">
              <mc:Choice xmlns:v="urn:schemas-microsoft-com:vml" Requires="v">
                <p:oleObj spid="_x0000_s13331" name="Equation" r:id="rId5" imgW="1231560" imgH="317160" progId="Equation.DSMT4">
                  <p:embed/>
                </p:oleObj>
              </mc:Choice>
              <mc:Fallback>
                <p:oleObj name="Equation" r:id="rId5" imgW="1231560" imgH="317160" progId="Equation.DSMT4">
                  <p:embed/>
                  <p:pic>
                    <p:nvPicPr>
                      <p:cNvPr id="20" name="Object 19">
                        <a:extLst>
                          <a:ext uri="{FF2B5EF4-FFF2-40B4-BE49-F238E27FC236}">
                            <a16:creationId xmlns:a16="http://schemas.microsoft.com/office/drawing/2014/main" id="{CE729BC0-6695-4A9C-9BFD-CA8074701AB4}"/>
                          </a:ext>
                          <a:ext uri="{C183D7F6-B498-43B3-948B-1728B52AA6E4}">
                            <adec:decorative xmlns:adec="http://schemas.microsoft.com/office/drawing/2017/decorative" val="1"/>
                          </a:ext>
                        </a:extLst>
                      </p:cNvPr>
                      <p:cNvPicPr/>
                      <p:nvPr/>
                    </p:nvPicPr>
                    <p:blipFill>
                      <a:blip r:embed="rId6"/>
                      <a:stretch>
                        <a:fillRect/>
                      </a:stretch>
                    </p:blipFill>
                    <p:spPr>
                      <a:xfrm>
                        <a:off x="5131832" y="2410444"/>
                        <a:ext cx="1131108" cy="291523"/>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8D34E45A-3F8C-49FC-9F5C-589246A76AF6}"/>
              </a:ext>
              <a:ext uri="{C183D7F6-B498-43B3-948B-1728B52AA6E4}">
                <adec:decorative xmlns:adec="http://schemas.microsoft.com/office/drawing/2017/decorative" val="1"/>
              </a:ext>
            </a:extLst>
          </p:cNvPr>
          <p:cNvGraphicFramePr>
            <a:graphicFrameLocks noChangeAspect="1"/>
          </p:cNvGraphicFramePr>
          <p:nvPr>
            <p:extLst/>
          </p:nvPr>
        </p:nvGraphicFramePr>
        <p:xfrm>
          <a:off x="2124567" y="2822049"/>
          <a:ext cx="738909" cy="300182"/>
        </p:xfrm>
        <a:graphic>
          <a:graphicData uri="http://schemas.openxmlformats.org/presentationml/2006/ole">
            <mc:AlternateContent xmlns:mc="http://schemas.openxmlformats.org/markup-compatibility/2006">
              <mc:Choice xmlns:v="urn:schemas-microsoft-com:vml" Requires="v">
                <p:oleObj spid="_x0000_s13332" name="Equation" r:id="rId7" imgW="812520" imgH="330120" progId="Equation.DSMT4">
                  <p:embed/>
                </p:oleObj>
              </mc:Choice>
              <mc:Fallback>
                <p:oleObj name="Equation" r:id="rId7" imgW="812520" imgH="330120" progId="Equation.DSMT4">
                  <p:embed/>
                  <p:pic>
                    <p:nvPicPr>
                      <p:cNvPr id="21" name="Object 20">
                        <a:extLst>
                          <a:ext uri="{FF2B5EF4-FFF2-40B4-BE49-F238E27FC236}">
                            <a16:creationId xmlns:a16="http://schemas.microsoft.com/office/drawing/2014/main" id="{8D34E45A-3F8C-49FC-9F5C-589246A76AF6}"/>
                          </a:ext>
                          <a:ext uri="{C183D7F6-B498-43B3-948B-1728B52AA6E4}">
                            <adec:decorative xmlns:adec="http://schemas.microsoft.com/office/drawing/2017/decorative" val="1"/>
                          </a:ext>
                        </a:extLst>
                      </p:cNvPr>
                      <p:cNvPicPr/>
                      <p:nvPr/>
                    </p:nvPicPr>
                    <p:blipFill>
                      <a:blip r:embed="rId8"/>
                      <a:stretch>
                        <a:fillRect/>
                      </a:stretch>
                    </p:blipFill>
                    <p:spPr>
                      <a:xfrm>
                        <a:off x="2124567" y="2822049"/>
                        <a:ext cx="738909" cy="300182"/>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F1D41577-408D-457D-A19F-99EB482DF354}"/>
              </a:ext>
            </a:extLst>
          </p:cNvPr>
          <p:cNvSpPr>
            <a:spLocks noGrp="1"/>
          </p:cNvSpPr>
          <p:nvPr>
            <p:ph sz="quarter" idx="16"/>
          </p:nvPr>
        </p:nvSpPr>
        <p:spPr>
          <a:xfrm>
            <a:off x="457200" y="3203064"/>
            <a:ext cx="7698658" cy="435282"/>
          </a:xfrm>
        </p:spPr>
        <p:txBody>
          <a:bodyPr/>
          <a:lstStyle/>
          <a:p>
            <a:pPr marL="432" indent="0">
              <a:buNone/>
            </a:pPr>
            <a:r>
              <a:rPr lang="en-US" sz="2400" dirty="0">
                <a:solidFill>
                  <a:schemeClr val="tx2"/>
                </a:solidFill>
              </a:rPr>
              <a:t>A. </a:t>
            </a:r>
            <a:r>
              <a:rPr lang="en-US" sz="2400" dirty="0">
                <a:ea typeface="ＭＳ Ｐゴシック" pitchFamily="34" charset="-128"/>
              </a:rPr>
              <a:t>coenzyme used in oxidation of carbon–oxygen bonds</a:t>
            </a:r>
            <a:endParaRPr lang="en-US" sz="2400" dirty="0"/>
          </a:p>
        </p:txBody>
      </p:sp>
      <p:sp>
        <p:nvSpPr>
          <p:cNvPr id="6" name="Content Placeholder 5">
            <a:extLst>
              <a:ext uri="{FF2B5EF4-FFF2-40B4-BE49-F238E27FC236}">
                <a16:creationId xmlns:a16="http://schemas.microsoft.com/office/drawing/2014/main" id="{09C5147E-C04B-4EB0-84D6-5C67731935F0}"/>
              </a:ext>
            </a:extLst>
          </p:cNvPr>
          <p:cNvSpPr>
            <a:spLocks noGrp="1"/>
          </p:cNvSpPr>
          <p:nvPr>
            <p:ph sz="quarter" idx="17"/>
          </p:nvPr>
        </p:nvSpPr>
        <p:spPr>
          <a:xfrm>
            <a:off x="454672" y="3968522"/>
            <a:ext cx="6359083" cy="411749"/>
          </a:xfrm>
        </p:spPr>
        <p:txBody>
          <a:bodyPr/>
          <a:lstStyle/>
          <a:p>
            <a:pPr marL="432" indent="0">
              <a:buNone/>
            </a:pPr>
            <a:r>
              <a:rPr lang="en-US" sz="2400" dirty="0">
                <a:solidFill>
                  <a:schemeClr val="tx2"/>
                </a:solidFill>
                <a:ea typeface="ＭＳ Ｐゴシック" pitchFamily="34" charset="-128"/>
              </a:rPr>
              <a:t>B. </a:t>
            </a:r>
            <a:r>
              <a:rPr lang="en-US" sz="2400" dirty="0">
                <a:ea typeface="ＭＳ Ｐゴシック" pitchFamily="34" charset="-128"/>
              </a:rPr>
              <a:t>reduced form of flavin adenine dinucleotide</a:t>
            </a:r>
            <a:endParaRPr lang="en-US" sz="2400" dirty="0"/>
          </a:p>
        </p:txBody>
      </p:sp>
      <p:sp>
        <p:nvSpPr>
          <p:cNvPr id="7" name="Content Placeholder 6">
            <a:extLst>
              <a:ext uri="{FF2B5EF4-FFF2-40B4-BE49-F238E27FC236}">
                <a16:creationId xmlns:a16="http://schemas.microsoft.com/office/drawing/2014/main" id="{B7D1EFE5-2740-4BD5-8BBD-D3BB937CDF60}"/>
              </a:ext>
            </a:extLst>
          </p:cNvPr>
          <p:cNvSpPr>
            <a:spLocks noGrp="1"/>
          </p:cNvSpPr>
          <p:nvPr>
            <p:ph sz="quarter" idx="18"/>
          </p:nvPr>
        </p:nvSpPr>
        <p:spPr>
          <a:xfrm>
            <a:off x="459728" y="4539432"/>
            <a:ext cx="8286066" cy="401280"/>
          </a:xfrm>
        </p:spPr>
        <p:txBody>
          <a:bodyPr/>
          <a:lstStyle/>
          <a:p>
            <a:pPr marL="432" indent="0">
              <a:buNone/>
            </a:pPr>
            <a:r>
              <a:rPr lang="en-US" sz="2400" dirty="0">
                <a:solidFill>
                  <a:schemeClr val="tx2"/>
                </a:solidFill>
                <a:ea typeface="ＭＳ Ｐゴシック" pitchFamily="34" charset="-128"/>
              </a:rPr>
              <a:t>C. </a:t>
            </a:r>
            <a:r>
              <a:rPr lang="en-US" sz="2400" dirty="0">
                <a:ea typeface="ＭＳ Ｐゴシック" pitchFamily="34" charset="-128"/>
              </a:rPr>
              <a:t>used to prepare acetyl groups for reactions with enzymes</a:t>
            </a:r>
            <a:endParaRPr lang="en-US" sz="2400" dirty="0"/>
          </a:p>
        </p:txBody>
      </p:sp>
      <p:sp>
        <p:nvSpPr>
          <p:cNvPr id="9" name="Content Placeholder 8">
            <a:extLst>
              <a:ext uri="{FF2B5EF4-FFF2-40B4-BE49-F238E27FC236}">
                <a16:creationId xmlns:a16="http://schemas.microsoft.com/office/drawing/2014/main" id="{311463DB-55F9-47A1-BAB9-545F0934B849}"/>
              </a:ext>
            </a:extLst>
          </p:cNvPr>
          <p:cNvSpPr>
            <a:spLocks noGrp="1"/>
          </p:cNvSpPr>
          <p:nvPr>
            <p:ph sz="quarter" idx="20"/>
          </p:nvPr>
        </p:nvSpPr>
        <p:spPr>
          <a:xfrm>
            <a:off x="474663" y="5465798"/>
            <a:ext cx="6309595" cy="418810"/>
          </a:xfrm>
        </p:spPr>
        <p:txBody>
          <a:bodyPr/>
          <a:lstStyle/>
          <a:p>
            <a:pPr marL="0" indent="0">
              <a:buNone/>
            </a:pPr>
            <a:r>
              <a:rPr lang="en-US" sz="2400" dirty="0">
                <a:solidFill>
                  <a:schemeClr val="tx2"/>
                </a:solidFill>
                <a:ea typeface="ＭＳ Ｐゴシック" pitchFamily="34" charset="-128"/>
              </a:rPr>
              <a:t>D. </a:t>
            </a:r>
            <a:r>
              <a:rPr lang="en-US" sz="2400" dirty="0">
                <a:ea typeface="ＭＳ Ｐゴシック" pitchFamily="34" charset="-128"/>
              </a:rPr>
              <a:t>oxidized form of flavin adenine dinucleotide</a:t>
            </a:r>
            <a:endParaRPr lang="en-US" sz="2400" dirty="0"/>
          </a:p>
        </p:txBody>
      </p:sp>
      <p:sp>
        <p:nvSpPr>
          <p:cNvPr id="11" name="Content Placeholder 10">
            <a:extLst>
              <a:ext uri="{FF2B5EF4-FFF2-40B4-BE49-F238E27FC236}">
                <a16:creationId xmlns:a16="http://schemas.microsoft.com/office/drawing/2014/main" id="{A88257E3-FB14-4224-A5DE-517F62CAEF49}"/>
              </a:ext>
            </a:extLst>
          </p:cNvPr>
          <p:cNvSpPr>
            <a:spLocks noGrp="1"/>
          </p:cNvSpPr>
          <p:nvPr>
            <p:ph sz="quarter" idx="22"/>
          </p:nvPr>
        </p:nvSpPr>
        <p:spPr>
          <a:xfrm>
            <a:off x="474664" y="5951860"/>
            <a:ext cx="3079697" cy="414641"/>
          </a:xfrm>
        </p:spPr>
        <p:txBody>
          <a:bodyPr/>
          <a:lstStyle/>
          <a:p>
            <a:pPr marL="432" indent="0">
              <a:buNone/>
            </a:pPr>
            <a:r>
              <a:rPr lang="en-US" sz="2400" dirty="0">
                <a:solidFill>
                  <a:schemeClr val="tx2"/>
                </a:solidFill>
                <a:ea typeface="ＭＳ Ｐゴシック" pitchFamily="34" charset="-128"/>
              </a:rPr>
              <a:t>E. </a:t>
            </a:r>
            <a:r>
              <a:rPr lang="en-US" sz="2400" dirty="0">
                <a:ea typeface="ＭＳ Ｐゴシック" pitchFamily="34" charset="-128"/>
              </a:rPr>
              <a:t>the coenzyme after</a:t>
            </a:r>
            <a:endParaRPr lang="en-US" sz="2400" dirty="0"/>
          </a:p>
        </p:txBody>
      </p:sp>
      <p:graphicFrame>
        <p:nvGraphicFramePr>
          <p:cNvPr id="22" name="Object 2" descr="C, double bond, O.">
            <a:extLst>
              <a:ext uri="{FF2B5EF4-FFF2-40B4-BE49-F238E27FC236}">
                <a16:creationId xmlns:a16="http://schemas.microsoft.com/office/drawing/2014/main" id="{264F615C-1F63-4766-9A0C-BAF15094CC29}"/>
              </a:ext>
            </a:extLst>
          </p:cNvPr>
          <p:cNvGraphicFramePr>
            <a:graphicFrameLocks noChangeAspect="1"/>
          </p:cNvGraphicFramePr>
          <p:nvPr>
            <p:extLst/>
          </p:nvPr>
        </p:nvGraphicFramePr>
        <p:xfrm>
          <a:off x="3667363" y="6026177"/>
          <a:ext cx="876300" cy="292100"/>
        </p:xfrm>
        <a:graphic>
          <a:graphicData uri="http://schemas.openxmlformats.org/presentationml/2006/ole">
            <mc:AlternateContent xmlns:mc="http://schemas.openxmlformats.org/markup-compatibility/2006">
              <mc:Choice xmlns:v="urn:schemas-microsoft-com:vml" Requires="v">
                <p:oleObj spid="_x0000_s13333" name="Equation" r:id="rId9" imgW="876240" imgH="291960" progId="Equation.DSMT4">
                  <p:embed/>
                </p:oleObj>
              </mc:Choice>
              <mc:Fallback>
                <p:oleObj name="Equation" r:id="rId9" imgW="876240" imgH="291960" progId="Equation.DSMT4">
                  <p:embed/>
                  <p:pic>
                    <p:nvPicPr>
                      <p:cNvPr id="22" name="Object 2" descr="C, double bond, O.">
                        <a:extLst>
                          <a:ext uri="{FF2B5EF4-FFF2-40B4-BE49-F238E27FC236}">
                            <a16:creationId xmlns:a16="http://schemas.microsoft.com/office/drawing/2014/main" id="{264F615C-1F63-4766-9A0C-BAF15094CC29}"/>
                          </a:ext>
                        </a:extLst>
                      </p:cNvPr>
                      <p:cNvPicPr>
                        <a:picLocks noChangeAspect="1" noChangeArrowheads="1"/>
                      </p:cNvPicPr>
                      <p:nvPr/>
                    </p:nvPicPr>
                    <p:blipFill>
                      <a:blip r:embed="rId10"/>
                      <a:srcRect/>
                      <a:stretch>
                        <a:fillRect/>
                      </a:stretch>
                    </p:blipFill>
                    <p:spPr bwMode="auto">
                      <a:xfrm>
                        <a:off x="3667363" y="6026177"/>
                        <a:ext cx="8763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Content Placeholder 11">
            <a:extLst>
              <a:ext uri="{FF2B5EF4-FFF2-40B4-BE49-F238E27FC236}">
                <a16:creationId xmlns:a16="http://schemas.microsoft.com/office/drawing/2014/main" id="{DE2D27BA-4552-4B51-A741-34F63705626B}"/>
              </a:ext>
            </a:extLst>
          </p:cNvPr>
          <p:cNvSpPr>
            <a:spLocks noGrp="1"/>
          </p:cNvSpPr>
          <p:nvPr>
            <p:ph sz="quarter" idx="23"/>
          </p:nvPr>
        </p:nvSpPr>
        <p:spPr>
          <a:xfrm>
            <a:off x="4692928" y="5954637"/>
            <a:ext cx="2243827" cy="404952"/>
          </a:xfrm>
        </p:spPr>
        <p:txBody>
          <a:bodyPr/>
          <a:lstStyle/>
          <a:p>
            <a:pPr marL="432" indent="0">
              <a:buNone/>
            </a:pPr>
            <a:r>
              <a:rPr lang="en-US" sz="2400" dirty="0">
                <a:ea typeface="ＭＳ Ｐゴシック" pitchFamily="34" charset="-128"/>
              </a:rPr>
              <a:t>bond formation</a:t>
            </a:r>
            <a:endParaRPr lang="en-US" sz="2400" dirty="0"/>
          </a:p>
        </p:txBody>
      </p:sp>
    </p:spTree>
    <p:extLst>
      <p:ext uri="{BB962C8B-B14F-4D97-AF65-F5344CB8AC3E}">
        <p14:creationId xmlns:p14="http://schemas.microsoft.com/office/powerpoint/2010/main" val="1930993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0779-58E0-4F92-882A-EDCE43C46613}"/>
              </a:ext>
            </a:extLst>
          </p:cNvPr>
          <p:cNvSpPr>
            <a:spLocks noGrp="1"/>
          </p:cNvSpPr>
          <p:nvPr>
            <p:ph type="title"/>
          </p:nvPr>
        </p:nvSpPr>
        <p:spPr/>
        <p:txBody>
          <a:bodyPr/>
          <a:lstStyle/>
          <a:p>
            <a:r>
              <a:rPr lang="en-US" dirty="0">
                <a:ea typeface="ＭＳ Ｐゴシック" pitchFamily="34" charset="-128"/>
              </a:rPr>
              <a:t>Solution</a:t>
            </a:r>
            <a:endParaRPr lang="en-IN" dirty="0"/>
          </a:p>
        </p:txBody>
      </p:sp>
      <p:sp>
        <p:nvSpPr>
          <p:cNvPr id="4" name="Content Placeholder 3">
            <a:extLst>
              <a:ext uri="{FF2B5EF4-FFF2-40B4-BE49-F238E27FC236}">
                <a16:creationId xmlns:a16="http://schemas.microsoft.com/office/drawing/2014/main" id="{56AC5256-7BE7-4864-A729-9D3C305ED152}"/>
              </a:ext>
              <a:ext uri="{C183D7F6-B498-43B3-948B-1728B52AA6E4}">
                <adec:decorative xmlns:adec="http://schemas.microsoft.com/office/drawing/2017/decorative" val="1"/>
              </a:ext>
            </a:extLst>
          </p:cNvPr>
          <p:cNvSpPr>
            <a:spLocks noGrp="1"/>
          </p:cNvSpPr>
          <p:nvPr>
            <p:ph sz="quarter" idx="14"/>
          </p:nvPr>
        </p:nvSpPr>
        <p:spPr>
          <a:xfrm>
            <a:off x="457200" y="1547751"/>
            <a:ext cx="8318090" cy="767745"/>
          </a:xfrm>
        </p:spPr>
        <p:txBody>
          <a:bodyPr/>
          <a:lstStyle/>
          <a:p>
            <a:pPr marL="432" indent="0">
              <a:buNone/>
            </a:pPr>
            <a:r>
              <a:rPr lang="en-US" sz="2400" dirty="0">
                <a:ea typeface="ＭＳ Ｐゴシック" pitchFamily="34" charset="-128"/>
              </a:rPr>
              <a:t>Which of the following coenzymes best matches with each description?</a:t>
            </a:r>
          </a:p>
        </p:txBody>
      </p:sp>
      <p:graphicFrame>
        <p:nvGraphicFramePr>
          <p:cNvPr id="17" name="Table 17">
            <a:extLst>
              <a:ext uri="{FF2B5EF4-FFF2-40B4-BE49-F238E27FC236}">
                <a16:creationId xmlns:a16="http://schemas.microsoft.com/office/drawing/2014/main" id="{28652614-BE9C-430B-8B74-18AE6DE85F5C}"/>
              </a:ext>
            </a:extLst>
          </p:cNvPr>
          <p:cNvGraphicFramePr>
            <a:graphicFrameLocks noGrp="1"/>
          </p:cNvGraphicFramePr>
          <p:nvPr>
            <p:ph sz="quarter" idx="15"/>
            <p:extLst/>
          </p:nvPr>
        </p:nvGraphicFramePr>
        <p:xfrm>
          <a:off x="2064773" y="2369596"/>
          <a:ext cx="4699565" cy="792480"/>
        </p:xfrm>
        <a:graphic>
          <a:graphicData uri="http://schemas.openxmlformats.org/drawingml/2006/table">
            <a:tbl>
              <a:tblPr firstRow="1" bandRow="1">
                <a:tableStyleId>{40F9630F-82C1-40B7-BC3A-925EFCFF5E92}</a:tableStyleId>
              </a:tblPr>
              <a:tblGrid>
                <a:gridCol w="1397783">
                  <a:extLst>
                    <a:ext uri="{9D8B030D-6E8A-4147-A177-3AD203B41FA5}">
                      <a16:colId xmlns:a16="http://schemas.microsoft.com/office/drawing/2014/main" val="3317342561"/>
                    </a:ext>
                  </a:extLst>
                </a:gridCol>
                <a:gridCol w="1599872">
                  <a:extLst>
                    <a:ext uri="{9D8B030D-6E8A-4147-A177-3AD203B41FA5}">
                      <a16:colId xmlns:a16="http://schemas.microsoft.com/office/drawing/2014/main" val="4025345264"/>
                    </a:ext>
                  </a:extLst>
                </a:gridCol>
                <a:gridCol w="1701910">
                  <a:extLst>
                    <a:ext uri="{9D8B030D-6E8A-4147-A177-3AD203B41FA5}">
                      <a16:colId xmlns:a16="http://schemas.microsoft.com/office/drawing/2014/main" val="35938407"/>
                    </a:ext>
                  </a:extLst>
                </a:gridCol>
              </a:tblGrid>
              <a:tr h="353121">
                <a:tc>
                  <a:txBody>
                    <a:bodyPr/>
                    <a:lstStyle/>
                    <a:p>
                      <a:r>
                        <a:rPr lang="pt-BR" sz="100" b="0" dirty="0">
                          <a:latin typeface="+mn-lt"/>
                        </a:rPr>
                        <a:t>N A D super plus</a:t>
                      </a:r>
                      <a:endParaRPr lang="en-US" sz="100" b="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dirty="0">
                          <a:latin typeface="+mn-lt"/>
                          <a:ea typeface="ＭＳ Ｐゴシック" pitchFamily="34" charset="-128"/>
                        </a:rPr>
                        <a:t>F</a:t>
                      </a:r>
                      <a:r>
                        <a:rPr lang="en-US" sz="100" b="0" baseline="0" dirty="0">
                          <a:latin typeface="+mn-lt"/>
                          <a:ea typeface="ＭＳ Ｐゴシック" pitchFamily="34" charset="-128"/>
                        </a:rPr>
                        <a:t> </a:t>
                      </a:r>
                      <a:r>
                        <a:rPr lang="en-US" sz="2000" b="0" dirty="0">
                          <a:latin typeface="+mn-lt"/>
                          <a:ea typeface="ＭＳ Ｐゴシック" pitchFamily="34" charset="-128"/>
                        </a:rPr>
                        <a:t>A</a:t>
                      </a:r>
                      <a:r>
                        <a:rPr lang="en-US" sz="100" b="0" baseline="0" dirty="0">
                          <a:latin typeface="+mn-lt"/>
                          <a:ea typeface="ＭＳ Ｐゴシック" pitchFamily="34" charset="-128"/>
                        </a:rPr>
                        <a:t> </a:t>
                      </a:r>
                      <a:r>
                        <a:rPr lang="en-US" sz="2000" b="0" dirty="0">
                          <a:latin typeface="+mn-lt"/>
                          <a:ea typeface="ＭＳ Ｐゴシック" pitchFamily="34" charset="-128"/>
                        </a:rPr>
                        <a:t>D</a:t>
                      </a:r>
                      <a:endParaRPr lang="en-US" sz="2000" b="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pt-BR" sz="100" b="0" dirty="0">
                          <a:latin typeface="+mn-lt"/>
                        </a:rPr>
                        <a:t>N A D H + H super plus</a:t>
                      </a:r>
                      <a:endParaRPr lang="en-US" sz="100" b="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1614153"/>
                  </a:ext>
                </a:extLst>
              </a:tr>
              <a:tr h="370840">
                <a:tc>
                  <a:txBody>
                    <a:bodyPr/>
                    <a:lstStyle/>
                    <a:p>
                      <a:r>
                        <a:rPr lang="pt-BR" sz="100" b="0" dirty="0">
                          <a:latin typeface="+mn-lt"/>
                        </a:rPr>
                        <a:t>F A D H sub 2</a:t>
                      </a:r>
                      <a:endParaRPr lang="en-US" sz="100" b="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dirty="0">
                          <a:latin typeface="+mn-lt"/>
                          <a:ea typeface="ＭＳ Ｐゴシック" pitchFamily="34" charset="-128"/>
                        </a:rPr>
                        <a:t>coenzyme A</a:t>
                      </a:r>
                      <a:endParaRPr lang="en-US" sz="2000" b="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 b="0" dirty="0">
                          <a:latin typeface="+mn-lt"/>
                        </a:rPr>
                        <a:t>Blank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9669710"/>
                  </a:ext>
                </a:extLst>
              </a:tr>
            </a:tbl>
          </a:graphicData>
        </a:graphic>
      </p:graphicFrame>
      <p:graphicFrame>
        <p:nvGraphicFramePr>
          <p:cNvPr id="19" name="Object 18">
            <a:extLst>
              <a:ext uri="{FF2B5EF4-FFF2-40B4-BE49-F238E27FC236}">
                <a16:creationId xmlns:a16="http://schemas.microsoft.com/office/drawing/2014/main" id="{6A5A9E07-175A-4BA7-BCE5-E9FFBA6B1045}"/>
              </a:ext>
              <a:ext uri="{C183D7F6-B498-43B3-948B-1728B52AA6E4}">
                <adec:decorative xmlns:adec="http://schemas.microsoft.com/office/drawing/2017/decorative" val="1"/>
              </a:ext>
            </a:extLst>
          </p:cNvPr>
          <p:cNvGraphicFramePr>
            <a:graphicFrameLocks noChangeAspect="1"/>
          </p:cNvGraphicFramePr>
          <p:nvPr>
            <p:extLst/>
          </p:nvPr>
        </p:nvGraphicFramePr>
        <p:xfrm>
          <a:off x="2147713" y="2423081"/>
          <a:ext cx="611909" cy="288636"/>
        </p:xfrm>
        <a:graphic>
          <a:graphicData uri="http://schemas.openxmlformats.org/presentationml/2006/ole">
            <mc:AlternateContent xmlns:mc="http://schemas.openxmlformats.org/markup-compatibility/2006">
              <mc:Choice xmlns:v="urn:schemas-microsoft-com:vml" Requires="v">
                <p:oleObj spid="_x0000_s14366" name="Equation" r:id="rId3" imgW="672840" imgH="317160" progId="Equation.DSMT4">
                  <p:embed/>
                </p:oleObj>
              </mc:Choice>
              <mc:Fallback>
                <p:oleObj name="Equation" r:id="rId3" imgW="672840" imgH="317160" progId="Equation.DSMT4">
                  <p:embed/>
                  <p:pic>
                    <p:nvPicPr>
                      <p:cNvPr id="19" name="Object 18">
                        <a:extLst>
                          <a:ext uri="{FF2B5EF4-FFF2-40B4-BE49-F238E27FC236}">
                            <a16:creationId xmlns:a16="http://schemas.microsoft.com/office/drawing/2014/main" id="{6A5A9E07-175A-4BA7-BCE5-E9FFBA6B1045}"/>
                          </a:ext>
                          <a:ext uri="{C183D7F6-B498-43B3-948B-1728B52AA6E4}">
                            <adec:decorative xmlns:adec="http://schemas.microsoft.com/office/drawing/2017/decorative" val="1"/>
                          </a:ext>
                        </a:extLst>
                      </p:cNvPr>
                      <p:cNvPicPr/>
                      <p:nvPr/>
                    </p:nvPicPr>
                    <p:blipFill>
                      <a:blip r:embed="rId4"/>
                      <a:stretch>
                        <a:fillRect/>
                      </a:stretch>
                    </p:blipFill>
                    <p:spPr>
                      <a:xfrm>
                        <a:off x="2147713" y="2423081"/>
                        <a:ext cx="611909" cy="288636"/>
                      </a:xfrm>
                      <a:prstGeom prst="rect">
                        <a:avLst/>
                      </a:prstGeom>
                      <a:solidFill>
                        <a:schemeClr val="bg1"/>
                      </a:solidFill>
                    </p:spPr>
                  </p:pic>
                </p:oleObj>
              </mc:Fallback>
            </mc:AlternateContent>
          </a:graphicData>
        </a:graphic>
      </p:graphicFrame>
      <p:graphicFrame>
        <p:nvGraphicFramePr>
          <p:cNvPr id="20" name="Object 19">
            <a:extLst>
              <a:ext uri="{FF2B5EF4-FFF2-40B4-BE49-F238E27FC236}">
                <a16:creationId xmlns:a16="http://schemas.microsoft.com/office/drawing/2014/main" id="{CE729BC0-6695-4A9C-9BFD-CA8074701AB4}"/>
              </a:ext>
              <a:ext uri="{C183D7F6-B498-43B3-948B-1728B52AA6E4}">
                <adec:decorative xmlns:adec="http://schemas.microsoft.com/office/drawing/2017/decorative" val="1"/>
              </a:ext>
            </a:extLst>
          </p:cNvPr>
          <p:cNvGraphicFramePr>
            <a:graphicFrameLocks noChangeAspect="1"/>
          </p:cNvGraphicFramePr>
          <p:nvPr>
            <p:extLst/>
          </p:nvPr>
        </p:nvGraphicFramePr>
        <p:xfrm>
          <a:off x="5131832" y="2410444"/>
          <a:ext cx="1131108" cy="291523"/>
        </p:xfrm>
        <a:graphic>
          <a:graphicData uri="http://schemas.openxmlformats.org/presentationml/2006/ole">
            <mc:AlternateContent xmlns:mc="http://schemas.openxmlformats.org/markup-compatibility/2006">
              <mc:Choice xmlns:v="urn:schemas-microsoft-com:vml" Requires="v">
                <p:oleObj spid="_x0000_s14367" name="Equation" r:id="rId5" imgW="1231560" imgH="317160" progId="Equation.DSMT4">
                  <p:embed/>
                </p:oleObj>
              </mc:Choice>
              <mc:Fallback>
                <p:oleObj name="Equation" r:id="rId5" imgW="1231560" imgH="317160" progId="Equation.DSMT4">
                  <p:embed/>
                  <p:pic>
                    <p:nvPicPr>
                      <p:cNvPr id="20" name="Object 19">
                        <a:extLst>
                          <a:ext uri="{FF2B5EF4-FFF2-40B4-BE49-F238E27FC236}">
                            <a16:creationId xmlns:a16="http://schemas.microsoft.com/office/drawing/2014/main" id="{CE729BC0-6695-4A9C-9BFD-CA8074701AB4}"/>
                          </a:ext>
                          <a:ext uri="{C183D7F6-B498-43B3-948B-1728B52AA6E4}">
                            <adec:decorative xmlns:adec="http://schemas.microsoft.com/office/drawing/2017/decorative" val="1"/>
                          </a:ext>
                        </a:extLst>
                      </p:cNvPr>
                      <p:cNvPicPr/>
                      <p:nvPr/>
                    </p:nvPicPr>
                    <p:blipFill>
                      <a:blip r:embed="rId6"/>
                      <a:stretch>
                        <a:fillRect/>
                      </a:stretch>
                    </p:blipFill>
                    <p:spPr>
                      <a:xfrm>
                        <a:off x="5131832" y="2410444"/>
                        <a:ext cx="1131108" cy="291523"/>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8D34E45A-3F8C-49FC-9F5C-589246A76AF6}"/>
              </a:ext>
              <a:ext uri="{C183D7F6-B498-43B3-948B-1728B52AA6E4}">
                <adec:decorative xmlns:adec="http://schemas.microsoft.com/office/drawing/2017/decorative" val="1"/>
              </a:ext>
            </a:extLst>
          </p:cNvPr>
          <p:cNvGraphicFramePr>
            <a:graphicFrameLocks noChangeAspect="1"/>
          </p:cNvGraphicFramePr>
          <p:nvPr>
            <p:extLst/>
          </p:nvPr>
        </p:nvGraphicFramePr>
        <p:xfrm>
          <a:off x="2124567" y="2822049"/>
          <a:ext cx="738909" cy="300182"/>
        </p:xfrm>
        <a:graphic>
          <a:graphicData uri="http://schemas.openxmlformats.org/presentationml/2006/ole">
            <mc:AlternateContent xmlns:mc="http://schemas.openxmlformats.org/markup-compatibility/2006">
              <mc:Choice xmlns:v="urn:schemas-microsoft-com:vml" Requires="v">
                <p:oleObj spid="_x0000_s14368" name="Equation" r:id="rId7" imgW="812520" imgH="330120" progId="Equation.DSMT4">
                  <p:embed/>
                </p:oleObj>
              </mc:Choice>
              <mc:Fallback>
                <p:oleObj name="Equation" r:id="rId7" imgW="812520" imgH="330120" progId="Equation.DSMT4">
                  <p:embed/>
                  <p:pic>
                    <p:nvPicPr>
                      <p:cNvPr id="21" name="Object 20">
                        <a:extLst>
                          <a:ext uri="{FF2B5EF4-FFF2-40B4-BE49-F238E27FC236}">
                            <a16:creationId xmlns:a16="http://schemas.microsoft.com/office/drawing/2014/main" id="{8D34E45A-3F8C-49FC-9F5C-589246A76AF6}"/>
                          </a:ext>
                          <a:ext uri="{C183D7F6-B498-43B3-948B-1728B52AA6E4}">
                            <adec:decorative xmlns:adec="http://schemas.microsoft.com/office/drawing/2017/decorative" val="1"/>
                          </a:ext>
                        </a:extLst>
                      </p:cNvPr>
                      <p:cNvPicPr/>
                      <p:nvPr/>
                    </p:nvPicPr>
                    <p:blipFill>
                      <a:blip r:embed="rId8"/>
                      <a:stretch>
                        <a:fillRect/>
                      </a:stretch>
                    </p:blipFill>
                    <p:spPr>
                      <a:xfrm>
                        <a:off x="2124567" y="2822049"/>
                        <a:ext cx="738909" cy="300182"/>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F1D41577-408D-457D-A19F-99EB482DF354}"/>
              </a:ext>
              <a:ext uri="{C183D7F6-B498-43B3-948B-1728B52AA6E4}">
                <adec:decorative xmlns:adec="http://schemas.microsoft.com/office/drawing/2017/decorative" val="1"/>
              </a:ext>
            </a:extLst>
          </p:cNvPr>
          <p:cNvSpPr>
            <a:spLocks noGrp="1"/>
          </p:cNvSpPr>
          <p:nvPr>
            <p:ph sz="quarter" idx="16"/>
          </p:nvPr>
        </p:nvSpPr>
        <p:spPr>
          <a:xfrm>
            <a:off x="457200" y="3203064"/>
            <a:ext cx="7698658" cy="405784"/>
          </a:xfrm>
        </p:spPr>
        <p:txBody>
          <a:bodyPr/>
          <a:lstStyle/>
          <a:p>
            <a:pPr marL="432" indent="0">
              <a:buNone/>
            </a:pPr>
            <a:r>
              <a:rPr lang="en-US" sz="2400" dirty="0">
                <a:solidFill>
                  <a:schemeClr val="tx2"/>
                </a:solidFill>
              </a:rPr>
              <a:t>A. </a:t>
            </a:r>
            <a:r>
              <a:rPr lang="en-US" sz="2400" dirty="0">
                <a:ea typeface="ＭＳ Ｐゴシック" pitchFamily="34" charset="-128"/>
              </a:rPr>
              <a:t>coenzyme used in oxidation of carbon–oxygen bonds</a:t>
            </a:r>
            <a:endParaRPr lang="en-US" sz="2400" dirty="0"/>
          </a:p>
        </p:txBody>
      </p:sp>
      <p:graphicFrame>
        <p:nvGraphicFramePr>
          <p:cNvPr id="5" name="Object 4" descr="N A D super plus">
            <a:extLst>
              <a:ext uri="{FF2B5EF4-FFF2-40B4-BE49-F238E27FC236}">
                <a16:creationId xmlns:a16="http://schemas.microsoft.com/office/drawing/2014/main" id="{5BB4F665-AD81-4C34-A818-094DDC24852C}"/>
              </a:ext>
            </a:extLst>
          </p:cNvPr>
          <p:cNvGraphicFramePr>
            <a:graphicFrameLocks noChangeAspect="1"/>
          </p:cNvGraphicFramePr>
          <p:nvPr>
            <p:extLst/>
          </p:nvPr>
        </p:nvGraphicFramePr>
        <p:xfrm>
          <a:off x="6936755" y="3622093"/>
          <a:ext cx="754380" cy="349250"/>
        </p:xfrm>
        <a:graphic>
          <a:graphicData uri="http://schemas.openxmlformats.org/presentationml/2006/ole">
            <mc:AlternateContent xmlns:mc="http://schemas.openxmlformats.org/markup-compatibility/2006">
              <mc:Choice xmlns:v="urn:schemas-microsoft-com:vml" Requires="v">
                <p:oleObj spid="_x0000_s14369" name="Equation" r:id="rId9" imgW="685800" imgH="317160" progId="Equation.DSMT4">
                  <p:embed/>
                </p:oleObj>
              </mc:Choice>
              <mc:Fallback>
                <p:oleObj name="Equation" r:id="rId9" imgW="685800" imgH="317160" progId="Equation.DSMT4">
                  <p:embed/>
                  <p:pic>
                    <p:nvPicPr>
                      <p:cNvPr id="5" name="Object 4" descr="N A D super plus">
                        <a:extLst>
                          <a:ext uri="{FF2B5EF4-FFF2-40B4-BE49-F238E27FC236}">
                            <a16:creationId xmlns:a16="http://schemas.microsoft.com/office/drawing/2014/main" id="{5BB4F665-AD81-4C34-A818-094DDC24852C}"/>
                          </a:ext>
                        </a:extLst>
                      </p:cNvPr>
                      <p:cNvPicPr/>
                      <p:nvPr/>
                    </p:nvPicPr>
                    <p:blipFill>
                      <a:blip r:embed="rId10"/>
                      <a:stretch>
                        <a:fillRect/>
                      </a:stretch>
                    </p:blipFill>
                    <p:spPr>
                      <a:xfrm>
                        <a:off x="6936755" y="3622093"/>
                        <a:ext cx="754380" cy="34925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9C5147E-C04B-4EB0-84D6-5C67731935F0}"/>
              </a:ext>
              <a:ext uri="{C183D7F6-B498-43B3-948B-1728B52AA6E4}">
                <adec:decorative xmlns:adec="http://schemas.microsoft.com/office/drawing/2017/decorative" val="1"/>
              </a:ext>
            </a:extLst>
          </p:cNvPr>
          <p:cNvSpPr>
            <a:spLocks noGrp="1"/>
          </p:cNvSpPr>
          <p:nvPr>
            <p:ph sz="quarter" idx="17"/>
          </p:nvPr>
        </p:nvSpPr>
        <p:spPr>
          <a:xfrm>
            <a:off x="454672" y="3968522"/>
            <a:ext cx="6359083" cy="411749"/>
          </a:xfrm>
        </p:spPr>
        <p:txBody>
          <a:bodyPr/>
          <a:lstStyle/>
          <a:p>
            <a:pPr marL="432" indent="0">
              <a:buNone/>
            </a:pPr>
            <a:r>
              <a:rPr lang="en-US" sz="2400" dirty="0">
                <a:solidFill>
                  <a:schemeClr val="tx2"/>
                </a:solidFill>
                <a:ea typeface="ＭＳ Ｐゴシック" pitchFamily="34" charset="-128"/>
              </a:rPr>
              <a:t>B. </a:t>
            </a:r>
            <a:r>
              <a:rPr lang="en-US" sz="2400" dirty="0">
                <a:ea typeface="ＭＳ Ｐゴシック" pitchFamily="34" charset="-128"/>
              </a:rPr>
              <a:t>reduced form of flavin adenine dinucleotide</a:t>
            </a:r>
            <a:endParaRPr lang="en-US" sz="2400" dirty="0"/>
          </a:p>
        </p:txBody>
      </p:sp>
      <p:graphicFrame>
        <p:nvGraphicFramePr>
          <p:cNvPr id="13" name="Object 12" descr="F A D H sub 2">
            <a:extLst>
              <a:ext uri="{FF2B5EF4-FFF2-40B4-BE49-F238E27FC236}">
                <a16:creationId xmlns:a16="http://schemas.microsoft.com/office/drawing/2014/main" id="{F88E6D2E-9FB2-4B6A-9D62-CD4A94B36B2F}"/>
              </a:ext>
            </a:extLst>
          </p:cNvPr>
          <p:cNvGraphicFramePr>
            <a:graphicFrameLocks noChangeAspect="1"/>
          </p:cNvGraphicFramePr>
          <p:nvPr>
            <p:extLst/>
          </p:nvPr>
        </p:nvGraphicFramePr>
        <p:xfrm>
          <a:off x="6937119" y="4053452"/>
          <a:ext cx="825500" cy="330200"/>
        </p:xfrm>
        <a:graphic>
          <a:graphicData uri="http://schemas.openxmlformats.org/presentationml/2006/ole">
            <mc:AlternateContent xmlns:mc="http://schemas.openxmlformats.org/markup-compatibility/2006">
              <mc:Choice xmlns:v="urn:schemas-microsoft-com:vml" Requires="v">
                <p:oleObj spid="_x0000_s14370" name="Equation" r:id="rId11" imgW="825480" imgH="330120" progId="Equation.DSMT4">
                  <p:embed/>
                </p:oleObj>
              </mc:Choice>
              <mc:Fallback>
                <p:oleObj name="Equation" r:id="rId11" imgW="825480" imgH="330120" progId="Equation.DSMT4">
                  <p:embed/>
                  <p:pic>
                    <p:nvPicPr>
                      <p:cNvPr id="13" name="Object 12" descr="F A D H sub 2">
                        <a:extLst>
                          <a:ext uri="{FF2B5EF4-FFF2-40B4-BE49-F238E27FC236}">
                            <a16:creationId xmlns:a16="http://schemas.microsoft.com/office/drawing/2014/main" id="{F88E6D2E-9FB2-4B6A-9D62-CD4A94B36B2F}"/>
                          </a:ext>
                        </a:extLst>
                      </p:cNvPr>
                      <p:cNvPicPr/>
                      <p:nvPr/>
                    </p:nvPicPr>
                    <p:blipFill>
                      <a:blip r:embed="rId12"/>
                      <a:stretch>
                        <a:fillRect/>
                      </a:stretch>
                    </p:blipFill>
                    <p:spPr>
                      <a:xfrm>
                        <a:off x="6937119" y="4053452"/>
                        <a:ext cx="825500" cy="3302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B7D1EFE5-2740-4BD5-8BBD-D3BB937CDF60}"/>
              </a:ext>
              <a:ext uri="{C183D7F6-B498-43B3-948B-1728B52AA6E4}">
                <adec:decorative xmlns:adec="http://schemas.microsoft.com/office/drawing/2017/decorative" val="1"/>
              </a:ext>
            </a:extLst>
          </p:cNvPr>
          <p:cNvSpPr>
            <a:spLocks noGrp="1"/>
          </p:cNvSpPr>
          <p:nvPr>
            <p:ph sz="quarter" idx="18"/>
          </p:nvPr>
        </p:nvSpPr>
        <p:spPr>
          <a:xfrm>
            <a:off x="459728" y="4539432"/>
            <a:ext cx="8286066" cy="401280"/>
          </a:xfrm>
        </p:spPr>
        <p:txBody>
          <a:bodyPr/>
          <a:lstStyle/>
          <a:p>
            <a:pPr marL="432" indent="0">
              <a:buNone/>
            </a:pPr>
            <a:r>
              <a:rPr lang="en-US" sz="2400" dirty="0">
                <a:solidFill>
                  <a:schemeClr val="tx2"/>
                </a:solidFill>
                <a:ea typeface="ＭＳ Ｐゴシック" pitchFamily="34" charset="-128"/>
              </a:rPr>
              <a:t>C. </a:t>
            </a:r>
            <a:r>
              <a:rPr lang="en-US" sz="2400" dirty="0">
                <a:ea typeface="ＭＳ Ｐゴシック" pitchFamily="34" charset="-128"/>
              </a:rPr>
              <a:t>used to prepare acetyl groups for reactions with enzymes</a:t>
            </a:r>
            <a:endParaRPr lang="en-US" sz="2400" dirty="0"/>
          </a:p>
        </p:txBody>
      </p:sp>
      <p:sp>
        <p:nvSpPr>
          <p:cNvPr id="8" name="Content Placeholder 7">
            <a:extLst>
              <a:ext uri="{FF2B5EF4-FFF2-40B4-BE49-F238E27FC236}">
                <a16:creationId xmlns:a16="http://schemas.microsoft.com/office/drawing/2014/main" id="{577ED88C-A485-451E-88E9-9FC1B6B6CC93}"/>
              </a:ext>
            </a:extLst>
          </p:cNvPr>
          <p:cNvSpPr>
            <a:spLocks noGrp="1"/>
          </p:cNvSpPr>
          <p:nvPr>
            <p:ph sz="quarter" idx="19"/>
          </p:nvPr>
        </p:nvSpPr>
        <p:spPr>
          <a:xfrm>
            <a:off x="6371303" y="4986723"/>
            <a:ext cx="1972597" cy="405239"/>
          </a:xfrm>
        </p:spPr>
        <p:txBody>
          <a:bodyPr/>
          <a:lstStyle/>
          <a:p>
            <a:pPr marL="0" indent="0">
              <a:buNone/>
            </a:pPr>
            <a:r>
              <a:rPr lang="en-US" sz="2400" b="1" dirty="0">
                <a:solidFill>
                  <a:srgbClr val="000000"/>
                </a:solidFill>
                <a:ea typeface="ＭＳ Ｐゴシック" pitchFamily="34" charset="-128"/>
              </a:rPr>
              <a:t>coenzyme A</a:t>
            </a:r>
            <a:endParaRPr lang="en-US" sz="2400" dirty="0">
              <a:solidFill>
                <a:srgbClr val="000000"/>
              </a:solidFill>
            </a:endParaRPr>
          </a:p>
        </p:txBody>
      </p:sp>
      <p:sp>
        <p:nvSpPr>
          <p:cNvPr id="9" name="Content Placeholder 8">
            <a:extLst>
              <a:ext uri="{FF2B5EF4-FFF2-40B4-BE49-F238E27FC236}">
                <a16:creationId xmlns:a16="http://schemas.microsoft.com/office/drawing/2014/main" id="{311463DB-55F9-47A1-BAB9-545F0934B849}"/>
              </a:ext>
              <a:ext uri="{C183D7F6-B498-43B3-948B-1728B52AA6E4}">
                <adec:decorative xmlns:adec="http://schemas.microsoft.com/office/drawing/2017/decorative" val="1"/>
              </a:ext>
            </a:extLst>
          </p:cNvPr>
          <p:cNvSpPr>
            <a:spLocks noGrp="1"/>
          </p:cNvSpPr>
          <p:nvPr>
            <p:ph sz="quarter" idx="20"/>
          </p:nvPr>
        </p:nvSpPr>
        <p:spPr>
          <a:xfrm>
            <a:off x="474663" y="5465798"/>
            <a:ext cx="6346761" cy="418810"/>
          </a:xfrm>
        </p:spPr>
        <p:txBody>
          <a:bodyPr/>
          <a:lstStyle/>
          <a:p>
            <a:pPr marL="0" indent="0">
              <a:buNone/>
            </a:pPr>
            <a:r>
              <a:rPr lang="en-US" sz="2400" dirty="0">
                <a:solidFill>
                  <a:schemeClr val="tx2"/>
                </a:solidFill>
                <a:ea typeface="ＭＳ Ｐゴシック" pitchFamily="34" charset="-128"/>
              </a:rPr>
              <a:t>D. </a:t>
            </a:r>
            <a:r>
              <a:rPr lang="en-US" sz="2400" dirty="0">
                <a:ea typeface="ＭＳ Ｐゴシック" pitchFamily="34" charset="-128"/>
              </a:rPr>
              <a:t>oxidized form of flavin adenine dinucleotide</a:t>
            </a:r>
            <a:endParaRPr lang="en-US" sz="2400" dirty="0"/>
          </a:p>
        </p:txBody>
      </p:sp>
      <p:sp>
        <p:nvSpPr>
          <p:cNvPr id="10" name="Content Placeholder 9">
            <a:extLst>
              <a:ext uri="{FF2B5EF4-FFF2-40B4-BE49-F238E27FC236}">
                <a16:creationId xmlns:a16="http://schemas.microsoft.com/office/drawing/2014/main" id="{8990AAFF-F195-4BD3-B1EC-584D998F49B1}"/>
              </a:ext>
              <a:ext uri="{C183D7F6-B498-43B3-948B-1728B52AA6E4}">
                <adec:decorative xmlns:adec="http://schemas.microsoft.com/office/drawing/2017/decorative" val="1"/>
              </a:ext>
            </a:extLst>
          </p:cNvPr>
          <p:cNvSpPr>
            <a:spLocks noGrp="1"/>
          </p:cNvSpPr>
          <p:nvPr>
            <p:ph sz="quarter" idx="21"/>
          </p:nvPr>
        </p:nvSpPr>
        <p:spPr>
          <a:xfrm>
            <a:off x="6886477" y="5474021"/>
            <a:ext cx="860523" cy="387788"/>
          </a:xfrm>
        </p:spPr>
        <p:txBody>
          <a:bodyPr/>
          <a:lstStyle/>
          <a:p>
            <a:pPr marL="432" indent="0">
              <a:buNone/>
            </a:pPr>
            <a:r>
              <a:rPr lang="en-US" sz="2400" b="1" dirty="0">
                <a:solidFill>
                  <a:srgbClr val="000000"/>
                </a:solidFill>
                <a:ea typeface="ＭＳ Ｐゴシック" pitchFamily="34" charset="-128"/>
              </a:rPr>
              <a:t>F</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A</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D</a:t>
            </a:r>
            <a:endParaRPr lang="en-US" sz="2400" dirty="0">
              <a:solidFill>
                <a:srgbClr val="000000"/>
              </a:solidFill>
            </a:endParaRPr>
          </a:p>
        </p:txBody>
      </p:sp>
      <p:sp>
        <p:nvSpPr>
          <p:cNvPr id="11" name="Content Placeholder 10">
            <a:extLst>
              <a:ext uri="{FF2B5EF4-FFF2-40B4-BE49-F238E27FC236}">
                <a16:creationId xmlns:a16="http://schemas.microsoft.com/office/drawing/2014/main" id="{A88257E3-FB14-4224-A5DE-517F62CAEF49}"/>
              </a:ext>
              <a:ext uri="{C183D7F6-B498-43B3-948B-1728B52AA6E4}">
                <adec:decorative xmlns:adec="http://schemas.microsoft.com/office/drawing/2017/decorative" val="1"/>
              </a:ext>
            </a:extLst>
          </p:cNvPr>
          <p:cNvSpPr>
            <a:spLocks noGrp="1"/>
          </p:cNvSpPr>
          <p:nvPr>
            <p:ph sz="quarter" idx="22"/>
          </p:nvPr>
        </p:nvSpPr>
        <p:spPr>
          <a:xfrm>
            <a:off x="474664" y="5951860"/>
            <a:ext cx="3079697" cy="414641"/>
          </a:xfrm>
        </p:spPr>
        <p:txBody>
          <a:bodyPr/>
          <a:lstStyle/>
          <a:p>
            <a:pPr marL="432" indent="0">
              <a:buNone/>
            </a:pPr>
            <a:r>
              <a:rPr lang="en-US" sz="2400" dirty="0">
                <a:solidFill>
                  <a:schemeClr val="tx2"/>
                </a:solidFill>
                <a:ea typeface="ＭＳ Ｐゴシック" pitchFamily="34" charset="-128"/>
              </a:rPr>
              <a:t>E. </a:t>
            </a:r>
            <a:r>
              <a:rPr lang="en-US" sz="2400" dirty="0">
                <a:ea typeface="ＭＳ Ｐゴシック" pitchFamily="34" charset="-128"/>
              </a:rPr>
              <a:t>the coenzyme after</a:t>
            </a:r>
            <a:endParaRPr lang="en-US" sz="2400" dirty="0"/>
          </a:p>
        </p:txBody>
      </p:sp>
      <p:graphicFrame>
        <p:nvGraphicFramePr>
          <p:cNvPr id="22" name="Object 2" descr="C, double bond, O.">
            <a:extLst>
              <a:ext uri="{FF2B5EF4-FFF2-40B4-BE49-F238E27FC236}">
                <a16:creationId xmlns:a16="http://schemas.microsoft.com/office/drawing/2014/main" id="{264F615C-1F63-4766-9A0C-BAF15094CC29}"/>
              </a:ext>
            </a:extLst>
          </p:cNvPr>
          <p:cNvGraphicFramePr>
            <a:graphicFrameLocks noChangeAspect="1"/>
          </p:cNvGraphicFramePr>
          <p:nvPr>
            <p:extLst/>
          </p:nvPr>
        </p:nvGraphicFramePr>
        <p:xfrm>
          <a:off x="3667363" y="6026177"/>
          <a:ext cx="876300" cy="292100"/>
        </p:xfrm>
        <a:graphic>
          <a:graphicData uri="http://schemas.openxmlformats.org/presentationml/2006/ole">
            <mc:AlternateContent xmlns:mc="http://schemas.openxmlformats.org/markup-compatibility/2006">
              <mc:Choice xmlns:v="urn:schemas-microsoft-com:vml" Requires="v">
                <p:oleObj spid="_x0000_s14371" name="Equation" r:id="rId13" imgW="876240" imgH="291960" progId="Equation.DSMT4">
                  <p:embed/>
                </p:oleObj>
              </mc:Choice>
              <mc:Fallback>
                <p:oleObj name="Equation" r:id="rId13" imgW="876240" imgH="291960" progId="Equation.DSMT4">
                  <p:embed/>
                  <p:pic>
                    <p:nvPicPr>
                      <p:cNvPr id="22" name="Object 2" descr="C, double bond, O.">
                        <a:extLst>
                          <a:ext uri="{FF2B5EF4-FFF2-40B4-BE49-F238E27FC236}">
                            <a16:creationId xmlns:a16="http://schemas.microsoft.com/office/drawing/2014/main" id="{264F615C-1F63-4766-9A0C-BAF15094CC29}"/>
                          </a:ext>
                        </a:extLst>
                      </p:cNvPr>
                      <p:cNvPicPr>
                        <a:picLocks noChangeAspect="1" noChangeArrowheads="1"/>
                      </p:cNvPicPr>
                      <p:nvPr/>
                    </p:nvPicPr>
                    <p:blipFill>
                      <a:blip r:embed="rId14"/>
                      <a:srcRect/>
                      <a:stretch>
                        <a:fillRect/>
                      </a:stretch>
                    </p:blipFill>
                    <p:spPr bwMode="auto">
                      <a:xfrm>
                        <a:off x="3667363" y="6026177"/>
                        <a:ext cx="8763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Content Placeholder 11">
            <a:extLst>
              <a:ext uri="{FF2B5EF4-FFF2-40B4-BE49-F238E27FC236}">
                <a16:creationId xmlns:a16="http://schemas.microsoft.com/office/drawing/2014/main" id="{DE2D27BA-4552-4B51-A741-34F63705626B}"/>
              </a:ext>
              <a:ext uri="{C183D7F6-B498-43B3-948B-1728B52AA6E4}">
                <adec:decorative xmlns:adec="http://schemas.microsoft.com/office/drawing/2017/decorative" val="1"/>
              </a:ext>
            </a:extLst>
          </p:cNvPr>
          <p:cNvSpPr>
            <a:spLocks noGrp="1"/>
          </p:cNvSpPr>
          <p:nvPr>
            <p:ph sz="quarter" idx="23"/>
          </p:nvPr>
        </p:nvSpPr>
        <p:spPr>
          <a:xfrm>
            <a:off x="4692929" y="5954637"/>
            <a:ext cx="2071410" cy="404952"/>
          </a:xfrm>
        </p:spPr>
        <p:txBody>
          <a:bodyPr/>
          <a:lstStyle/>
          <a:p>
            <a:pPr marL="432" indent="0">
              <a:buNone/>
            </a:pPr>
            <a:r>
              <a:rPr lang="en-US" sz="2400" dirty="0">
                <a:ea typeface="ＭＳ Ｐゴシック" pitchFamily="34" charset="-128"/>
              </a:rPr>
              <a:t>bond formation</a:t>
            </a:r>
            <a:endParaRPr lang="en-US" sz="2400" dirty="0"/>
          </a:p>
        </p:txBody>
      </p:sp>
      <p:graphicFrame>
        <p:nvGraphicFramePr>
          <p:cNvPr id="23" name="Object 22" descr="N A D H + H super plus">
            <a:extLst>
              <a:ext uri="{FF2B5EF4-FFF2-40B4-BE49-F238E27FC236}">
                <a16:creationId xmlns:a16="http://schemas.microsoft.com/office/drawing/2014/main" id="{407DD64F-B758-49B7-9784-2959A8EC8A9D}"/>
              </a:ext>
            </a:extLst>
          </p:cNvPr>
          <p:cNvGraphicFramePr>
            <a:graphicFrameLocks noChangeAspect="1"/>
          </p:cNvGraphicFramePr>
          <p:nvPr>
            <p:extLst/>
          </p:nvPr>
        </p:nvGraphicFramePr>
        <p:xfrm>
          <a:off x="6900572" y="5934637"/>
          <a:ext cx="1257300" cy="321310"/>
        </p:xfrm>
        <a:graphic>
          <a:graphicData uri="http://schemas.openxmlformats.org/presentationml/2006/ole">
            <mc:AlternateContent xmlns:mc="http://schemas.openxmlformats.org/markup-compatibility/2006">
              <mc:Choice xmlns:v="urn:schemas-microsoft-com:vml" Requires="v">
                <p:oleObj spid="_x0000_s14372" name="Equation" r:id="rId15" imgW="1244520" imgH="317160" progId="Equation.DSMT4">
                  <p:embed/>
                </p:oleObj>
              </mc:Choice>
              <mc:Fallback>
                <p:oleObj name="Equation" r:id="rId15" imgW="1244520" imgH="317160" progId="Equation.DSMT4">
                  <p:embed/>
                  <p:pic>
                    <p:nvPicPr>
                      <p:cNvPr id="23" name="Object 22" descr="N A D H + H super plus">
                        <a:extLst>
                          <a:ext uri="{FF2B5EF4-FFF2-40B4-BE49-F238E27FC236}">
                            <a16:creationId xmlns:a16="http://schemas.microsoft.com/office/drawing/2014/main" id="{407DD64F-B758-49B7-9784-2959A8EC8A9D}"/>
                          </a:ext>
                        </a:extLst>
                      </p:cNvPr>
                      <p:cNvPicPr/>
                      <p:nvPr/>
                    </p:nvPicPr>
                    <p:blipFill>
                      <a:blip r:embed="rId16"/>
                      <a:stretch>
                        <a:fillRect/>
                      </a:stretch>
                    </p:blipFill>
                    <p:spPr>
                      <a:xfrm>
                        <a:off x="6900572" y="5934637"/>
                        <a:ext cx="1257300" cy="32131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87442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F5FF-F3D6-4DD6-8E5A-AB4D1D6624DF}"/>
              </a:ext>
            </a:extLst>
          </p:cNvPr>
          <p:cNvSpPr>
            <a:spLocks noGrp="1"/>
          </p:cNvSpPr>
          <p:nvPr>
            <p:ph type="title"/>
          </p:nvPr>
        </p:nvSpPr>
        <p:spPr>
          <a:xfrm>
            <a:off x="457199" y="215371"/>
            <a:ext cx="8362335" cy="1097279"/>
          </a:xfrm>
        </p:spPr>
        <p:txBody>
          <a:bodyPr/>
          <a:lstStyle/>
          <a:p>
            <a:r>
              <a:rPr lang="en-US" sz="3400" dirty="0">
                <a:ea typeface="ＭＳ Ｐゴシック" pitchFamily="34" charset="-128"/>
              </a:rPr>
              <a:t>18.4 Glycolysis: Oxidation of Glucose</a:t>
            </a:r>
            <a:endParaRPr lang="en-IN" sz="3400" dirty="0"/>
          </a:p>
        </p:txBody>
      </p:sp>
      <p:sp>
        <p:nvSpPr>
          <p:cNvPr id="4" name="Content Placeholder 3">
            <a:extLst>
              <a:ext uri="{FF2B5EF4-FFF2-40B4-BE49-F238E27FC236}">
                <a16:creationId xmlns:a16="http://schemas.microsoft.com/office/drawing/2014/main" id="{3252F325-68CF-4E4D-8CF0-F73FC678E142}"/>
              </a:ext>
            </a:extLst>
          </p:cNvPr>
          <p:cNvSpPr>
            <a:spLocks noGrp="1"/>
          </p:cNvSpPr>
          <p:nvPr>
            <p:ph sz="quarter" idx="14"/>
          </p:nvPr>
        </p:nvSpPr>
        <p:spPr>
          <a:xfrm>
            <a:off x="457199" y="1562498"/>
            <a:ext cx="3967317" cy="2626044"/>
          </a:xfrm>
        </p:spPr>
        <p:txBody>
          <a:bodyPr/>
          <a:lstStyle/>
          <a:p>
            <a:pPr marL="432" indent="0">
              <a:buNone/>
            </a:pPr>
            <a:r>
              <a:rPr lang="en-IN" sz="2400" dirty="0">
                <a:ea typeface="ＭＳ Ｐゴシック" pitchFamily="34" charset="-128"/>
              </a:rPr>
              <a:t>Major sources of energy for the body are glucose, produced when we digest the carbohydrates in our food, and glycogen, a polysaccharide stored in the liver and skeletal muscle.</a:t>
            </a:r>
            <a:endParaRPr lang="en-IN" sz="2400" dirty="0"/>
          </a:p>
        </p:txBody>
      </p:sp>
      <p:pic>
        <p:nvPicPr>
          <p:cNvPr id="17" name="Content Placeholder 16" descr="A dancer or gymnast uses glucose in her brain, red blood cells, and muscle.  ">
            <a:extLst>
              <a:ext uri="{FF2B5EF4-FFF2-40B4-BE49-F238E27FC236}">
                <a16:creationId xmlns:a16="http://schemas.microsoft.com/office/drawing/2014/main" id="{B3FCB3C0-8719-40DA-B513-C70BCE023E31}"/>
              </a:ext>
            </a:extLst>
          </p:cNvPr>
          <p:cNvPicPr>
            <a:picLocks noGrp="1" noChangeAspect="1"/>
          </p:cNvPicPr>
          <p:nvPr>
            <p:ph sz="quarter" idx="15"/>
          </p:nvPr>
        </p:nvPicPr>
        <p:blipFill>
          <a:blip r:embed="rId2"/>
          <a:stretch>
            <a:fillRect/>
          </a:stretch>
        </p:blipFill>
        <p:spPr>
          <a:xfrm>
            <a:off x="4902555" y="1661671"/>
            <a:ext cx="3723566" cy="2930644"/>
          </a:xfrm>
          <a:prstGeom prst="rect">
            <a:avLst/>
          </a:prstGeom>
        </p:spPr>
      </p:pic>
      <p:sp>
        <p:nvSpPr>
          <p:cNvPr id="3" name="Content Placeholder 2">
            <a:extLst>
              <a:ext uri="{FF2B5EF4-FFF2-40B4-BE49-F238E27FC236}">
                <a16:creationId xmlns:a16="http://schemas.microsoft.com/office/drawing/2014/main" id="{0F177767-F940-43D0-8A89-56CA05CADCCE}"/>
              </a:ext>
            </a:extLst>
          </p:cNvPr>
          <p:cNvSpPr>
            <a:spLocks noGrp="1"/>
          </p:cNvSpPr>
          <p:nvPr>
            <p:ph sz="quarter" idx="16"/>
          </p:nvPr>
        </p:nvSpPr>
        <p:spPr>
          <a:xfrm>
            <a:off x="457200" y="4895879"/>
            <a:ext cx="8244348" cy="1143967"/>
          </a:xfrm>
        </p:spPr>
        <p:txBody>
          <a:bodyPr/>
          <a:lstStyle/>
          <a:p>
            <a:pPr marL="432" indent="0">
              <a:buNone/>
            </a:pPr>
            <a:r>
              <a:rPr lang="en-IN" sz="2400" b="1" dirty="0">
                <a:solidFill>
                  <a:srgbClr val="000000"/>
                </a:solidFill>
                <a:cs typeface="Times New Roman" pitchFamily="18" charset="0"/>
              </a:rPr>
              <a:t>Learning Goal</a:t>
            </a:r>
            <a:r>
              <a:rPr lang="en-IN" sz="2400" b="1" dirty="0">
                <a:solidFill>
                  <a:srgbClr val="3D9D1E"/>
                </a:solidFill>
                <a:cs typeface="Times New Roman" pitchFamily="18" charset="0"/>
              </a:rPr>
              <a:t> </a:t>
            </a:r>
            <a:r>
              <a:rPr lang="en-IN" sz="2400" dirty="0"/>
              <a:t>Describe the conversion of glucose to pyruvate in glycolysis and the subsequent conversion of pyruvate to acetyl-C</a:t>
            </a:r>
            <a:r>
              <a:rPr lang="en-IN" sz="100" dirty="0"/>
              <a:t> </a:t>
            </a:r>
            <a:r>
              <a:rPr lang="en-IN" sz="2400" dirty="0"/>
              <a:t>o</a:t>
            </a:r>
            <a:r>
              <a:rPr lang="en-IN" sz="100" dirty="0"/>
              <a:t> </a:t>
            </a:r>
            <a:r>
              <a:rPr lang="en-IN" sz="2400" dirty="0"/>
              <a:t>A or lactate.</a:t>
            </a:r>
          </a:p>
        </p:txBody>
      </p:sp>
    </p:spTree>
    <p:extLst>
      <p:ext uri="{BB962C8B-B14F-4D97-AF65-F5344CB8AC3E}">
        <p14:creationId xmlns:p14="http://schemas.microsoft.com/office/powerpoint/2010/main" val="3635224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D721D-28FD-4EF9-92FC-B1E7E2B498BF}"/>
              </a:ext>
            </a:extLst>
          </p:cNvPr>
          <p:cNvSpPr>
            <a:spLocks noGrp="1"/>
          </p:cNvSpPr>
          <p:nvPr>
            <p:ph type="title"/>
          </p:nvPr>
        </p:nvSpPr>
        <p:spPr/>
        <p:txBody>
          <a:bodyPr/>
          <a:lstStyle/>
          <a:p>
            <a:r>
              <a:rPr lang="en-US" dirty="0">
                <a:ea typeface="ＭＳ Ｐゴシック" pitchFamily="34" charset="-128"/>
              </a:rPr>
              <a:t>Glycolysis</a:t>
            </a:r>
            <a:endParaRPr lang="en-IN" dirty="0"/>
          </a:p>
        </p:txBody>
      </p:sp>
      <p:pic>
        <p:nvPicPr>
          <p:cNvPr id="5" name="Content Placeholder 4" descr="Core chemistry skill, identifying the compounds in glycolysis.">
            <a:extLst>
              <a:ext uri="{FF2B5EF4-FFF2-40B4-BE49-F238E27FC236}">
                <a16:creationId xmlns:a16="http://schemas.microsoft.com/office/drawing/2014/main" id="{E994F4B7-DAF9-45A4-8F63-0E643FB5D757}"/>
              </a:ext>
            </a:extLst>
          </p:cNvPr>
          <p:cNvPicPr>
            <a:picLocks noGrp="1" noChangeAspect="1"/>
          </p:cNvPicPr>
          <p:nvPr>
            <p:ph sz="quarter" idx="13"/>
          </p:nvPr>
        </p:nvPicPr>
        <p:blipFill>
          <a:blip r:embed="rId2"/>
          <a:stretch>
            <a:fillRect/>
          </a:stretch>
        </p:blipFill>
        <p:spPr>
          <a:xfrm>
            <a:off x="474663" y="1626615"/>
            <a:ext cx="2408129" cy="749873"/>
          </a:xfrm>
          <a:prstGeom prst="rect">
            <a:avLst/>
          </a:prstGeom>
        </p:spPr>
      </p:pic>
      <p:sp>
        <p:nvSpPr>
          <p:cNvPr id="4" name="Content Placeholder 3">
            <a:extLst>
              <a:ext uri="{FF2B5EF4-FFF2-40B4-BE49-F238E27FC236}">
                <a16:creationId xmlns:a16="http://schemas.microsoft.com/office/drawing/2014/main" id="{51FAC7FB-6309-4450-B091-42EE085A89C7}"/>
              </a:ext>
            </a:extLst>
          </p:cNvPr>
          <p:cNvSpPr>
            <a:spLocks noGrp="1"/>
          </p:cNvSpPr>
          <p:nvPr>
            <p:ph sz="quarter" idx="14"/>
          </p:nvPr>
        </p:nvSpPr>
        <p:spPr>
          <a:xfrm>
            <a:off x="457200" y="2577381"/>
            <a:ext cx="8229600" cy="3478274"/>
          </a:xfrm>
        </p:spPr>
        <p:txBody>
          <a:bodyPr/>
          <a:lstStyle/>
          <a:p>
            <a:pPr marL="0" indent="0" eaLnBrk="1" hangingPunct="1">
              <a:buClr>
                <a:schemeClr val="bg2"/>
              </a:buClr>
              <a:buFont typeface="Wingdings" pitchFamily="2" charset="2"/>
              <a:buNone/>
            </a:pPr>
            <a:r>
              <a:rPr lang="en-IN" sz="2400" b="1" dirty="0">
                <a:ea typeface="ＭＳ Ｐゴシック" pitchFamily="34" charset="-128"/>
              </a:rPr>
              <a:t>Glycolysis</a:t>
            </a:r>
            <a:endParaRPr lang="en-IN" sz="2400" dirty="0">
              <a:ea typeface="ＭＳ Ｐゴシック" pitchFamily="34" charset="-128"/>
            </a:endParaRPr>
          </a:p>
          <a:p>
            <a:pPr>
              <a:buSzTx/>
            </a:pPr>
            <a:r>
              <a:rPr lang="en-IN" sz="2400" dirty="0">
                <a:ea typeface="ＭＳ Ｐゴシック" pitchFamily="34" charset="-128"/>
              </a:rPr>
              <a:t>is a metabolic pathway that uses glucose, a digestion product from carbohydrates</a:t>
            </a:r>
          </a:p>
          <a:p>
            <a:pPr>
              <a:buSzTx/>
            </a:pPr>
            <a:r>
              <a:rPr lang="en-IN" sz="2400" dirty="0">
                <a:ea typeface="ＭＳ Ｐゴシック" pitchFamily="34" charset="-128"/>
              </a:rPr>
              <a:t>degrades six-carbon glucose molecules to three-carbon pyruvate molecules</a:t>
            </a:r>
          </a:p>
          <a:p>
            <a:pPr>
              <a:buSzTx/>
            </a:pPr>
            <a:r>
              <a:rPr lang="en-IN" sz="2400" dirty="0">
                <a:ea typeface="ＭＳ Ｐゴシック" pitchFamily="34" charset="-128"/>
              </a:rPr>
              <a:t>takes place in the cytoplasm of the cell</a:t>
            </a:r>
          </a:p>
          <a:p>
            <a:pPr>
              <a:buSzTx/>
            </a:pPr>
            <a:r>
              <a:rPr lang="en-IN" sz="2400" dirty="0">
                <a:ea typeface="ＭＳ Ｐゴシック" pitchFamily="34" charset="-128"/>
              </a:rPr>
              <a:t>is an anaerobic process: no oxygen is required</a:t>
            </a:r>
          </a:p>
        </p:txBody>
      </p:sp>
    </p:spTree>
    <p:extLst>
      <p:ext uri="{BB962C8B-B14F-4D97-AF65-F5344CB8AC3E}">
        <p14:creationId xmlns:p14="http://schemas.microsoft.com/office/powerpoint/2010/main" val="704414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4CF2-A6F1-43F8-864F-2821C3011B73}"/>
              </a:ext>
            </a:extLst>
          </p:cNvPr>
          <p:cNvSpPr>
            <a:spLocks noGrp="1"/>
          </p:cNvSpPr>
          <p:nvPr>
            <p:ph type="title"/>
          </p:nvPr>
        </p:nvSpPr>
        <p:spPr/>
        <p:txBody>
          <a:bodyPr/>
          <a:lstStyle/>
          <a:p>
            <a:r>
              <a:rPr lang="en-US" dirty="0">
                <a:ea typeface="ＭＳ Ｐゴシック" pitchFamily="34" charset="-128"/>
              </a:rPr>
              <a:t>Glycolysis: Energy Investment </a:t>
            </a:r>
            <a:r>
              <a:rPr lang="en-US" sz="2000" b="0" dirty="0">
                <a:ea typeface="ＭＳ Ｐゴシック" pitchFamily="34" charset="-128"/>
              </a:rPr>
              <a:t>(1 of 4)</a:t>
            </a:r>
            <a:endParaRPr lang="en-IN" dirty="0"/>
          </a:p>
        </p:txBody>
      </p:sp>
      <p:sp>
        <p:nvSpPr>
          <p:cNvPr id="3" name="Content Placeholder 2">
            <a:extLst>
              <a:ext uri="{FF2B5EF4-FFF2-40B4-BE49-F238E27FC236}">
                <a16:creationId xmlns:a16="http://schemas.microsoft.com/office/drawing/2014/main" id="{DF1C4FEE-60F4-4E44-AF2E-E66E48518710}"/>
              </a:ext>
            </a:extLst>
          </p:cNvPr>
          <p:cNvSpPr>
            <a:spLocks noGrp="1"/>
          </p:cNvSpPr>
          <p:nvPr>
            <p:ph sz="quarter" idx="13"/>
          </p:nvPr>
        </p:nvSpPr>
        <p:spPr>
          <a:xfrm>
            <a:off x="457200" y="1556327"/>
            <a:ext cx="4513006" cy="2307750"/>
          </a:xfrm>
        </p:spPr>
        <p:txBody>
          <a:bodyPr/>
          <a:lstStyle/>
          <a:p>
            <a:pPr marL="0" indent="0" eaLnBrk="1" hangingPunct="1">
              <a:buClr>
                <a:schemeClr val="bg2"/>
              </a:buClr>
              <a:buFont typeface="Wingdings" pitchFamily="2" charset="2"/>
              <a:buNone/>
            </a:pPr>
            <a:r>
              <a:rPr lang="en-IN" sz="2400" dirty="0">
                <a:ea typeface="ＭＳ Ｐゴシック" pitchFamily="34" charset="-128"/>
              </a:rPr>
              <a:t>In reactions 1 to 5 of glycolysis,</a:t>
            </a:r>
          </a:p>
          <a:p>
            <a:pPr eaLnBrk="1" hangingPunct="1">
              <a:buSzTx/>
            </a:pPr>
            <a:r>
              <a:rPr lang="en-IN" sz="2400" dirty="0">
                <a:ea typeface="ＭＳ Ｐゴシック" pitchFamily="34" charset="-128"/>
              </a:rPr>
              <a:t>energy is required to add phosphate groups to glucose</a:t>
            </a:r>
          </a:p>
          <a:p>
            <a:pPr eaLnBrk="1" hangingPunct="1">
              <a:buSzTx/>
            </a:pPr>
            <a:r>
              <a:rPr lang="en-IN" sz="2400" dirty="0">
                <a:ea typeface="ＭＳ Ｐゴシック" pitchFamily="34" charset="-128"/>
              </a:rPr>
              <a:t>glucose is converted to two three-carbon molecules</a:t>
            </a:r>
          </a:p>
        </p:txBody>
      </p:sp>
      <p:pic>
        <p:nvPicPr>
          <p:cNvPr id="6" name="Content Placeholder 5" descr="The steps of glycolysis are as follows. For long description in Notes pane, press F6.">
            <a:extLst>
              <a:ext uri="{FF2B5EF4-FFF2-40B4-BE49-F238E27FC236}">
                <a16:creationId xmlns:a16="http://schemas.microsoft.com/office/drawing/2014/main" id="{7124F495-3EC3-4A59-87B7-1BF479491938}"/>
              </a:ext>
            </a:extLst>
          </p:cNvPr>
          <p:cNvPicPr>
            <a:picLocks noGrp="1" noChangeAspect="1"/>
          </p:cNvPicPr>
          <p:nvPr>
            <p:ph sz="quarter" idx="14"/>
          </p:nvPr>
        </p:nvPicPr>
        <p:blipFill>
          <a:blip r:embed="rId3"/>
          <a:stretch>
            <a:fillRect/>
          </a:stretch>
        </p:blipFill>
        <p:spPr>
          <a:xfrm>
            <a:off x="5208934" y="1766722"/>
            <a:ext cx="3121158" cy="4512310"/>
          </a:xfrm>
          <a:prstGeom prst="rect">
            <a:avLst/>
          </a:prstGeom>
        </p:spPr>
      </p:pic>
    </p:spTree>
    <p:extLst>
      <p:ext uri="{BB962C8B-B14F-4D97-AF65-F5344CB8AC3E}">
        <p14:creationId xmlns:p14="http://schemas.microsoft.com/office/powerpoint/2010/main" val="931261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394F2-95C1-469C-A993-07F90C7E4654}"/>
              </a:ext>
            </a:extLst>
          </p:cNvPr>
          <p:cNvSpPr>
            <a:spLocks noGrp="1"/>
          </p:cNvSpPr>
          <p:nvPr>
            <p:ph type="title"/>
          </p:nvPr>
        </p:nvSpPr>
        <p:spPr/>
        <p:txBody>
          <a:bodyPr/>
          <a:lstStyle/>
          <a:p>
            <a:r>
              <a:rPr lang="en-US" dirty="0">
                <a:ea typeface="ＭＳ Ｐゴシック" pitchFamily="34" charset="-128"/>
              </a:rPr>
              <a:t>Metabolism</a:t>
            </a:r>
            <a:endParaRPr lang="en-IN" dirty="0"/>
          </a:p>
        </p:txBody>
      </p:sp>
      <p:sp>
        <p:nvSpPr>
          <p:cNvPr id="3" name="Content Placeholder 2">
            <a:extLst>
              <a:ext uri="{FF2B5EF4-FFF2-40B4-BE49-F238E27FC236}">
                <a16:creationId xmlns:a16="http://schemas.microsoft.com/office/drawing/2014/main" id="{356C66BF-D972-4D61-BEE6-90079A081606}"/>
              </a:ext>
            </a:extLst>
          </p:cNvPr>
          <p:cNvSpPr>
            <a:spLocks noGrp="1"/>
          </p:cNvSpPr>
          <p:nvPr>
            <p:ph sz="quarter" idx="13"/>
          </p:nvPr>
        </p:nvSpPr>
        <p:spPr>
          <a:xfrm>
            <a:off x="457200" y="1556327"/>
            <a:ext cx="5132439" cy="4696989"/>
          </a:xfrm>
        </p:spPr>
        <p:txBody>
          <a:bodyPr/>
          <a:lstStyle/>
          <a:p>
            <a:pPr marL="0" indent="0" eaLnBrk="1" hangingPunct="1">
              <a:buClr>
                <a:schemeClr val="bg2"/>
              </a:buClr>
              <a:buSzTx/>
              <a:buFont typeface="Wingdings" pitchFamily="2" charset="2"/>
              <a:buNone/>
            </a:pPr>
            <a:r>
              <a:rPr lang="en-IN" sz="2400" b="1" dirty="0">
                <a:solidFill>
                  <a:srgbClr val="000000"/>
                </a:solidFill>
                <a:ea typeface="ＭＳ Ｐゴシック" pitchFamily="34" charset="-128"/>
              </a:rPr>
              <a:t>Metabolism</a:t>
            </a:r>
            <a:r>
              <a:rPr lang="en-IN" sz="2400" dirty="0">
                <a:solidFill>
                  <a:srgbClr val="000000"/>
                </a:solidFill>
                <a:ea typeface="ＭＳ Ｐゴシック" pitchFamily="34" charset="-128"/>
              </a:rPr>
              <a:t> involves</a:t>
            </a:r>
          </a:p>
          <a:p>
            <a:pPr eaLnBrk="1" hangingPunct="1">
              <a:buSzTx/>
            </a:pPr>
            <a:r>
              <a:rPr lang="en-IN" sz="2400" dirty="0">
                <a:solidFill>
                  <a:srgbClr val="000000"/>
                </a:solidFill>
                <a:ea typeface="ＭＳ Ｐゴシック" pitchFamily="34" charset="-128"/>
              </a:rPr>
              <a:t>all chemical reactions that provide energy and substances needed for growth</a:t>
            </a:r>
          </a:p>
          <a:p>
            <a:pPr eaLnBrk="1" hangingPunct="1">
              <a:buSzTx/>
            </a:pPr>
            <a:r>
              <a:rPr lang="en-IN" sz="2400" b="1" dirty="0">
                <a:solidFill>
                  <a:srgbClr val="000000"/>
                </a:solidFill>
                <a:ea typeface="ＭＳ Ｐゴシック" pitchFamily="34" charset="-128"/>
              </a:rPr>
              <a:t>catabolic</a:t>
            </a:r>
            <a:r>
              <a:rPr lang="en-IN" sz="2400" dirty="0">
                <a:solidFill>
                  <a:srgbClr val="000000"/>
                </a:solidFill>
                <a:ea typeface="ＭＳ Ｐゴシック" pitchFamily="34" charset="-128"/>
              </a:rPr>
              <a:t> </a:t>
            </a:r>
            <a:r>
              <a:rPr lang="en-IN" sz="2400" b="1" dirty="0">
                <a:solidFill>
                  <a:srgbClr val="000000"/>
                </a:solidFill>
                <a:ea typeface="ＭＳ Ｐゴシック" pitchFamily="34" charset="-128"/>
              </a:rPr>
              <a:t>reactions</a:t>
            </a:r>
            <a:r>
              <a:rPr lang="en-IN" sz="2400" dirty="0">
                <a:solidFill>
                  <a:srgbClr val="000000"/>
                </a:solidFill>
                <a:ea typeface="ＭＳ Ｐゴシック" pitchFamily="34" charset="-128"/>
              </a:rPr>
              <a:t> that break down large, complex molecules to provide energy and smaller molecules</a:t>
            </a:r>
          </a:p>
          <a:p>
            <a:pPr eaLnBrk="1" hangingPunct="1">
              <a:buSzTx/>
            </a:pPr>
            <a:r>
              <a:rPr lang="en-IN" sz="2400" b="1" dirty="0">
                <a:solidFill>
                  <a:srgbClr val="000000"/>
                </a:solidFill>
                <a:ea typeface="ＭＳ Ｐゴシック" pitchFamily="34" charset="-128"/>
              </a:rPr>
              <a:t>anabolic</a:t>
            </a:r>
            <a:r>
              <a:rPr lang="en-IN" sz="2400" dirty="0">
                <a:solidFill>
                  <a:srgbClr val="000000"/>
                </a:solidFill>
                <a:ea typeface="ＭＳ Ｐゴシック" pitchFamily="34" charset="-128"/>
              </a:rPr>
              <a:t> </a:t>
            </a:r>
            <a:r>
              <a:rPr lang="en-IN" sz="2400" b="1" dirty="0">
                <a:solidFill>
                  <a:srgbClr val="000000"/>
                </a:solidFill>
                <a:ea typeface="ＭＳ Ｐゴシック" pitchFamily="34" charset="-128"/>
              </a:rPr>
              <a:t>reactions</a:t>
            </a:r>
            <a:r>
              <a:rPr lang="en-IN" sz="2400" dirty="0">
                <a:solidFill>
                  <a:srgbClr val="000000"/>
                </a:solidFill>
                <a:ea typeface="ＭＳ Ｐゴシック" pitchFamily="34" charset="-128"/>
              </a:rPr>
              <a:t> that use A</a:t>
            </a:r>
            <a:r>
              <a:rPr lang="en-IN" sz="100" dirty="0">
                <a:solidFill>
                  <a:srgbClr val="000000"/>
                </a:solidFill>
                <a:ea typeface="ＭＳ Ｐゴシック" pitchFamily="34" charset="-128"/>
              </a:rPr>
              <a:t> </a:t>
            </a:r>
            <a:r>
              <a:rPr lang="en-IN" sz="2400" dirty="0">
                <a:solidFill>
                  <a:srgbClr val="000000"/>
                </a:solidFill>
                <a:ea typeface="ＭＳ Ｐゴシック" pitchFamily="34" charset="-128"/>
              </a:rPr>
              <a:t>T</a:t>
            </a:r>
            <a:r>
              <a:rPr lang="en-IN" sz="100" dirty="0">
                <a:solidFill>
                  <a:srgbClr val="000000"/>
                </a:solidFill>
                <a:ea typeface="ＭＳ Ｐゴシック" pitchFamily="34" charset="-128"/>
              </a:rPr>
              <a:t> </a:t>
            </a:r>
            <a:r>
              <a:rPr lang="en-IN" sz="2400" dirty="0">
                <a:solidFill>
                  <a:srgbClr val="000000"/>
                </a:solidFill>
                <a:ea typeface="ＭＳ Ｐゴシック" pitchFamily="34" charset="-128"/>
              </a:rPr>
              <a:t>P energy to build larger molecules</a:t>
            </a:r>
          </a:p>
        </p:txBody>
      </p:sp>
      <p:pic>
        <p:nvPicPr>
          <p:cNvPr id="5" name="Content Placeholder 4" descr="Various foods from all the food groups.">
            <a:extLst>
              <a:ext uri="{FF2B5EF4-FFF2-40B4-BE49-F238E27FC236}">
                <a16:creationId xmlns:a16="http://schemas.microsoft.com/office/drawing/2014/main" id="{A2D5B8AF-211F-409A-93E1-E539E0266ACE}"/>
              </a:ext>
            </a:extLst>
          </p:cNvPr>
          <p:cNvPicPr>
            <a:picLocks noGrp="1" noChangeAspect="1"/>
          </p:cNvPicPr>
          <p:nvPr>
            <p:ph sz="quarter" idx="14"/>
          </p:nvPr>
        </p:nvPicPr>
        <p:blipFill>
          <a:blip r:embed="rId2"/>
          <a:stretch>
            <a:fillRect/>
          </a:stretch>
        </p:blipFill>
        <p:spPr>
          <a:xfrm>
            <a:off x="5774217" y="2054191"/>
            <a:ext cx="3081968" cy="3081968"/>
          </a:xfrm>
          <a:prstGeom prst="rect">
            <a:avLst/>
          </a:prstGeom>
        </p:spPr>
      </p:pic>
    </p:spTree>
    <p:extLst>
      <p:ext uri="{BB962C8B-B14F-4D97-AF65-F5344CB8AC3E}">
        <p14:creationId xmlns:p14="http://schemas.microsoft.com/office/powerpoint/2010/main" val="243809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D1BC-FB14-45E6-9E84-3FD25D75C288}"/>
              </a:ext>
            </a:extLst>
          </p:cNvPr>
          <p:cNvSpPr>
            <a:spLocks noGrp="1"/>
          </p:cNvSpPr>
          <p:nvPr>
            <p:ph type="title"/>
          </p:nvPr>
        </p:nvSpPr>
        <p:spPr/>
        <p:txBody>
          <a:bodyPr/>
          <a:lstStyle/>
          <a:p>
            <a:r>
              <a:rPr lang="en-US" dirty="0">
                <a:ea typeface="ＭＳ Ｐゴシック" pitchFamily="34" charset="-128"/>
              </a:rPr>
              <a:t>Glycolysis: Energy Investment </a:t>
            </a:r>
            <a:r>
              <a:rPr lang="en-US" sz="2000" b="0" dirty="0">
                <a:ea typeface="ＭＳ Ｐゴシック" pitchFamily="34" charset="-128"/>
              </a:rPr>
              <a:t>(2 of 4)</a:t>
            </a:r>
            <a:endParaRPr lang="en-IN" dirty="0"/>
          </a:p>
        </p:txBody>
      </p:sp>
      <p:sp>
        <p:nvSpPr>
          <p:cNvPr id="3" name="Content Placeholder 2">
            <a:extLst>
              <a:ext uri="{FF2B5EF4-FFF2-40B4-BE49-F238E27FC236}">
                <a16:creationId xmlns:a16="http://schemas.microsoft.com/office/drawing/2014/main" id="{26E2378B-FDF1-4B40-B4FF-6B1FA49D6B83}"/>
              </a:ext>
            </a:extLst>
          </p:cNvPr>
          <p:cNvSpPr>
            <a:spLocks noGrp="1"/>
          </p:cNvSpPr>
          <p:nvPr>
            <p:ph sz="quarter" idx="13"/>
          </p:nvPr>
        </p:nvSpPr>
        <p:spPr>
          <a:xfrm>
            <a:off x="457200" y="1556327"/>
            <a:ext cx="4542503" cy="4431518"/>
          </a:xfrm>
        </p:spPr>
        <p:txBody>
          <a:bodyPr/>
          <a:lstStyle/>
          <a:p>
            <a:pPr marL="0" indent="0" eaLnBrk="1" hangingPunct="1">
              <a:buFont typeface="Wingdings" charset="0"/>
              <a:buNone/>
              <a:defRPr/>
            </a:pPr>
            <a:r>
              <a:rPr lang="en-IN" sz="2400" b="1" dirty="0">
                <a:solidFill>
                  <a:srgbClr val="000000"/>
                </a:solidFill>
                <a:ea typeface="ＭＳ Ｐゴシック" charset="0"/>
                <a:cs typeface="ＭＳ Ｐゴシック" charset="0"/>
              </a:rPr>
              <a:t>Reaction 1: Phosphorylation</a:t>
            </a:r>
          </a:p>
          <a:p>
            <a:pPr marL="0" indent="0" eaLnBrk="1" hangingPunct="1">
              <a:buFont typeface="Wingdings" charset="0"/>
              <a:buNone/>
              <a:defRPr/>
            </a:pPr>
            <a:r>
              <a:rPr lang="en-IN" sz="2400" dirty="0">
                <a:ea typeface="ＭＳ Ｐゴシック" charset="0"/>
                <a:cs typeface="ＭＳ Ｐゴシック" charset="0"/>
              </a:rPr>
              <a:t>A phosphate from A</a:t>
            </a:r>
            <a:r>
              <a:rPr lang="en-IN" sz="100" dirty="0">
                <a:ea typeface="ＭＳ Ｐゴシック" charset="0"/>
                <a:cs typeface="ＭＳ Ｐゴシック" charset="0"/>
              </a:rPr>
              <a:t> </a:t>
            </a:r>
            <a:r>
              <a:rPr lang="en-IN" sz="2400" dirty="0">
                <a:ea typeface="ＭＳ Ｐゴシック" charset="0"/>
                <a:cs typeface="ＭＳ Ｐゴシック" charset="0"/>
              </a:rPr>
              <a:t>T</a:t>
            </a:r>
            <a:r>
              <a:rPr lang="en-IN" sz="100" dirty="0">
                <a:ea typeface="ＭＳ Ｐゴシック" charset="0"/>
                <a:cs typeface="ＭＳ Ｐゴシック" charset="0"/>
              </a:rPr>
              <a:t> </a:t>
            </a:r>
            <a:r>
              <a:rPr lang="en-IN" sz="2400" dirty="0">
                <a:ea typeface="ＭＳ Ｐゴシック" charset="0"/>
                <a:cs typeface="ＭＳ Ｐゴシック" charset="0"/>
              </a:rPr>
              <a:t>P is added to glucose, forming glucose-6-phosphate and A</a:t>
            </a:r>
            <a:r>
              <a:rPr lang="en-IN" sz="100" dirty="0">
                <a:ea typeface="ＭＳ Ｐゴシック" charset="0"/>
                <a:cs typeface="ＭＳ Ｐゴシック" charset="0"/>
              </a:rPr>
              <a:t> </a:t>
            </a:r>
            <a:r>
              <a:rPr lang="en-IN" sz="2400" dirty="0">
                <a:ea typeface="ＭＳ Ｐゴシック" charset="0"/>
                <a:cs typeface="ＭＳ Ｐゴシック" charset="0"/>
              </a:rPr>
              <a:t>D</a:t>
            </a:r>
            <a:r>
              <a:rPr lang="en-IN" sz="100" dirty="0">
                <a:ea typeface="ＭＳ Ｐゴシック" charset="0"/>
                <a:cs typeface="ＭＳ Ｐゴシック" charset="0"/>
              </a:rPr>
              <a:t> </a:t>
            </a:r>
            <a:r>
              <a:rPr lang="en-IN" sz="2400" dirty="0">
                <a:ea typeface="ＭＳ Ｐゴシック" charset="0"/>
                <a:cs typeface="ＭＳ Ｐゴシック" charset="0"/>
              </a:rPr>
              <a:t>P.</a:t>
            </a:r>
          </a:p>
          <a:p>
            <a:pPr marL="0" indent="0" eaLnBrk="1" hangingPunct="1">
              <a:buFont typeface="Wingdings" charset="0"/>
              <a:buNone/>
              <a:defRPr/>
            </a:pPr>
            <a:r>
              <a:rPr lang="en-IN" sz="2400" b="1" dirty="0">
                <a:ea typeface="ＭＳ Ｐゴシック" charset="0"/>
                <a:cs typeface="ＭＳ Ｐゴシック" charset="0"/>
              </a:rPr>
              <a:t>Reaction 2: Isomerization</a:t>
            </a:r>
          </a:p>
          <a:p>
            <a:pPr marL="0" indent="0" eaLnBrk="1" hangingPunct="1">
              <a:buFont typeface="Wingdings" charset="0"/>
              <a:buNone/>
              <a:defRPr/>
            </a:pPr>
            <a:r>
              <a:rPr lang="en-IN" sz="2400" dirty="0">
                <a:ea typeface="ＭＳ Ｐゴシック" charset="0"/>
                <a:cs typeface="ＭＳ Ｐゴシック" charset="0"/>
              </a:rPr>
              <a:t>The glucose-6-phosphate (the aldose from reaction 1) undergoes isomerization to fructose-6-phosphate, which is a ketose.</a:t>
            </a:r>
            <a:endParaRPr lang="en-IN" sz="2400" dirty="0">
              <a:cs typeface="Times New Roman" panose="02020603050405020304" pitchFamily="18" charset="0"/>
            </a:endParaRPr>
          </a:p>
        </p:txBody>
      </p:sp>
      <p:pic>
        <p:nvPicPr>
          <p:cNvPr id="5" name="Content Placeholder 4" descr="In part 1, A T P is added to glucose and hexokinase.  For long description in Notes pane, press F6.">
            <a:extLst>
              <a:ext uri="{FF2B5EF4-FFF2-40B4-BE49-F238E27FC236}">
                <a16:creationId xmlns:a16="http://schemas.microsoft.com/office/drawing/2014/main" id="{B1B6C804-9D75-4401-AEA9-16A65E4A5831}"/>
              </a:ext>
            </a:extLst>
          </p:cNvPr>
          <p:cNvPicPr>
            <a:picLocks noGrp="1" noChangeAspect="1"/>
          </p:cNvPicPr>
          <p:nvPr>
            <p:ph sz="quarter" idx="14"/>
          </p:nvPr>
        </p:nvPicPr>
        <p:blipFill>
          <a:blip r:embed="rId3"/>
          <a:stretch>
            <a:fillRect/>
          </a:stretch>
        </p:blipFill>
        <p:spPr>
          <a:xfrm>
            <a:off x="5651441" y="1686273"/>
            <a:ext cx="2284785" cy="4512310"/>
          </a:xfrm>
          <a:prstGeom prst="rect">
            <a:avLst/>
          </a:prstGeom>
        </p:spPr>
      </p:pic>
    </p:spTree>
    <p:extLst>
      <p:ext uri="{BB962C8B-B14F-4D97-AF65-F5344CB8AC3E}">
        <p14:creationId xmlns:p14="http://schemas.microsoft.com/office/powerpoint/2010/main" val="506581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D1BC-FB14-45E6-9E84-3FD25D75C288}"/>
              </a:ext>
            </a:extLst>
          </p:cNvPr>
          <p:cNvSpPr>
            <a:spLocks noGrp="1"/>
          </p:cNvSpPr>
          <p:nvPr>
            <p:ph type="title"/>
          </p:nvPr>
        </p:nvSpPr>
        <p:spPr/>
        <p:txBody>
          <a:bodyPr/>
          <a:lstStyle/>
          <a:p>
            <a:r>
              <a:rPr lang="en-US" dirty="0">
                <a:ea typeface="ＭＳ Ｐゴシック" pitchFamily="34" charset="-128"/>
              </a:rPr>
              <a:t>Glycolysis: Energy Investment </a:t>
            </a:r>
            <a:r>
              <a:rPr lang="en-US" sz="2000" b="0" dirty="0">
                <a:ea typeface="ＭＳ Ｐゴシック" pitchFamily="34" charset="-128"/>
              </a:rPr>
              <a:t>(3 of 4)</a:t>
            </a:r>
            <a:endParaRPr lang="en-IN" dirty="0"/>
          </a:p>
        </p:txBody>
      </p:sp>
      <p:sp>
        <p:nvSpPr>
          <p:cNvPr id="3" name="Content Placeholder 2">
            <a:extLst>
              <a:ext uri="{FF2B5EF4-FFF2-40B4-BE49-F238E27FC236}">
                <a16:creationId xmlns:a16="http://schemas.microsoft.com/office/drawing/2014/main" id="{26E2378B-FDF1-4B40-B4FF-6B1FA49D6B83}"/>
              </a:ext>
            </a:extLst>
          </p:cNvPr>
          <p:cNvSpPr>
            <a:spLocks noGrp="1"/>
          </p:cNvSpPr>
          <p:nvPr>
            <p:ph sz="quarter" idx="13"/>
          </p:nvPr>
        </p:nvSpPr>
        <p:spPr>
          <a:xfrm>
            <a:off x="457200" y="1556326"/>
            <a:ext cx="4704735" cy="4785479"/>
          </a:xfrm>
        </p:spPr>
        <p:txBody>
          <a:bodyPr/>
          <a:lstStyle/>
          <a:p>
            <a:pPr marL="0" indent="0" eaLnBrk="1" hangingPunct="1">
              <a:buFont typeface="Wingdings" charset="0"/>
              <a:buNone/>
              <a:defRPr/>
            </a:pPr>
            <a:r>
              <a:rPr lang="en-IN" sz="2400" b="1" dirty="0">
                <a:ea typeface="ＭＳ Ｐゴシック" charset="0"/>
                <a:cs typeface="ＭＳ Ｐゴシック" charset="0"/>
              </a:rPr>
              <a:t>Reaction 3: Phosphorylation</a:t>
            </a:r>
          </a:p>
          <a:p>
            <a:pPr marL="0" indent="0" eaLnBrk="1" hangingPunct="1">
              <a:buFont typeface="Wingdings" charset="0"/>
              <a:buNone/>
              <a:defRPr/>
            </a:pPr>
            <a:r>
              <a:rPr lang="en-IN" sz="2400" dirty="0">
                <a:ea typeface="ＭＳ Ｐゴシック" charset="0"/>
                <a:cs typeface="ＭＳ Ｐゴシック" charset="0"/>
              </a:rPr>
              <a:t>Fructose-6-phosphate reacts with a second A</a:t>
            </a:r>
            <a:r>
              <a:rPr lang="en-IN" sz="100" dirty="0">
                <a:ea typeface="ＭＳ Ｐゴシック" charset="0"/>
                <a:cs typeface="ＭＳ Ｐゴシック" charset="0"/>
              </a:rPr>
              <a:t> </a:t>
            </a:r>
            <a:r>
              <a:rPr lang="en-IN" sz="2400" dirty="0">
                <a:ea typeface="ＭＳ Ｐゴシック" charset="0"/>
                <a:cs typeface="ＭＳ Ｐゴシック" charset="0"/>
              </a:rPr>
              <a:t>T</a:t>
            </a:r>
            <a:r>
              <a:rPr lang="en-IN" sz="100" dirty="0">
                <a:ea typeface="ＭＳ Ｐゴシック" charset="0"/>
                <a:cs typeface="ＭＳ Ｐゴシック" charset="0"/>
              </a:rPr>
              <a:t> </a:t>
            </a:r>
            <a:r>
              <a:rPr lang="en-IN" sz="2400" dirty="0">
                <a:ea typeface="ＭＳ Ｐゴシック" charset="0"/>
                <a:cs typeface="ＭＳ Ｐゴシック" charset="0"/>
              </a:rPr>
              <a:t>P, adding a second phosphate to the molecule: fructose-1,6-biphosphate.</a:t>
            </a:r>
          </a:p>
          <a:p>
            <a:pPr marL="0" indent="0" eaLnBrk="1" hangingPunct="1">
              <a:buFont typeface="Wingdings" charset="0"/>
              <a:buNone/>
              <a:defRPr/>
            </a:pPr>
            <a:r>
              <a:rPr lang="en-IN" sz="2400" b="1" dirty="0">
                <a:ea typeface="ＭＳ Ｐゴシック" charset="0"/>
                <a:cs typeface="ＭＳ Ｐゴシック" charset="0"/>
              </a:rPr>
              <a:t>Reaction 4: Cleavage</a:t>
            </a:r>
          </a:p>
          <a:p>
            <a:pPr marL="0" indent="0" eaLnBrk="1" hangingPunct="1">
              <a:buFont typeface="Wingdings" charset="0"/>
              <a:buNone/>
              <a:defRPr/>
            </a:pPr>
            <a:r>
              <a:rPr lang="en-IN" sz="2400" dirty="0">
                <a:ea typeface="ＭＳ Ｐゴシック" charset="0"/>
                <a:cs typeface="ＭＳ Ｐゴシック" charset="0"/>
              </a:rPr>
              <a:t>Fructose-1,6-bisphosphate is split into two three-carbon phosphate isomers: dihydroxyacetone phosphate and glyceraldehyde-3-phosphate.</a:t>
            </a:r>
          </a:p>
        </p:txBody>
      </p:sp>
      <p:pic>
        <p:nvPicPr>
          <p:cNvPr id="9" name="Content Placeholder 8" descr="Fructose-6-phosphate reacts with A T P and phosphofructokinase to produce A D P and fructose-1,6-biphosphate, which is a pentagonal ring with 2 phosphates. For long description in Notes pane, press F6.">
            <a:extLst>
              <a:ext uri="{FF2B5EF4-FFF2-40B4-BE49-F238E27FC236}">
                <a16:creationId xmlns:a16="http://schemas.microsoft.com/office/drawing/2014/main" id="{9E220C05-D491-4DCD-BBF0-865C17C78BFF}"/>
              </a:ext>
            </a:extLst>
          </p:cNvPr>
          <p:cNvPicPr>
            <a:picLocks noGrp="1" noChangeAspect="1"/>
          </p:cNvPicPr>
          <p:nvPr>
            <p:ph sz="quarter" idx="14"/>
          </p:nvPr>
        </p:nvPicPr>
        <p:blipFill>
          <a:blip r:embed="rId3"/>
          <a:stretch>
            <a:fillRect/>
          </a:stretch>
        </p:blipFill>
        <p:spPr>
          <a:xfrm>
            <a:off x="5407155" y="1702047"/>
            <a:ext cx="3373632" cy="4512310"/>
          </a:xfrm>
          <a:prstGeom prst="rect">
            <a:avLst/>
          </a:prstGeom>
        </p:spPr>
      </p:pic>
    </p:spTree>
    <p:extLst>
      <p:ext uri="{BB962C8B-B14F-4D97-AF65-F5344CB8AC3E}">
        <p14:creationId xmlns:p14="http://schemas.microsoft.com/office/powerpoint/2010/main" val="3576035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D1BC-FB14-45E6-9E84-3FD25D75C288}"/>
              </a:ext>
            </a:extLst>
          </p:cNvPr>
          <p:cNvSpPr>
            <a:spLocks noGrp="1"/>
          </p:cNvSpPr>
          <p:nvPr>
            <p:ph type="title"/>
          </p:nvPr>
        </p:nvSpPr>
        <p:spPr/>
        <p:txBody>
          <a:bodyPr/>
          <a:lstStyle/>
          <a:p>
            <a:r>
              <a:rPr lang="en-US" dirty="0">
                <a:ea typeface="ＭＳ Ｐゴシック" pitchFamily="34" charset="-128"/>
              </a:rPr>
              <a:t>Glycolysis: Energy Investment </a:t>
            </a:r>
            <a:r>
              <a:rPr lang="en-US" sz="2000" b="0" dirty="0">
                <a:ea typeface="ＭＳ Ｐゴシック" pitchFamily="34" charset="-128"/>
              </a:rPr>
              <a:t>(4 of 4)</a:t>
            </a:r>
            <a:endParaRPr lang="en-IN" dirty="0"/>
          </a:p>
        </p:txBody>
      </p:sp>
      <p:sp>
        <p:nvSpPr>
          <p:cNvPr id="3" name="Content Placeholder 2">
            <a:extLst>
              <a:ext uri="{FF2B5EF4-FFF2-40B4-BE49-F238E27FC236}">
                <a16:creationId xmlns:a16="http://schemas.microsoft.com/office/drawing/2014/main" id="{26E2378B-FDF1-4B40-B4FF-6B1FA49D6B83}"/>
              </a:ext>
            </a:extLst>
          </p:cNvPr>
          <p:cNvSpPr>
            <a:spLocks noGrp="1"/>
          </p:cNvSpPr>
          <p:nvPr>
            <p:ph sz="quarter" idx="13"/>
          </p:nvPr>
        </p:nvSpPr>
        <p:spPr>
          <a:xfrm>
            <a:off x="457200" y="1556326"/>
            <a:ext cx="4483509" cy="4785479"/>
          </a:xfrm>
        </p:spPr>
        <p:txBody>
          <a:bodyPr/>
          <a:lstStyle/>
          <a:p>
            <a:pPr marL="0" indent="0" eaLnBrk="1" hangingPunct="1">
              <a:buFont typeface="Wingdings" charset="0"/>
              <a:buNone/>
              <a:defRPr/>
            </a:pPr>
            <a:r>
              <a:rPr lang="en-IN" sz="2400" b="1" dirty="0">
                <a:ea typeface="ＭＳ Ｐゴシック" charset="0"/>
                <a:cs typeface="ＭＳ Ｐゴシック" charset="0"/>
              </a:rPr>
              <a:t>Reaction 5: Isomerization</a:t>
            </a:r>
          </a:p>
          <a:p>
            <a:pPr marL="0" indent="0" eaLnBrk="1" hangingPunct="1">
              <a:buFont typeface="Wingdings" charset="0"/>
              <a:buNone/>
              <a:defRPr/>
            </a:pPr>
            <a:r>
              <a:rPr lang="en-IN" sz="2400" dirty="0">
                <a:ea typeface="ＭＳ Ｐゴシック" charset="0"/>
                <a:cs typeface="ＭＳ Ｐゴシック" charset="0"/>
              </a:rPr>
              <a:t>Because dihydroxyacetone phosphate is a ketone, it cannot react further.</a:t>
            </a:r>
          </a:p>
          <a:p>
            <a:pPr marL="0" indent="0" eaLnBrk="1" hangingPunct="1">
              <a:buFont typeface="Wingdings" charset="0"/>
              <a:buNone/>
              <a:defRPr/>
            </a:pPr>
            <a:r>
              <a:rPr lang="en-IN" sz="2400" dirty="0">
                <a:ea typeface="ＭＳ Ｐゴシック" charset="0"/>
                <a:cs typeface="ＭＳ Ｐゴシック" charset="0"/>
              </a:rPr>
              <a:t>It undergoes isomerization to provide a second molecule of glyceraldehyde-3-phosphate, which can be oxidized. Now all six-carbon atoms from glucose are contained in two identical triose phosphates.</a:t>
            </a:r>
            <a:endParaRPr lang="en-IN" sz="2400" b="1" dirty="0">
              <a:ea typeface="ＭＳ Ｐゴシック" charset="0"/>
              <a:cs typeface="ＭＳ Ｐゴシック" charset="0"/>
            </a:endParaRPr>
          </a:p>
        </p:txBody>
      </p:sp>
      <p:pic>
        <p:nvPicPr>
          <p:cNvPr id="6" name="Content Placeholder 5" descr="In part 5, triose phosphate isomerase provides glyceraldehyde-3-phosphate. Dihydroxyacetone phosphate does not react.  ">
            <a:extLst>
              <a:ext uri="{FF2B5EF4-FFF2-40B4-BE49-F238E27FC236}">
                <a16:creationId xmlns:a16="http://schemas.microsoft.com/office/drawing/2014/main" id="{8A7B9F60-726B-4B7F-B654-2D19F425E95F}"/>
              </a:ext>
            </a:extLst>
          </p:cNvPr>
          <p:cNvPicPr>
            <a:picLocks noGrp="1" noChangeAspect="1"/>
          </p:cNvPicPr>
          <p:nvPr>
            <p:ph sz="quarter" idx="14"/>
          </p:nvPr>
        </p:nvPicPr>
        <p:blipFill>
          <a:blip r:embed="rId2"/>
          <a:stretch>
            <a:fillRect/>
          </a:stretch>
        </p:blipFill>
        <p:spPr>
          <a:xfrm>
            <a:off x="5150914" y="2212737"/>
            <a:ext cx="3610305" cy="3081968"/>
          </a:xfrm>
          <a:prstGeom prst="rect">
            <a:avLst/>
          </a:prstGeom>
        </p:spPr>
      </p:pic>
    </p:spTree>
    <p:extLst>
      <p:ext uri="{BB962C8B-B14F-4D97-AF65-F5344CB8AC3E}">
        <p14:creationId xmlns:p14="http://schemas.microsoft.com/office/powerpoint/2010/main" val="3247339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F5FF-F3D6-4DD6-8E5A-AB4D1D6624DF}"/>
              </a:ext>
            </a:extLst>
          </p:cNvPr>
          <p:cNvSpPr>
            <a:spLocks noGrp="1"/>
          </p:cNvSpPr>
          <p:nvPr>
            <p:ph type="title"/>
          </p:nvPr>
        </p:nvSpPr>
        <p:spPr/>
        <p:txBody>
          <a:bodyPr/>
          <a:lstStyle/>
          <a:p>
            <a:r>
              <a:rPr lang="en-US" dirty="0">
                <a:ea typeface="ＭＳ Ｐゴシック" pitchFamily="34" charset="-128"/>
              </a:rPr>
              <a:t>Glycolysis: Energy Generating </a:t>
            </a:r>
            <a:r>
              <a:rPr lang="en-US" sz="2000" b="0" dirty="0">
                <a:ea typeface="ＭＳ Ｐゴシック" pitchFamily="34" charset="-128"/>
              </a:rPr>
              <a:t>(1 of 4)</a:t>
            </a:r>
            <a:endParaRPr lang="en-IN" dirty="0"/>
          </a:p>
        </p:txBody>
      </p:sp>
      <p:sp>
        <p:nvSpPr>
          <p:cNvPr id="4" name="Content Placeholder 3">
            <a:extLst>
              <a:ext uri="{FF2B5EF4-FFF2-40B4-BE49-F238E27FC236}">
                <a16:creationId xmlns:a16="http://schemas.microsoft.com/office/drawing/2014/main" id="{3252F325-68CF-4E4D-8CF0-F73FC678E142}"/>
              </a:ext>
            </a:extLst>
          </p:cNvPr>
          <p:cNvSpPr>
            <a:spLocks noGrp="1"/>
          </p:cNvSpPr>
          <p:nvPr>
            <p:ph sz="quarter" idx="14"/>
          </p:nvPr>
        </p:nvSpPr>
        <p:spPr>
          <a:xfrm>
            <a:off x="457200" y="1547983"/>
            <a:ext cx="4336026" cy="2065605"/>
          </a:xfrm>
        </p:spPr>
        <p:txBody>
          <a:bodyPr/>
          <a:lstStyle/>
          <a:p>
            <a:pPr marL="0" indent="0" eaLnBrk="1" hangingPunct="1">
              <a:buFont typeface="Wingdings" charset="0"/>
              <a:buNone/>
              <a:defRPr/>
            </a:pPr>
            <a:r>
              <a:rPr lang="en-IN" sz="2400" b="1" dirty="0">
                <a:ea typeface="ＭＳ Ｐゴシック" charset="0"/>
                <a:cs typeface="ＭＳ Ｐゴシック" charset="0"/>
              </a:rPr>
              <a:t>Reaction 6: Oxidation, Phosphorylation</a:t>
            </a:r>
          </a:p>
          <a:p>
            <a:pPr marL="0" indent="0" eaLnBrk="1" hangingPunct="1">
              <a:buFont typeface="Wingdings" charset="0"/>
              <a:buNone/>
              <a:defRPr/>
            </a:pPr>
            <a:r>
              <a:rPr lang="en-IN" sz="2400" dirty="0">
                <a:ea typeface="ＭＳ Ｐゴシック" charset="0"/>
                <a:cs typeface="ＭＳ Ｐゴシック" charset="0"/>
              </a:rPr>
              <a:t>The aldehyde group of each glyceraldehyde-3-phosphate is oxidized to a carboxyl group by</a:t>
            </a:r>
            <a:endParaRPr lang="en-IN" sz="2400" dirty="0"/>
          </a:p>
        </p:txBody>
      </p:sp>
      <p:sp>
        <p:nvSpPr>
          <p:cNvPr id="5" name="Content Placeholder 4">
            <a:extLst>
              <a:ext uri="{FF2B5EF4-FFF2-40B4-BE49-F238E27FC236}">
                <a16:creationId xmlns:a16="http://schemas.microsoft.com/office/drawing/2014/main" id="{A8E99621-7274-4D10-B5F5-C510FA8B7C64}"/>
              </a:ext>
            </a:extLst>
          </p:cNvPr>
          <p:cNvSpPr>
            <a:spLocks noGrp="1"/>
          </p:cNvSpPr>
          <p:nvPr>
            <p:ph sz="quarter" idx="15"/>
          </p:nvPr>
        </p:nvSpPr>
        <p:spPr>
          <a:xfrm>
            <a:off x="457200" y="3654421"/>
            <a:ext cx="2005781" cy="416364"/>
          </a:xfrm>
        </p:spPr>
        <p:txBody>
          <a:bodyPr/>
          <a:lstStyle/>
          <a:p>
            <a:pPr marL="432" indent="0">
              <a:buNone/>
            </a:pPr>
            <a:r>
              <a:rPr lang="en-IN" sz="2400" dirty="0">
                <a:ea typeface="ＭＳ Ｐゴシック" charset="0"/>
                <a:cs typeface="ＭＳ Ｐゴシック" charset="0"/>
              </a:rPr>
              <a:t>the coenzyme</a:t>
            </a:r>
            <a:endParaRPr lang="en-IN" sz="2400" dirty="0"/>
          </a:p>
        </p:txBody>
      </p:sp>
      <p:graphicFrame>
        <p:nvGraphicFramePr>
          <p:cNvPr id="17" name="Object 16" descr="N A D super plus,">
            <a:extLst>
              <a:ext uri="{FF2B5EF4-FFF2-40B4-BE49-F238E27FC236}">
                <a16:creationId xmlns:a16="http://schemas.microsoft.com/office/drawing/2014/main" id="{83F5971A-CFCC-4224-8DE3-750F18F0D20C}"/>
              </a:ext>
            </a:extLst>
          </p:cNvPr>
          <p:cNvGraphicFramePr>
            <a:graphicFrameLocks noChangeAspect="1"/>
          </p:cNvGraphicFramePr>
          <p:nvPr>
            <p:extLst/>
          </p:nvPr>
        </p:nvGraphicFramePr>
        <p:xfrm>
          <a:off x="2551625" y="3669991"/>
          <a:ext cx="807989" cy="383452"/>
        </p:xfrm>
        <a:graphic>
          <a:graphicData uri="http://schemas.openxmlformats.org/presentationml/2006/ole">
            <mc:AlternateContent xmlns:mc="http://schemas.openxmlformats.org/markup-compatibility/2006">
              <mc:Choice xmlns:v="urn:schemas-microsoft-com:vml" Requires="v">
                <p:oleObj spid="_x0000_s15368" name="Equation" r:id="rId3" imgW="749160" imgH="355320" progId="Equation.DSMT4">
                  <p:embed/>
                </p:oleObj>
              </mc:Choice>
              <mc:Fallback>
                <p:oleObj name="Equation" r:id="rId3" imgW="749160" imgH="355320" progId="Equation.DSMT4">
                  <p:embed/>
                  <p:pic>
                    <p:nvPicPr>
                      <p:cNvPr id="17" name="Object 16" descr="N A D super plus,">
                        <a:extLst>
                          <a:ext uri="{FF2B5EF4-FFF2-40B4-BE49-F238E27FC236}">
                            <a16:creationId xmlns:a16="http://schemas.microsoft.com/office/drawing/2014/main" id="{83F5971A-CFCC-4224-8DE3-750F18F0D20C}"/>
                          </a:ext>
                        </a:extLst>
                      </p:cNvPr>
                      <p:cNvPicPr/>
                      <p:nvPr/>
                    </p:nvPicPr>
                    <p:blipFill>
                      <a:blip r:embed="rId4"/>
                      <a:stretch>
                        <a:fillRect/>
                      </a:stretch>
                    </p:blipFill>
                    <p:spPr>
                      <a:xfrm>
                        <a:off x="2551625" y="3669991"/>
                        <a:ext cx="807989" cy="38345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0F177767-F940-43D0-8A89-56CA05CADCCE}"/>
              </a:ext>
            </a:extLst>
          </p:cNvPr>
          <p:cNvSpPr>
            <a:spLocks noGrp="1"/>
          </p:cNvSpPr>
          <p:nvPr>
            <p:ph sz="quarter" idx="16"/>
          </p:nvPr>
        </p:nvSpPr>
        <p:spPr>
          <a:xfrm>
            <a:off x="3451119" y="3652770"/>
            <a:ext cx="1238865" cy="386001"/>
          </a:xfrm>
        </p:spPr>
        <p:txBody>
          <a:bodyPr/>
          <a:lstStyle/>
          <a:p>
            <a:pPr marL="432" indent="0">
              <a:buNone/>
            </a:pPr>
            <a:r>
              <a:rPr lang="en-IN" sz="2400" dirty="0">
                <a:ea typeface="ＭＳ Ｐゴシック" charset="0"/>
                <a:cs typeface="ＭＳ Ｐゴシック" charset="0"/>
              </a:rPr>
              <a:t>which is</a:t>
            </a:r>
            <a:endParaRPr lang="en-IN" sz="2400" dirty="0"/>
          </a:p>
        </p:txBody>
      </p:sp>
      <p:sp>
        <p:nvSpPr>
          <p:cNvPr id="6" name="Content Placeholder 5">
            <a:extLst>
              <a:ext uri="{FF2B5EF4-FFF2-40B4-BE49-F238E27FC236}">
                <a16:creationId xmlns:a16="http://schemas.microsoft.com/office/drawing/2014/main" id="{33CE1EAC-907A-4522-B073-07D57E6B2F0F}"/>
              </a:ext>
            </a:extLst>
          </p:cNvPr>
          <p:cNvSpPr>
            <a:spLocks noGrp="1"/>
          </p:cNvSpPr>
          <p:nvPr>
            <p:ph sz="quarter" idx="17"/>
          </p:nvPr>
        </p:nvSpPr>
        <p:spPr>
          <a:xfrm>
            <a:off x="454673" y="4108118"/>
            <a:ext cx="3114438" cy="411268"/>
          </a:xfrm>
        </p:spPr>
        <p:txBody>
          <a:bodyPr/>
          <a:lstStyle/>
          <a:p>
            <a:pPr marL="432" indent="0">
              <a:buNone/>
            </a:pPr>
            <a:r>
              <a:rPr lang="en-IN" sz="2400" dirty="0">
                <a:ea typeface="ＭＳ Ｐゴシック" charset="0"/>
                <a:cs typeface="ＭＳ Ｐゴシック" charset="0"/>
              </a:rPr>
              <a:t>reduced to N</a:t>
            </a:r>
            <a:r>
              <a:rPr lang="en-IN" sz="100" dirty="0">
                <a:ea typeface="ＭＳ Ｐゴシック" charset="0"/>
                <a:cs typeface="ＭＳ Ｐゴシック" charset="0"/>
              </a:rPr>
              <a:t> </a:t>
            </a:r>
            <a:r>
              <a:rPr lang="en-IN" sz="2400" dirty="0">
                <a:ea typeface="ＭＳ Ｐゴシック" charset="0"/>
                <a:cs typeface="ＭＳ Ｐゴシック" charset="0"/>
              </a:rPr>
              <a:t>A</a:t>
            </a:r>
            <a:r>
              <a:rPr lang="en-IN" sz="100" dirty="0">
                <a:ea typeface="ＭＳ Ｐゴシック" charset="0"/>
                <a:cs typeface="ＭＳ Ｐゴシック" charset="0"/>
              </a:rPr>
              <a:t> </a:t>
            </a:r>
            <a:r>
              <a:rPr lang="en-IN" sz="2400" dirty="0">
                <a:ea typeface="ＭＳ Ｐゴシック" charset="0"/>
                <a:cs typeface="ＭＳ Ｐゴシック" charset="0"/>
              </a:rPr>
              <a:t>D</a:t>
            </a:r>
            <a:r>
              <a:rPr lang="en-IN" sz="100" dirty="0">
                <a:ea typeface="ＭＳ Ｐゴシック" charset="0"/>
                <a:cs typeface="ＭＳ Ｐゴシック" charset="0"/>
              </a:rPr>
              <a:t> </a:t>
            </a:r>
            <a:r>
              <a:rPr lang="en-IN" sz="2400" dirty="0">
                <a:ea typeface="ＭＳ Ｐゴシック" charset="0"/>
                <a:cs typeface="ＭＳ Ｐゴシック" charset="0"/>
              </a:rPr>
              <a:t>H and</a:t>
            </a:r>
            <a:endParaRPr lang="en-IN" sz="2400" dirty="0"/>
          </a:p>
        </p:txBody>
      </p:sp>
      <p:graphicFrame>
        <p:nvGraphicFramePr>
          <p:cNvPr id="18" name="Object 17" descr="H super plus.">
            <a:extLst>
              <a:ext uri="{FF2B5EF4-FFF2-40B4-BE49-F238E27FC236}">
                <a16:creationId xmlns:a16="http://schemas.microsoft.com/office/drawing/2014/main" id="{982497B9-39AE-4B19-9BDB-483491A30969}"/>
              </a:ext>
            </a:extLst>
          </p:cNvPr>
          <p:cNvGraphicFramePr>
            <a:graphicFrameLocks noChangeAspect="1"/>
          </p:cNvGraphicFramePr>
          <p:nvPr>
            <p:extLst/>
          </p:nvPr>
        </p:nvGraphicFramePr>
        <p:xfrm>
          <a:off x="3676218" y="4092553"/>
          <a:ext cx="433070" cy="349250"/>
        </p:xfrm>
        <a:graphic>
          <a:graphicData uri="http://schemas.openxmlformats.org/presentationml/2006/ole">
            <mc:AlternateContent xmlns:mc="http://schemas.openxmlformats.org/markup-compatibility/2006">
              <mc:Choice xmlns:v="urn:schemas-microsoft-com:vml" Requires="v">
                <p:oleObj spid="_x0000_s15369" name="Equation" r:id="rId5" imgW="393480" imgH="317160" progId="Equation.DSMT4">
                  <p:embed/>
                </p:oleObj>
              </mc:Choice>
              <mc:Fallback>
                <p:oleObj name="Equation" r:id="rId5" imgW="393480" imgH="317160" progId="Equation.DSMT4">
                  <p:embed/>
                  <p:pic>
                    <p:nvPicPr>
                      <p:cNvPr id="18" name="Object 17" descr="H super plus.">
                        <a:extLst>
                          <a:ext uri="{FF2B5EF4-FFF2-40B4-BE49-F238E27FC236}">
                            <a16:creationId xmlns:a16="http://schemas.microsoft.com/office/drawing/2014/main" id="{982497B9-39AE-4B19-9BDB-483491A30969}"/>
                          </a:ext>
                        </a:extLst>
                      </p:cNvPr>
                      <p:cNvPicPr/>
                      <p:nvPr/>
                    </p:nvPicPr>
                    <p:blipFill>
                      <a:blip r:embed="rId6"/>
                      <a:stretch>
                        <a:fillRect/>
                      </a:stretch>
                    </p:blipFill>
                    <p:spPr>
                      <a:xfrm>
                        <a:off x="3676218" y="4092553"/>
                        <a:ext cx="433070" cy="34925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B00E04D-3F57-43C0-8B4D-38424CF11E71}"/>
              </a:ext>
            </a:extLst>
          </p:cNvPr>
          <p:cNvSpPr>
            <a:spLocks noGrp="1"/>
          </p:cNvSpPr>
          <p:nvPr>
            <p:ph sz="quarter" idx="18"/>
          </p:nvPr>
        </p:nvSpPr>
        <p:spPr>
          <a:xfrm>
            <a:off x="459727" y="4556608"/>
            <a:ext cx="4213873" cy="1879999"/>
          </a:xfrm>
        </p:spPr>
        <p:txBody>
          <a:bodyPr/>
          <a:lstStyle/>
          <a:p>
            <a:pPr marL="432" indent="0">
              <a:buNone/>
            </a:pPr>
            <a:r>
              <a:rPr lang="en-IN" sz="2400" dirty="0">
                <a:ea typeface="ＭＳ Ｐゴシック" charset="0"/>
                <a:cs typeface="ＭＳ Ｐゴシック" charset="0"/>
              </a:rPr>
              <a:t>A phosphate adds to the new carboxyl groups to form two molecules of the high-energy compound 1,3-bisphosphoglycerate.</a:t>
            </a:r>
            <a:endParaRPr lang="en-IN" sz="2400" dirty="0"/>
          </a:p>
        </p:txBody>
      </p:sp>
      <p:pic>
        <p:nvPicPr>
          <p:cNvPr id="19" name="Content Placeholder 18" descr="Glyceraldehyde-3-phosphate reacts with P i plus N A D plus, and glyceraldehyde-3-phosphate dehydrogenase to produce N A D H plus H plus, and a 3-carbon chain with 2 phosphates.">
            <a:extLst>
              <a:ext uri="{FF2B5EF4-FFF2-40B4-BE49-F238E27FC236}">
                <a16:creationId xmlns:a16="http://schemas.microsoft.com/office/drawing/2014/main" id="{47AFC5A7-092A-4BE5-8E7F-852A68B0277F}"/>
              </a:ext>
            </a:extLst>
          </p:cNvPr>
          <p:cNvPicPr>
            <a:picLocks noGrp="1" noChangeAspect="1"/>
          </p:cNvPicPr>
          <p:nvPr>
            <p:ph sz="quarter" idx="19"/>
          </p:nvPr>
        </p:nvPicPr>
        <p:blipFill>
          <a:blip r:embed="rId7"/>
          <a:stretch>
            <a:fillRect/>
          </a:stretch>
        </p:blipFill>
        <p:spPr>
          <a:xfrm>
            <a:off x="5144646" y="1685386"/>
            <a:ext cx="3266599" cy="4435065"/>
          </a:xfrm>
          <a:prstGeom prst="rect">
            <a:avLst/>
          </a:prstGeom>
        </p:spPr>
      </p:pic>
    </p:spTree>
    <p:extLst>
      <p:ext uri="{BB962C8B-B14F-4D97-AF65-F5344CB8AC3E}">
        <p14:creationId xmlns:p14="http://schemas.microsoft.com/office/powerpoint/2010/main" val="3790934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2B33-16CF-4718-8794-6719A4C611A4}"/>
              </a:ext>
            </a:extLst>
          </p:cNvPr>
          <p:cNvSpPr>
            <a:spLocks noGrp="1"/>
          </p:cNvSpPr>
          <p:nvPr>
            <p:ph type="title"/>
          </p:nvPr>
        </p:nvSpPr>
        <p:spPr/>
        <p:txBody>
          <a:bodyPr/>
          <a:lstStyle/>
          <a:p>
            <a:r>
              <a:rPr lang="en-US" dirty="0">
                <a:ea typeface="ＭＳ Ｐゴシック" pitchFamily="34" charset="-128"/>
              </a:rPr>
              <a:t>Glycolysis: Energy Generating </a:t>
            </a:r>
            <a:r>
              <a:rPr lang="en-US" sz="2000" b="0" dirty="0">
                <a:ea typeface="ＭＳ Ｐゴシック" pitchFamily="34" charset="-128"/>
              </a:rPr>
              <a:t>(2 of 4)</a:t>
            </a:r>
            <a:endParaRPr lang="en-IN" dirty="0"/>
          </a:p>
        </p:txBody>
      </p:sp>
      <p:sp>
        <p:nvSpPr>
          <p:cNvPr id="3" name="Content Placeholder 2">
            <a:extLst>
              <a:ext uri="{FF2B5EF4-FFF2-40B4-BE49-F238E27FC236}">
                <a16:creationId xmlns:a16="http://schemas.microsoft.com/office/drawing/2014/main" id="{B16CE7B7-D329-47F8-8783-27D9D91006BF}"/>
              </a:ext>
            </a:extLst>
          </p:cNvPr>
          <p:cNvSpPr>
            <a:spLocks noGrp="1"/>
          </p:cNvSpPr>
          <p:nvPr>
            <p:ph sz="quarter" idx="13"/>
          </p:nvPr>
        </p:nvSpPr>
        <p:spPr>
          <a:xfrm>
            <a:off x="457200" y="1556326"/>
            <a:ext cx="4158343" cy="4046187"/>
          </a:xfrm>
        </p:spPr>
        <p:txBody>
          <a:bodyPr/>
          <a:lstStyle/>
          <a:p>
            <a:pPr marL="0" indent="0" eaLnBrk="1" hangingPunct="1">
              <a:buFont typeface="Wingdings" pitchFamily="2" charset="2"/>
              <a:buNone/>
            </a:pPr>
            <a:r>
              <a:rPr lang="en-IN" sz="2400" b="1" dirty="0">
                <a:ea typeface="ＭＳ Ｐゴシック" pitchFamily="34" charset="-128"/>
              </a:rPr>
              <a:t>Reaction 7: Phosphate Transfer</a:t>
            </a:r>
          </a:p>
          <a:p>
            <a:pPr marL="0" indent="0" eaLnBrk="1" hangingPunct="1">
              <a:buFont typeface="Wingdings" pitchFamily="2" charset="2"/>
              <a:buNone/>
            </a:pPr>
            <a:r>
              <a:rPr lang="en-IN" sz="2400" dirty="0">
                <a:ea typeface="ＭＳ Ｐゴシック" pitchFamily="34" charset="-128"/>
              </a:rPr>
              <a:t>Phosphorylation transfers a phosphate group from each 1,3-bisphosphoglycerate to A</a:t>
            </a:r>
            <a:r>
              <a:rPr lang="en-IN" sz="100" dirty="0">
                <a:ea typeface="ＭＳ Ｐゴシック" pitchFamily="34" charset="-128"/>
              </a:rPr>
              <a:t> </a:t>
            </a:r>
            <a:r>
              <a:rPr lang="en-IN" sz="2400" dirty="0">
                <a:ea typeface="ＭＳ Ｐゴシック" pitchFamily="34" charset="-128"/>
              </a:rPr>
              <a:t>D</a:t>
            </a:r>
            <a:r>
              <a:rPr lang="en-IN" sz="100" dirty="0">
                <a:ea typeface="ＭＳ Ｐゴシック" pitchFamily="34" charset="-128"/>
              </a:rPr>
              <a:t> </a:t>
            </a:r>
            <a:r>
              <a:rPr lang="en-IN" sz="2400" dirty="0">
                <a:ea typeface="ＭＳ Ｐゴシック" pitchFamily="34" charset="-128"/>
              </a:rPr>
              <a:t>P, producing two molecules of A</a:t>
            </a:r>
            <a:r>
              <a:rPr lang="en-IN" sz="100" dirty="0">
                <a:ea typeface="ＭＳ Ｐゴシック" pitchFamily="34" charset="-128"/>
              </a:rPr>
              <a:t> </a:t>
            </a:r>
            <a:r>
              <a:rPr lang="en-IN" sz="2400" dirty="0">
                <a:ea typeface="ＭＳ Ｐゴシック" pitchFamily="34" charset="-128"/>
              </a:rPr>
              <a:t>T</a:t>
            </a:r>
            <a:r>
              <a:rPr lang="en-IN" sz="100" dirty="0">
                <a:ea typeface="ＭＳ Ｐゴシック" pitchFamily="34" charset="-128"/>
              </a:rPr>
              <a:t> </a:t>
            </a:r>
            <a:r>
              <a:rPr lang="en-IN" sz="2400" dirty="0">
                <a:ea typeface="ＭＳ Ｐゴシック" pitchFamily="34" charset="-128"/>
              </a:rPr>
              <a:t>P. At this point, two A</a:t>
            </a:r>
            <a:r>
              <a:rPr lang="en-IN" sz="100" dirty="0">
                <a:ea typeface="ＭＳ Ｐゴシック" pitchFamily="34" charset="-128"/>
              </a:rPr>
              <a:t> </a:t>
            </a:r>
            <a:r>
              <a:rPr lang="en-IN" sz="2400" dirty="0">
                <a:ea typeface="ＭＳ Ｐゴシック" pitchFamily="34" charset="-128"/>
              </a:rPr>
              <a:t>T</a:t>
            </a:r>
            <a:r>
              <a:rPr lang="en-IN" sz="100" dirty="0">
                <a:ea typeface="ＭＳ Ｐゴシック" pitchFamily="34" charset="-128"/>
              </a:rPr>
              <a:t> </a:t>
            </a:r>
            <a:r>
              <a:rPr lang="en-IN" sz="2400" dirty="0">
                <a:ea typeface="ＭＳ Ｐゴシック" pitchFamily="34" charset="-128"/>
              </a:rPr>
              <a:t>P</a:t>
            </a:r>
            <a:r>
              <a:rPr lang="en-IN" sz="100" dirty="0">
                <a:ea typeface="ＭＳ Ｐゴシック" pitchFamily="34" charset="-128"/>
              </a:rPr>
              <a:t> </a:t>
            </a:r>
            <a:r>
              <a:rPr lang="en-IN" sz="2400" dirty="0">
                <a:ea typeface="ＭＳ Ｐゴシック" pitchFamily="34" charset="-128"/>
              </a:rPr>
              <a:t>s are produced, balancing the two A</a:t>
            </a:r>
            <a:r>
              <a:rPr lang="en-IN" sz="100" dirty="0">
                <a:ea typeface="ＭＳ Ｐゴシック" pitchFamily="34" charset="-128"/>
              </a:rPr>
              <a:t> </a:t>
            </a:r>
            <a:r>
              <a:rPr lang="en-IN" sz="2400" dirty="0">
                <a:ea typeface="ＭＳ Ｐゴシック" pitchFamily="34" charset="-128"/>
              </a:rPr>
              <a:t>T</a:t>
            </a:r>
            <a:r>
              <a:rPr lang="en-IN" sz="100" dirty="0">
                <a:ea typeface="ＭＳ Ｐゴシック" pitchFamily="34" charset="-128"/>
              </a:rPr>
              <a:t> </a:t>
            </a:r>
            <a:r>
              <a:rPr lang="en-IN" sz="2400" dirty="0">
                <a:ea typeface="ＭＳ Ｐゴシック" pitchFamily="34" charset="-128"/>
              </a:rPr>
              <a:t>P</a:t>
            </a:r>
            <a:r>
              <a:rPr lang="en-IN" sz="100" dirty="0">
                <a:ea typeface="ＭＳ Ｐゴシック" pitchFamily="34" charset="-128"/>
              </a:rPr>
              <a:t> </a:t>
            </a:r>
            <a:r>
              <a:rPr lang="en-IN" sz="2400" dirty="0">
                <a:ea typeface="ＭＳ Ｐゴシック" pitchFamily="34" charset="-128"/>
              </a:rPr>
              <a:t>s consumed in reactions 1 and 3.</a:t>
            </a:r>
          </a:p>
        </p:txBody>
      </p:sp>
      <p:pic>
        <p:nvPicPr>
          <p:cNvPr id="5" name="Content Placeholder 4" descr="1,3-bisphosphoglycerate reacts with A D P and phosphoglycerate kinase to produce A T P and a 3-carbon chain with 1 phosphate.">
            <a:extLst>
              <a:ext uri="{FF2B5EF4-FFF2-40B4-BE49-F238E27FC236}">
                <a16:creationId xmlns:a16="http://schemas.microsoft.com/office/drawing/2014/main" id="{A4064C7F-2B2D-4DCE-A633-28D8D818E3DF}"/>
              </a:ext>
            </a:extLst>
          </p:cNvPr>
          <p:cNvPicPr>
            <a:picLocks noGrp="1" noChangeAspect="1"/>
          </p:cNvPicPr>
          <p:nvPr>
            <p:ph sz="quarter" idx="14"/>
          </p:nvPr>
        </p:nvPicPr>
        <p:blipFill>
          <a:blip r:embed="rId3"/>
          <a:stretch>
            <a:fillRect/>
          </a:stretch>
        </p:blipFill>
        <p:spPr>
          <a:xfrm>
            <a:off x="4922624" y="1983013"/>
            <a:ext cx="3683429" cy="3021241"/>
          </a:xfrm>
          <a:prstGeom prst="rect">
            <a:avLst/>
          </a:prstGeom>
        </p:spPr>
      </p:pic>
    </p:spTree>
    <p:extLst>
      <p:ext uri="{BB962C8B-B14F-4D97-AF65-F5344CB8AC3E}">
        <p14:creationId xmlns:p14="http://schemas.microsoft.com/office/powerpoint/2010/main" val="1782936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C4E5-AE92-4275-8E77-2E54AA772A59}"/>
              </a:ext>
            </a:extLst>
          </p:cNvPr>
          <p:cNvSpPr>
            <a:spLocks noGrp="1"/>
          </p:cNvSpPr>
          <p:nvPr>
            <p:ph type="title"/>
          </p:nvPr>
        </p:nvSpPr>
        <p:spPr/>
        <p:txBody>
          <a:bodyPr/>
          <a:lstStyle/>
          <a:p>
            <a:r>
              <a:rPr lang="en-US" dirty="0">
                <a:ea typeface="ＭＳ Ｐゴシック" pitchFamily="34" charset="-128"/>
              </a:rPr>
              <a:t>Glycolysis: Energy Generating </a:t>
            </a:r>
            <a:r>
              <a:rPr lang="en-US" sz="2000" b="0" dirty="0">
                <a:ea typeface="ＭＳ Ｐゴシック" pitchFamily="34" charset="-128"/>
              </a:rPr>
              <a:t>(3 of 4)</a:t>
            </a:r>
            <a:endParaRPr lang="en-IN" dirty="0"/>
          </a:p>
        </p:txBody>
      </p:sp>
      <p:sp>
        <p:nvSpPr>
          <p:cNvPr id="3" name="Content Placeholder 2">
            <a:extLst>
              <a:ext uri="{FF2B5EF4-FFF2-40B4-BE49-F238E27FC236}">
                <a16:creationId xmlns:a16="http://schemas.microsoft.com/office/drawing/2014/main" id="{97138505-9F11-45A3-B112-781F550AF944}"/>
              </a:ext>
            </a:extLst>
          </p:cNvPr>
          <p:cNvSpPr>
            <a:spLocks noGrp="1"/>
          </p:cNvSpPr>
          <p:nvPr>
            <p:ph sz="quarter" idx="13"/>
          </p:nvPr>
        </p:nvSpPr>
        <p:spPr>
          <a:xfrm>
            <a:off x="457199" y="1556326"/>
            <a:ext cx="4542503" cy="4728359"/>
          </a:xfrm>
        </p:spPr>
        <p:txBody>
          <a:bodyPr/>
          <a:lstStyle/>
          <a:p>
            <a:pPr marL="0" indent="0" eaLnBrk="1" hangingPunct="1">
              <a:buFont typeface="Wingdings" charset="0"/>
              <a:buNone/>
              <a:defRPr/>
            </a:pPr>
            <a:r>
              <a:rPr lang="en-IN" sz="2400" b="1" dirty="0">
                <a:ea typeface="ＭＳ Ｐゴシック" charset="0"/>
                <a:cs typeface="ＭＳ Ｐゴシック" charset="0"/>
              </a:rPr>
              <a:t>Reaction 8: Isomerization</a:t>
            </a:r>
          </a:p>
          <a:p>
            <a:pPr marL="0" indent="0" eaLnBrk="1" hangingPunct="1">
              <a:buFont typeface="Wingdings" charset="0"/>
              <a:buNone/>
              <a:defRPr/>
            </a:pPr>
            <a:r>
              <a:rPr lang="en-IN" sz="2400" dirty="0">
                <a:ea typeface="ＭＳ Ｐゴシック" charset="0"/>
                <a:cs typeface="ＭＳ Ｐゴシック" charset="0"/>
              </a:rPr>
              <a:t>Two 3-phosphoglycerate molecules isomerize, moving the phosphate group from carbon 3 to carbon 2 and yielding two 2-phosphoglycerates.</a:t>
            </a:r>
          </a:p>
          <a:p>
            <a:pPr marL="0" indent="0" eaLnBrk="1" hangingPunct="1">
              <a:buFont typeface="Wingdings" charset="0"/>
              <a:buNone/>
              <a:defRPr/>
            </a:pPr>
            <a:r>
              <a:rPr lang="en-IN" sz="2400" b="1" dirty="0">
                <a:ea typeface="ＭＳ Ｐゴシック" charset="0"/>
                <a:cs typeface="ＭＳ Ｐゴシック" charset="0"/>
              </a:rPr>
              <a:t>Reaction 9: Dehydration</a:t>
            </a:r>
          </a:p>
          <a:p>
            <a:pPr marL="0" indent="0" eaLnBrk="1" hangingPunct="1">
              <a:buFont typeface="Wingdings" charset="0"/>
              <a:buNone/>
              <a:defRPr/>
            </a:pPr>
            <a:r>
              <a:rPr lang="en-IN" sz="2400" dirty="0">
                <a:ea typeface="ＭＳ Ｐゴシック" charset="0"/>
                <a:cs typeface="ＭＳ Ｐゴシック" charset="0"/>
              </a:rPr>
              <a:t>Each phosphoglycerate undergoes dehydration to give two high-energy molecules of phosphoenolpyruvate.</a:t>
            </a:r>
          </a:p>
        </p:txBody>
      </p:sp>
      <p:pic>
        <p:nvPicPr>
          <p:cNvPr id="5" name="Content Placeholder 4" descr="3-phosphoglycerate reacts with phosphoglycerate mutase to produce 2-phosphoglycerate. That then reacts with enolase to produce H 2 O and a 3-carbon chain without O H.">
            <a:extLst>
              <a:ext uri="{FF2B5EF4-FFF2-40B4-BE49-F238E27FC236}">
                <a16:creationId xmlns:a16="http://schemas.microsoft.com/office/drawing/2014/main" id="{528E22DE-9206-4A31-B408-A5CB84AE5B82}"/>
              </a:ext>
            </a:extLst>
          </p:cNvPr>
          <p:cNvPicPr>
            <a:picLocks noGrp="1" noChangeAspect="1"/>
          </p:cNvPicPr>
          <p:nvPr>
            <p:ph sz="quarter" idx="14"/>
          </p:nvPr>
        </p:nvPicPr>
        <p:blipFill>
          <a:blip r:embed="rId2"/>
          <a:stretch>
            <a:fillRect/>
          </a:stretch>
        </p:blipFill>
        <p:spPr>
          <a:xfrm>
            <a:off x="5381643" y="1686687"/>
            <a:ext cx="2765391" cy="4467634"/>
          </a:xfrm>
          <a:prstGeom prst="rect">
            <a:avLst/>
          </a:prstGeom>
        </p:spPr>
      </p:pic>
    </p:spTree>
    <p:extLst>
      <p:ext uri="{BB962C8B-B14F-4D97-AF65-F5344CB8AC3E}">
        <p14:creationId xmlns:p14="http://schemas.microsoft.com/office/powerpoint/2010/main" val="1781512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61F2B-D802-40A8-95E5-AC0059D4C79A}"/>
              </a:ext>
            </a:extLst>
          </p:cNvPr>
          <p:cNvSpPr>
            <a:spLocks noGrp="1"/>
          </p:cNvSpPr>
          <p:nvPr>
            <p:ph type="title"/>
          </p:nvPr>
        </p:nvSpPr>
        <p:spPr/>
        <p:txBody>
          <a:bodyPr/>
          <a:lstStyle/>
          <a:p>
            <a:r>
              <a:rPr lang="en-US" dirty="0">
                <a:ea typeface="ＭＳ Ｐゴシック" pitchFamily="34" charset="-128"/>
              </a:rPr>
              <a:t>Glycolysis: Energy Generating </a:t>
            </a:r>
            <a:r>
              <a:rPr lang="en-US" sz="2000" b="0" dirty="0">
                <a:ea typeface="ＭＳ Ｐゴシック" pitchFamily="34" charset="-128"/>
              </a:rPr>
              <a:t>(4 of 4)</a:t>
            </a:r>
            <a:endParaRPr lang="en-IN" dirty="0"/>
          </a:p>
        </p:txBody>
      </p:sp>
      <p:sp>
        <p:nvSpPr>
          <p:cNvPr id="3" name="Content Placeholder 2">
            <a:extLst>
              <a:ext uri="{FF2B5EF4-FFF2-40B4-BE49-F238E27FC236}">
                <a16:creationId xmlns:a16="http://schemas.microsoft.com/office/drawing/2014/main" id="{9BE1FD09-7904-4E40-AFB3-44079DE3AB5C}"/>
              </a:ext>
            </a:extLst>
          </p:cNvPr>
          <p:cNvSpPr>
            <a:spLocks noGrp="1"/>
          </p:cNvSpPr>
          <p:nvPr>
            <p:ph sz="quarter" idx="13"/>
          </p:nvPr>
        </p:nvSpPr>
        <p:spPr>
          <a:xfrm>
            <a:off x="457200" y="1556327"/>
            <a:ext cx="4535714" cy="3581730"/>
          </a:xfrm>
        </p:spPr>
        <p:txBody>
          <a:bodyPr/>
          <a:lstStyle/>
          <a:p>
            <a:pPr marL="0" indent="0" eaLnBrk="1" hangingPunct="1">
              <a:buFont typeface="Wingdings" pitchFamily="2" charset="2"/>
              <a:buNone/>
            </a:pPr>
            <a:r>
              <a:rPr lang="en-IN" sz="2400" b="1" dirty="0">
                <a:ea typeface="ＭＳ Ｐゴシック" pitchFamily="34" charset="-128"/>
              </a:rPr>
              <a:t>Reaction 10: Phosphate Transfer</a:t>
            </a:r>
          </a:p>
          <a:p>
            <a:pPr marL="0" indent="0" eaLnBrk="1" hangingPunct="1">
              <a:buFont typeface="Wingdings" pitchFamily="2" charset="2"/>
              <a:buNone/>
            </a:pPr>
            <a:r>
              <a:rPr lang="en-IN" sz="2400" dirty="0">
                <a:ea typeface="ＭＳ Ｐゴシック" pitchFamily="34" charset="-128"/>
              </a:rPr>
              <a:t>In a second direct phosphate transfer, phosphate groups from two phosphoenolpyruvate are transferred to two A</a:t>
            </a:r>
            <a:r>
              <a:rPr lang="en-IN" sz="100" dirty="0">
                <a:ea typeface="ＭＳ Ｐゴシック" pitchFamily="34" charset="-128"/>
              </a:rPr>
              <a:t> </a:t>
            </a:r>
            <a:r>
              <a:rPr lang="en-IN" sz="2400" dirty="0">
                <a:ea typeface="ＭＳ Ｐゴシック" pitchFamily="34" charset="-128"/>
              </a:rPr>
              <a:t>D</a:t>
            </a:r>
            <a:r>
              <a:rPr lang="en-IN" sz="100" dirty="0">
                <a:ea typeface="ＭＳ Ｐゴシック" pitchFamily="34" charset="-128"/>
              </a:rPr>
              <a:t> </a:t>
            </a:r>
            <a:r>
              <a:rPr lang="en-IN" sz="2400" dirty="0">
                <a:ea typeface="ＭＳ Ｐゴシック" pitchFamily="34" charset="-128"/>
              </a:rPr>
              <a:t>P to form two pyruvate and two A</a:t>
            </a:r>
            <a:r>
              <a:rPr lang="en-IN" sz="100" dirty="0">
                <a:ea typeface="ＭＳ Ｐゴシック" pitchFamily="34" charset="-128"/>
              </a:rPr>
              <a:t> </a:t>
            </a:r>
            <a:r>
              <a:rPr lang="en-IN" sz="2400" dirty="0">
                <a:ea typeface="ＭＳ Ｐゴシック" pitchFamily="34" charset="-128"/>
              </a:rPr>
              <a:t>T</a:t>
            </a:r>
            <a:r>
              <a:rPr lang="en-IN" sz="100" dirty="0">
                <a:ea typeface="ＭＳ Ｐゴシック" pitchFamily="34" charset="-128"/>
              </a:rPr>
              <a:t> </a:t>
            </a:r>
            <a:r>
              <a:rPr lang="en-IN" sz="2400" dirty="0">
                <a:ea typeface="ＭＳ Ｐゴシック" pitchFamily="34" charset="-128"/>
              </a:rPr>
              <a:t>P.</a:t>
            </a:r>
          </a:p>
        </p:txBody>
      </p:sp>
      <p:pic>
        <p:nvPicPr>
          <p:cNvPr id="5" name="Content Placeholder 4" descr="Phosphoenolpyruvate reacts with A D P and pyruvate kinase to produce A T P and pyruvate, which is a 3-carbon chain.">
            <a:extLst>
              <a:ext uri="{FF2B5EF4-FFF2-40B4-BE49-F238E27FC236}">
                <a16:creationId xmlns:a16="http://schemas.microsoft.com/office/drawing/2014/main" id="{E09378A2-6A04-4575-971E-1CD76F787225}"/>
              </a:ext>
            </a:extLst>
          </p:cNvPr>
          <p:cNvPicPr>
            <a:picLocks noGrp="1" noChangeAspect="1"/>
          </p:cNvPicPr>
          <p:nvPr>
            <p:ph sz="quarter" idx="14"/>
          </p:nvPr>
        </p:nvPicPr>
        <p:blipFill>
          <a:blip r:embed="rId2"/>
          <a:stretch>
            <a:fillRect/>
          </a:stretch>
        </p:blipFill>
        <p:spPr>
          <a:xfrm>
            <a:off x="5099751" y="1777179"/>
            <a:ext cx="3387229" cy="3081968"/>
          </a:xfrm>
          <a:prstGeom prst="rect">
            <a:avLst/>
          </a:prstGeom>
        </p:spPr>
      </p:pic>
    </p:spTree>
    <p:extLst>
      <p:ext uri="{BB962C8B-B14F-4D97-AF65-F5344CB8AC3E}">
        <p14:creationId xmlns:p14="http://schemas.microsoft.com/office/powerpoint/2010/main" val="454170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8771-AC6A-4FC0-9571-D2A7EE0A8FEF}"/>
              </a:ext>
            </a:extLst>
          </p:cNvPr>
          <p:cNvSpPr>
            <a:spLocks noGrp="1"/>
          </p:cNvSpPr>
          <p:nvPr>
            <p:ph type="title"/>
          </p:nvPr>
        </p:nvSpPr>
        <p:spPr/>
        <p:txBody>
          <a:bodyPr/>
          <a:lstStyle/>
          <a:p>
            <a:r>
              <a:rPr lang="en-US" dirty="0">
                <a:ea typeface="ＭＳ Ｐゴシック" pitchFamily="34" charset="-128"/>
              </a:rPr>
              <a:t>Glycolysis: Overall Reaction</a:t>
            </a:r>
            <a:endParaRPr lang="en-IN" dirty="0"/>
          </a:p>
        </p:txBody>
      </p:sp>
      <p:sp>
        <p:nvSpPr>
          <p:cNvPr id="3" name="Content Placeholder 2">
            <a:extLst>
              <a:ext uri="{FF2B5EF4-FFF2-40B4-BE49-F238E27FC236}">
                <a16:creationId xmlns:a16="http://schemas.microsoft.com/office/drawing/2014/main" id="{2C80C254-457C-4A67-9585-420D0E4DEA91}"/>
              </a:ext>
            </a:extLst>
          </p:cNvPr>
          <p:cNvSpPr>
            <a:spLocks noGrp="1"/>
          </p:cNvSpPr>
          <p:nvPr>
            <p:ph sz="quarter" idx="13"/>
          </p:nvPr>
        </p:nvSpPr>
        <p:spPr>
          <a:xfrm>
            <a:off x="457200" y="1556326"/>
            <a:ext cx="8229600" cy="2914073"/>
          </a:xfrm>
        </p:spPr>
        <p:txBody>
          <a:bodyPr/>
          <a:lstStyle/>
          <a:p>
            <a:pPr marL="0" indent="0" eaLnBrk="1" hangingPunct="1">
              <a:buClr>
                <a:schemeClr val="bg2"/>
              </a:buClr>
              <a:buFont typeface="Wingdings" pitchFamily="2" charset="2"/>
              <a:buNone/>
            </a:pPr>
            <a:r>
              <a:rPr lang="en-US" sz="2400" dirty="0">
                <a:ea typeface="ＭＳ Ｐゴシック" pitchFamily="34" charset="-128"/>
              </a:rPr>
              <a:t>In glycolysis,</a:t>
            </a:r>
          </a:p>
          <a:p>
            <a:pPr>
              <a:buSzTx/>
            </a:pPr>
            <a:r>
              <a:rPr lang="en-US" sz="2400" dirty="0">
                <a:ea typeface="ＭＳ Ｐゴシック" pitchFamily="34" charset="-128"/>
              </a:rPr>
              <a:t>two A</a:t>
            </a:r>
            <a:r>
              <a:rPr lang="en-US" sz="100" dirty="0">
                <a:ea typeface="ＭＳ Ｐゴシック" pitchFamily="34" charset="-128"/>
              </a:rPr>
              <a:t> </a:t>
            </a:r>
            <a:r>
              <a:rPr lang="en-US" sz="2400" dirty="0">
                <a:ea typeface="ＭＳ Ｐゴシック" pitchFamily="34" charset="-128"/>
              </a:rPr>
              <a:t>T</a:t>
            </a:r>
            <a:r>
              <a:rPr lang="en-US" sz="100" dirty="0">
                <a:ea typeface="ＭＳ Ｐゴシック" pitchFamily="34" charset="-128"/>
              </a:rPr>
              <a:t> </a:t>
            </a:r>
            <a:r>
              <a:rPr lang="en-US" sz="2400" dirty="0">
                <a:ea typeface="ＭＳ Ｐゴシック" pitchFamily="34" charset="-128"/>
              </a:rPr>
              <a:t>P add phosphate to glucose and fructose-1,6-bisphosphate</a:t>
            </a:r>
          </a:p>
          <a:p>
            <a:pPr>
              <a:buSzTx/>
            </a:pPr>
            <a:r>
              <a:rPr lang="en-US" sz="2400" dirty="0">
                <a:ea typeface="ＭＳ Ｐゴシック" pitchFamily="34" charset="-128"/>
              </a:rPr>
              <a:t>four A</a:t>
            </a:r>
            <a:r>
              <a:rPr lang="en-US" sz="100" dirty="0">
                <a:ea typeface="ＭＳ Ｐゴシック" pitchFamily="34" charset="-128"/>
              </a:rPr>
              <a:t> </a:t>
            </a:r>
            <a:r>
              <a:rPr lang="en-US" sz="2400" dirty="0">
                <a:ea typeface="ＭＳ Ｐゴシック" pitchFamily="34" charset="-128"/>
              </a:rPr>
              <a:t>T</a:t>
            </a:r>
            <a:r>
              <a:rPr lang="en-US" sz="100" dirty="0">
                <a:ea typeface="ＭＳ Ｐゴシック" pitchFamily="34" charset="-128"/>
              </a:rPr>
              <a:t> </a:t>
            </a:r>
            <a:r>
              <a:rPr lang="en-US" sz="2400" dirty="0">
                <a:ea typeface="ＭＳ Ｐゴシック" pitchFamily="34" charset="-128"/>
              </a:rPr>
              <a:t>Ps are produced during phosphate transfers</a:t>
            </a:r>
          </a:p>
          <a:p>
            <a:pPr>
              <a:buSzTx/>
            </a:pPr>
            <a:r>
              <a:rPr lang="en-US" sz="2400" dirty="0">
                <a:ea typeface="ＭＳ Ｐゴシック" pitchFamily="34" charset="-128"/>
              </a:rPr>
              <a:t>there is a net gain of two A</a:t>
            </a:r>
            <a:r>
              <a:rPr lang="en-US" sz="100" dirty="0">
                <a:ea typeface="ＭＳ Ｐゴシック" pitchFamily="34" charset="-128"/>
              </a:rPr>
              <a:t> </a:t>
            </a:r>
            <a:r>
              <a:rPr lang="en-US" sz="2400" dirty="0">
                <a:ea typeface="ＭＳ Ｐゴシック" pitchFamily="34" charset="-128"/>
              </a:rPr>
              <a:t>T</a:t>
            </a:r>
            <a:r>
              <a:rPr lang="en-US" sz="100" dirty="0">
                <a:ea typeface="ＭＳ Ｐゴシック" pitchFamily="34" charset="-128"/>
              </a:rPr>
              <a:t> </a:t>
            </a:r>
            <a:r>
              <a:rPr lang="en-US" sz="2400" dirty="0">
                <a:ea typeface="ＭＳ Ｐゴシック" pitchFamily="34" charset="-128"/>
              </a:rPr>
              <a:t>P and two N</a:t>
            </a:r>
            <a:r>
              <a:rPr lang="en-US" sz="100" dirty="0">
                <a:ea typeface="ＭＳ Ｐゴシック" pitchFamily="34" charset="-128"/>
              </a:rPr>
              <a:t> </a:t>
            </a:r>
            <a:r>
              <a:rPr lang="en-US" sz="2400" dirty="0">
                <a:ea typeface="ＭＳ Ｐゴシック" pitchFamily="34" charset="-128"/>
              </a:rPr>
              <a:t>A</a:t>
            </a:r>
            <a:r>
              <a:rPr lang="en-US" sz="100" dirty="0">
                <a:ea typeface="ＭＳ Ｐゴシック" pitchFamily="34" charset="-128"/>
              </a:rPr>
              <a:t> </a:t>
            </a:r>
            <a:r>
              <a:rPr lang="en-US" sz="2400" dirty="0">
                <a:ea typeface="ＭＳ Ｐゴシック" pitchFamily="34" charset="-128"/>
              </a:rPr>
              <a:t>D</a:t>
            </a:r>
            <a:r>
              <a:rPr lang="en-US" sz="100" dirty="0">
                <a:ea typeface="ＭＳ Ｐゴシック" pitchFamily="34" charset="-128"/>
              </a:rPr>
              <a:t> </a:t>
            </a:r>
            <a:r>
              <a:rPr lang="en-US" sz="2400" dirty="0">
                <a:ea typeface="ＭＳ Ｐゴシック" pitchFamily="34" charset="-128"/>
              </a:rPr>
              <a:t>H when glucose is converted to two pyruvate</a:t>
            </a:r>
          </a:p>
        </p:txBody>
      </p:sp>
      <p:pic>
        <p:nvPicPr>
          <p:cNvPr id="5" name="Content Placeholder 4" descr="Glucose + 2 N A D positive, + 2 A D P + 2 P yields pyruvate or 2 C H 3 single bond C, which is double bonded to O, single bond C O O negative + 2 N A D H + 2 A T P + 4 H positive + 2 H 2 O.">
            <a:extLst>
              <a:ext uri="{FF2B5EF4-FFF2-40B4-BE49-F238E27FC236}">
                <a16:creationId xmlns:a16="http://schemas.microsoft.com/office/drawing/2014/main" id="{04976717-6B4A-4ED8-8ABB-AE0823FE12DE}"/>
              </a:ext>
            </a:extLst>
          </p:cNvPr>
          <p:cNvPicPr>
            <a:picLocks noGrp="1" noChangeAspect="1"/>
          </p:cNvPicPr>
          <p:nvPr>
            <p:ph sz="quarter" idx="14"/>
          </p:nvPr>
        </p:nvPicPr>
        <p:blipFill>
          <a:blip r:embed="rId2"/>
          <a:stretch>
            <a:fillRect/>
          </a:stretch>
        </p:blipFill>
        <p:spPr>
          <a:xfrm>
            <a:off x="457200" y="4890193"/>
            <a:ext cx="8229600" cy="822959"/>
          </a:xfrm>
          <a:prstGeom prst="rect">
            <a:avLst/>
          </a:prstGeom>
        </p:spPr>
      </p:pic>
    </p:spTree>
    <p:extLst>
      <p:ext uri="{BB962C8B-B14F-4D97-AF65-F5344CB8AC3E}">
        <p14:creationId xmlns:p14="http://schemas.microsoft.com/office/powerpoint/2010/main" val="2025391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Learning Check 1</a:t>
            </a:r>
            <a:endParaRPr lang="en-US" dirty="0"/>
          </a:p>
        </p:txBody>
      </p:sp>
      <p:sp>
        <p:nvSpPr>
          <p:cNvPr id="5" name="Content Placeholder 4"/>
          <p:cNvSpPr>
            <a:spLocks noGrp="1"/>
          </p:cNvSpPr>
          <p:nvPr>
            <p:ph sz="quarter" idx="13"/>
          </p:nvPr>
        </p:nvSpPr>
        <p:spPr>
          <a:xfrm>
            <a:off x="457200" y="1556326"/>
            <a:ext cx="8382000" cy="4467955"/>
          </a:xfrm>
        </p:spPr>
        <p:txBody>
          <a:bodyPr/>
          <a:lstStyle/>
          <a:p>
            <a:pPr marL="0" indent="0">
              <a:buNone/>
            </a:pPr>
            <a:r>
              <a:rPr lang="en-US" dirty="0">
                <a:ea typeface="ＭＳ Ｐゴシック" pitchFamily="34" charset="-128"/>
              </a:rPr>
              <a:t>In glycolysis, what compounds provide phosphate groups for the production of A</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Solution 1</a:t>
            </a:r>
            <a:endParaRPr lang="en-US" dirty="0"/>
          </a:p>
        </p:txBody>
      </p:sp>
      <p:sp>
        <p:nvSpPr>
          <p:cNvPr id="7" name="Content Placeholder 6"/>
          <p:cNvSpPr>
            <a:spLocks noGrp="1"/>
          </p:cNvSpPr>
          <p:nvPr>
            <p:ph sz="quarter" idx="13"/>
          </p:nvPr>
        </p:nvSpPr>
        <p:spPr>
          <a:xfrm>
            <a:off x="457200" y="1556327"/>
            <a:ext cx="8126361" cy="3443376"/>
          </a:xfrm>
        </p:spPr>
        <p:txBody>
          <a:bodyPr/>
          <a:lstStyle/>
          <a:p>
            <a:pPr marL="0" indent="0" eaLnBrk="1" hangingPunct="1">
              <a:buFont typeface="Wingdings" charset="0"/>
              <a:buNone/>
              <a:defRPr/>
            </a:pPr>
            <a:r>
              <a:rPr lang="en-US" dirty="0">
                <a:ea typeface="ＭＳ Ｐゴシック" charset="0"/>
                <a:cs typeface="ＭＳ Ｐゴシック" charset="0"/>
              </a:rPr>
              <a:t>In glycolysis, what compounds provide phosphate groups for the production of A</a:t>
            </a:r>
            <a:r>
              <a:rPr lang="en-US" sz="100" dirty="0">
                <a:ea typeface="ＭＳ Ｐゴシック" charset="0"/>
                <a:cs typeface="ＭＳ Ｐゴシック" charset="0"/>
              </a:rPr>
              <a:t> </a:t>
            </a:r>
            <a:r>
              <a:rPr lang="en-US" dirty="0">
                <a:ea typeface="ＭＳ Ｐゴシック" charset="0"/>
                <a:cs typeface="ＭＳ Ｐゴシック" charset="0"/>
              </a:rPr>
              <a:t>T</a:t>
            </a:r>
            <a:r>
              <a:rPr lang="en-US" sz="100" dirty="0">
                <a:ea typeface="ＭＳ Ｐゴシック" charset="0"/>
                <a:cs typeface="ＭＳ Ｐゴシック" charset="0"/>
              </a:rPr>
              <a:t> </a:t>
            </a:r>
            <a:r>
              <a:rPr lang="en-US" dirty="0">
                <a:ea typeface="ＭＳ Ｐゴシック" charset="0"/>
                <a:cs typeface="ＭＳ Ｐゴシック" charset="0"/>
              </a:rPr>
              <a:t>P?</a:t>
            </a:r>
          </a:p>
          <a:p>
            <a:pPr marL="0" indent="0" eaLnBrk="1" hangingPunct="1">
              <a:buFont typeface="Wingdings" charset="0"/>
              <a:buNone/>
              <a:defRPr/>
            </a:pPr>
            <a:r>
              <a:rPr lang="en-US" dirty="0">
                <a:ea typeface="ＭＳ Ｐゴシック" charset="0"/>
                <a:cs typeface="ＭＳ Ｐゴシック" charset="0"/>
              </a:rPr>
              <a:t>In reaction 7, phosphate groups from two 1,3-bisphosphoglycerate molecules are transferred to A</a:t>
            </a:r>
            <a:r>
              <a:rPr lang="en-US" sz="100" dirty="0">
                <a:ea typeface="ＭＳ Ｐゴシック" charset="0"/>
                <a:cs typeface="ＭＳ Ｐゴシック" charset="0"/>
              </a:rPr>
              <a:t> </a:t>
            </a:r>
            <a:r>
              <a:rPr lang="en-US" dirty="0">
                <a:ea typeface="ＭＳ Ｐゴシック" charset="0"/>
                <a:cs typeface="ＭＳ Ｐゴシック" charset="0"/>
              </a:rPr>
              <a:t>D</a:t>
            </a:r>
            <a:r>
              <a:rPr lang="en-US" sz="100" dirty="0">
                <a:ea typeface="ＭＳ Ｐゴシック" charset="0"/>
                <a:cs typeface="ＭＳ Ｐゴシック" charset="0"/>
              </a:rPr>
              <a:t> </a:t>
            </a:r>
            <a:r>
              <a:rPr lang="en-US" dirty="0">
                <a:ea typeface="ＭＳ Ｐゴシック" charset="0"/>
                <a:cs typeface="ＭＳ Ｐゴシック" charset="0"/>
              </a:rPr>
              <a:t>P to form two A</a:t>
            </a:r>
            <a:r>
              <a:rPr lang="en-US" sz="100" dirty="0">
                <a:ea typeface="ＭＳ Ｐゴシック" charset="0"/>
                <a:cs typeface="ＭＳ Ｐゴシック" charset="0"/>
              </a:rPr>
              <a:t> </a:t>
            </a:r>
            <a:r>
              <a:rPr lang="en-US" dirty="0">
                <a:ea typeface="ＭＳ Ｐゴシック" charset="0"/>
                <a:cs typeface="ＭＳ Ｐゴシック" charset="0"/>
              </a:rPr>
              <a:t>T</a:t>
            </a:r>
            <a:r>
              <a:rPr lang="en-US" sz="100" dirty="0">
                <a:ea typeface="ＭＳ Ｐゴシック" charset="0"/>
                <a:cs typeface="ＭＳ Ｐゴシック" charset="0"/>
              </a:rPr>
              <a:t> </a:t>
            </a:r>
            <a:r>
              <a:rPr lang="en-US" dirty="0">
                <a:ea typeface="ＭＳ Ｐゴシック" charset="0"/>
                <a:cs typeface="ＭＳ Ｐゴシック" charset="0"/>
              </a:rPr>
              <a:t>P.</a:t>
            </a:r>
          </a:p>
          <a:p>
            <a:pPr marL="0" indent="0" eaLnBrk="1" hangingPunct="1">
              <a:buFont typeface="Wingdings" charset="0"/>
              <a:buNone/>
              <a:defRPr/>
            </a:pPr>
            <a:r>
              <a:rPr lang="en-US" dirty="0">
                <a:ea typeface="ＭＳ Ｐゴシック" charset="0"/>
                <a:cs typeface="ＭＳ Ｐゴシック" charset="0"/>
              </a:rPr>
              <a:t>In reaction 10, phosphate groups from two phosphoenolpyruvate molecules are used to form two more A</a:t>
            </a:r>
            <a:r>
              <a:rPr lang="en-US" sz="100" dirty="0">
                <a:ea typeface="ＭＳ Ｐゴシック" charset="0"/>
                <a:cs typeface="ＭＳ Ｐゴシック" charset="0"/>
              </a:rPr>
              <a:t> </a:t>
            </a:r>
            <a:r>
              <a:rPr lang="en-US" dirty="0">
                <a:ea typeface="ＭＳ Ｐゴシック" charset="0"/>
                <a:cs typeface="ＭＳ Ｐゴシック" charset="0"/>
              </a:rPr>
              <a:t>T</a:t>
            </a:r>
            <a:r>
              <a:rPr lang="en-US" sz="100" dirty="0">
                <a:ea typeface="ＭＳ Ｐゴシック" charset="0"/>
                <a:cs typeface="ＭＳ Ｐゴシック" charset="0"/>
              </a:rPr>
              <a:t> </a:t>
            </a:r>
            <a:r>
              <a:rPr lang="en-US" dirty="0">
                <a:ea typeface="ＭＳ Ｐゴシック" charset="0"/>
                <a:cs typeface="ＭＳ Ｐゴシック" charset="0"/>
              </a:rPr>
              <a:t>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Stages of Metabolism </a:t>
            </a:r>
            <a:r>
              <a:rPr lang="en-US" sz="2000" b="0" dirty="0">
                <a:ea typeface="ＭＳ Ｐゴシック" pitchFamily="34" charset="-128"/>
              </a:rPr>
              <a:t>(1 of 2)</a:t>
            </a:r>
            <a:endParaRPr lang="en-US" sz="2000" b="0" dirty="0"/>
          </a:p>
        </p:txBody>
      </p:sp>
      <p:sp>
        <p:nvSpPr>
          <p:cNvPr id="4" name="Content Placeholder 3"/>
          <p:cNvSpPr>
            <a:spLocks noGrp="1"/>
          </p:cNvSpPr>
          <p:nvPr>
            <p:ph sz="quarter" idx="13"/>
          </p:nvPr>
        </p:nvSpPr>
        <p:spPr>
          <a:xfrm>
            <a:off x="457200" y="1556327"/>
            <a:ext cx="8465574" cy="3540004"/>
          </a:xfrm>
        </p:spPr>
        <p:txBody>
          <a:bodyPr/>
          <a:lstStyle/>
          <a:p>
            <a:pPr marL="0" indent="0">
              <a:buNone/>
            </a:pPr>
            <a:r>
              <a:rPr altLang="en-US" sz="2400" b="1" dirty="0">
                <a:solidFill>
                  <a:srgbClr val="000000"/>
                </a:solidFill>
                <a:ea typeface="ＭＳ Ｐゴシック" pitchFamily="34" charset="-128"/>
              </a:rPr>
              <a:t>Catabolic reactions</a:t>
            </a:r>
            <a:r>
              <a:rPr altLang="en-US" sz="2400" dirty="0">
                <a:solidFill>
                  <a:srgbClr val="000000"/>
                </a:solidFill>
                <a:ea typeface="ＭＳ Ｐゴシック" pitchFamily="34" charset="-128"/>
              </a:rPr>
              <a:t> are organized in stages.</a:t>
            </a:r>
            <a:endParaRPr lang="en-US" altLang="en-US" sz="2400" dirty="0">
              <a:solidFill>
                <a:srgbClr val="000000"/>
              </a:solidFill>
              <a:ea typeface="ＭＳ Ｐゴシック" pitchFamily="34" charset="-128"/>
            </a:endParaRPr>
          </a:p>
          <a:p>
            <a:pPr marL="1254125" indent="-1254125">
              <a:buNone/>
            </a:pPr>
            <a:r>
              <a:rPr lang="en-US" sz="2400" b="1" dirty="0"/>
              <a:t>Stage 1: </a:t>
            </a:r>
            <a:r>
              <a:rPr lang="en-US" altLang="en-US" sz="2400" b="1" dirty="0">
                <a:solidFill>
                  <a:srgbClr val="000000"/>
                </a:solidFill>
                <a:ea typeface="ＭＳ Ｐゴシック" pitchFamily="34" charset="-128"/>
              </a:rPr>
              <a:t>Digestion and hydrolysis</a:t>
            </a:r>
            <a:r>
              <a:rPr lang="en-US" altLang="en-US" sz="2400" dirty="0">
                <a:solidFill>
                  <a:srgbClr val="000000"/>
                </a:solidFill>
                <a:ea typeface="ＭＳ Ｐゴシック" pitchFamily="34" charset="-128"/>
              </a:rPr>
              <a:t> break down large molecules to smaller ones that enter the bloodstream.</a:t>
            </a:r>
          </a:p>
          <a:p>
            <a:pPr marL="1254125" indent="-1254125">
              <a:buNone/>
            </a:pPr>
            <a:r>
              <a:rPr lang="en-US" sz="2400" b="1" dirty="0"/>
              <a:t>Stage 2: </a:t>
            </a:r>
            <a:r>
              <a:rPr lang="en-US" altLang="en-US" sz="2400" b="1" dirty="0">
                <a:solidFill>
                  <a:srgbClr val="000000"/>
                </a:solidFill>
                <a:ea typeface="ＭＳ Ｐゴシック" pitchFamily="34" charset="-128"/>
              </a:rPr>
              <a:t>Degradation</a:t>
            </a:r>
            <a:r>
              <a:rPr lang="en-US" altLang="en-US" sz="2400" dirty="0">
                <a:solidFill>
                  <a:srgbClr val="000000"/>
                </a:solidFill>
                <a:ea typeface="ＭＳ Ｐゴシック" pitchFamily="34" charset="-128"/>
              </a:rPr>
              <a:t> breaks down molecules to two- and three-carbon compounds.</a:t>
            </a:r>
          </a:p>
          <a:p>
            <a:pPr marL="1254125" indent="-1254125">
              <a:buNone/>
            </a:pPr>
            <a:r>
              <a:rPr lang="en-US" sz="2400" b="1" dirty="0"/>
              <a:t>Stage 3: </a:t>
            </a:r>
            <a:r>
              <a:rPr lang="en-US" altLang="en-US" sz="2400" b="1" dirty="0">
                <a:solidFill>
                  <a:srgbClr val="000000"/>
                </a:solidFill>
                <a:ea typeface="ＭＳ Ｐゴシック" pitchFamily="34" charset="-128"/>
              </a:rPr>
              <a:t>Oxidation</a:t>
            </a:r>
            <a:r>
              <a:rPr lang="en-US" altLang="en-US" sz="2400" dirty="0">
                <a:solidFill>
                  <a:srgbClr val="000000"/>
                </a:solidFill>
                <a:ea typeface="ＭＳ Ｐゴシック" pitchFamily="34" charset="-128"/>
              </a:rPr>
              <a:t> of small molecules in the citric acid cycle and electron transport provides A</a:t>
            </a:r>
            <a:r>
              <a:rPr lang="en-US" altLang="en-US" sz="100" dirty="0">
                <a:solidFill>
                  <a:srgbClr val="000000"/>
                </a:solidFill>
                <a:ea typeface="ＭＳ Ｐゴシック" pitchFamily="34" charset="-128"/>
              </a:rPr>
              <a:t> </a:t>
            </a:r>
            <a:r>
              <a:rPr lang="en-US" altLang="en-US" sz="2400" dirty="0">
                <a:solidFill>
                  <a:srgbClr val="000000"/>
                </a:solidFill>
                <a:ea typeface="ＭＳ Ｐゴシック" pitchFamily="34" charset="-128"/>
              </a:rPr>
              <a:t>T</a:t>
            </a:r>
            <a:r>
              <a:rPr lang="en-US" altLang="en-US" sz="100" dirty="0">
                <a:solidFill>
                  <a:srgbClr val="000000"/>
                </a:solidFill>
                <a:ea typeface="ＭＳ Ｐゴシック" pitchFamily="34" charset="-128"/>
              </a:rPr>
              <a:t> </a:t>
            </a:r>
            <a:r>
              <a:rPr lang="en-US" altLang="en-US" sz="2400" dirty="0">
                <a:solidFill>
                  <a:srgbClr val="000000"/>
                </a:solidFill>
                <a:ea typeface="ＭＳ Ｐゴシック" pitchFamily="34" charset="-128"/>
              </a:rPr>
              <a:t>P energy.</a:t>
            </a:r>
            <a:endParaRPr lang="en-US" sz="2400" dirty="0"/>
          </a:p>
        </p:txBody>
      </p:sp>
      <p:sp>
        <p:nvSpPr>
          <p:cNvPr id="5" name="Content Placeholder 4"/>
          <p:cNvSpPr>
            <a:spLocks noGrp="1"/>
          </p:cNvSpPr>
          <p:nvPr>
            <p:ph sz="quarter" idx="14"/>
          </p:nvPr>
        </p:nvSpPr>
        <p:spPr>
          <a:xfrm>
            <a:off x="457200" y="5186644"/>
            <a:ext cx="8229600" cy="1142480"/>
          </a:xfrm>
        </p:spPr>
        <p:txBody>
          <a:bodyPr/>
          <a:lstStyle/>
          <a:p>
            <a:pPr marL="0" indent="0">
              <a:buNone/>
            </a:pPr>
            <a:r>
              <a:rPr altLang="en-US" sz="2400" dirty="0">
                <a:ea typeface="ＭＳ Ｐゴシック" pitchFamily="34" charset="-128"/>
              </a:rPr>
              <a:t>In the three stages of catabolism, large molecules from foods are digested and degraded to give smaller molecules that can be oxidized to produce energy.</a:t>
            </a:r>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E06D-41A4-405C-9D8A-55C2F1E3BCCE}"/>
              </a:ext>
            </a:extLst>
          </p:cNvPr>
          <p:cNvSpPr>
            <a:spLocks noGrp="1"/>
          </p:cNvSpPr>
          <p:nvPr>
            <p:ph type="title"/>
          </p:nvPr>
        </p:nvSpPr>
        <p:spPr/>
        <p:txBody>
          <a:bodyPr/>
          <a:lstStyle/>
          <a:p>
            <a:r>
              <a:rPr lang="en-US" sz="3400" dirty="0">
                <a:ea typeface="ＭＳ Ｐゴシック" pitchFamily="34" charset="-128"/>
              </a:rPr>
              <a:t>Pyruvate Pathways: Aerobic and Anaerobic</a:t>
            </a:r>
            <a:endParaRPr lang="en-IN" sz="3400" dirty="0"/>
          </a:p>
        </p:txBody>
      </p:sp>
      <p:sp>
        <p:nvSpPr>
          <p:cNvPr id="3" name="Content Placeholder 2">
            <a:extLst>
              <a:ext uri="{FF2B5EF4-FFF2-40B4-BE49-F238E27FC236}">
                <a16:creationId xmlns:a16="http://schemas.microsoft.com/office/drawing/2014/main" id="{69732B2D-B9D9-4BE0-A2F5-E5B968EC1D59}"/>
              </a:ext>
            </a:extLst>
          </p:cNvPr>
          <p:cNvSpPr>
            <a:spLocks noGrp="1"/>
          </p:cNvSpPr>
          <p:nvPr>
            <p:ph sz="quarter" idx="13"/>
          </p:nvPr>
        </p:nvSpPr>
        <p:spPr>
          <a:xfrm>
            <a:off x="457200" y="1556327"/>
            <a:ext cx="3258457" cy="2267528"/>
          </a:xfrm>
        </p:spPr>
        <p:txBody>
          <a:bodyPr/>
          <a:lstStyle/>
          <a:p>
            <a:pPr marL="432" indent="0">
              <a:buNone/>
            </a:pPr>
            <a:r>
              <a:rPr lang="en-US" sz="2400" dirty="0">
                <a:ea typeface="ＭＳ Ｐゴシック" charset="0"/>
                <a:cs typeface="ＭＳ Ｐゴシック" charset="0"/>
              </a:rPr>
              <a:t>Pyruvate is converted to acetyl C</a:t>
            </a:r>
            <a:r>
              <a:rPr lang="en-US" sz="100" dirty="0">
                <a:ea typeface="ＭＳ Ｐゴシック" charset="0"/>
                <a:cs typeface="ＭＳ Ｐゴシック" charset="0"/>
              </a:rPr>
              <a:t> </a:t>
            </a:r>
            <a:r>
              <a:rPr lang="en-US" sz="2400" dirty="0">
                <a:ea typeface="ＭＳ Ｐゴシック" charset="0"/>
                <a:cs typeface="ＭＳ Ｐゴシック" charset="0"/>
              </a:rPr>
              <a:t>o</a:t>
            </a:r>
            <a:r>
              <a:rPr lang="en-US" sz="100" dirty="0">
                <a:ea typeface="ＭＳ Ｐゴシック" charset="0"/>
                <a:cs typeface="ＭＳ Ｐゴシック" charset="0"/>
              </a:rPr>
              <a:t> </a:t>
            </a:r>
            <a:r>
              <a:rPr lang="en-US" sz="2400" dirty="0">
                <a:ea typeface="ＭＳ Ｐゴシック" charset="0"/>
                <a:cs typeface="ＭＳ Ｐゴシック" charset="0"/>
              </a:rPr>
              <a:t>A under aerobic conditions and to lactate under anaerobic conditions.</a:t>
            </a:r>
          </a:p>
        </p:txBody>
      </p:sp>
      <p:pic>
        <p:nvPicPr>
          <p:cNvPr id="5" name="Content Placeholder 4" descr="Pyruvate is converted into under anaerobic conditions in the cytosol of skeletal muscle into lactase. For long description in Notes pane, press F6.">
            <a:extLst>
              <a:ext uri="{FF2B5EF4-FFF2-40B4-BE49-F238E27FC236}">
                <a16:creationId xmlns:a16="http://schemas.microsoft.com/office/drawing/2014/main" id="{0D18ABC5-E132-4301-BEE7-A9188C9B028B}"/>
              </a:ext>
            </a:extLst>
          </p:cNvPr>
          <p:cNvPicPr>
            <a:picLocks noGrp="1" noChangeAspect="1"/>
          </p:cNvPicPr>
          <p:nvPr>
            <p:ph sz="quarter" idx="14"/>
          </p:nvPr>
        </p:nvPicPr>
        <p:blipFill>
          <a:blip r:embed="rId3"/>
          <a:stretch>
            <a:fillRect/>
          </a:stretch>
        </p:blipFill>
        <p:spPr>
          <a:xfrm>
            <a:off x="4417101" y="1658391"/>
            <a:ext cx="4222526" cy="4512310"/>
          </a:xfrm>
          <a:prstGeom prst="rect">
            <a:avLst/>
          </a:prstGeom>
        </p:spPr>
      </p:pic>
    </p:spTree>
    <p:extLst>
      <p:ext uri="{BB962C8B-B14F-4D97-AF65-F5344CB8AC3E}">
        <p14:creationId xmlns:p14="http://schemas.microsoft.com/office/powerpoint/2010/main" val="1902561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F5FF-F3D6-4DD6-8E5A-AB4D1D6624DF}"/>
              </a:ext>
            </a:extLst>
          </p:cNvPr>
          <p:cNvSpPr>
            <a:spLocks noGrp="1"/>
          </p:cNvSpPr>
          <p:nvPr>
            <p:ph type="title"/>
          </p:nvPr>
        </p:nvSpPr>
        <p:spPr/>
        <p:txBody>
          <a:bodyPr/>
          <a:lstStyle/>
          <a:p>
            <a:r>
              <a:rPr lang="en-US" dirty="0">
                <a:ea typeface="ＭＳ Ｐゴシック" pitchFamily="34" charset="-128"/>
              </a:rPr>
              <a:t>Pyruvate: Aerobic Conditions</a:t>
            </a:r>
            <a:endParaRPr lang="en-IN" dirty="0"/>
          </a:p>
        </p:txBody>
      </p:sp>
      <p:sp>
        <p:nvSpPr>
          <p:cNvPr id="4" name="Content Placeholder 3">
            <a:extLst>
              <a:ext uri="{FF2B5EF4-FFF2-40B4-BE49-F238E27FC236}">
                <a16:creationId xmlns:a16="http://schemas.microsoft.com/office/drawing/2014/main" id="{3252F325-68CF-4E4D-8CF0-F73FC678E142}"/>
              </a:ext>
            </a:extLst>
          </p:cNvPr>
          <p:cNvSpPr>
            <a:spLocks noGrp="1"/>
          </p:cNvSpPr>
          <p:nvPr>
            <p:ph sz="quarter" idx="14"/>
          </p:nvPr>
        </p:nvSpPr>
        <p:spPr>
          <a:xfrm>
            <a:off x="457200" y="1547749"/>
            <a:ext cx="6059714" cy="992251"/>
          </a:xfrm>
        </p:spPr>
        <p:txBody>
          <a:bodyPr/>
          <a:lstStyle/>
          <a:p>
            <a:pPr marL="0" indent="0" eaLnBrk="1" hangingPunct="1">
              <a:buClr>
                <a:schemeClr val="bg2"/>
              </a:buClr>
              <a:buSzTx/>
              <a:buFontTx/>
              <a:buNone/>
            </a:pPr>
            <a:r>
              <a:rPr lang="en-US" sz="2400" dirty="0">
                <a:ea typeface="ＭＳ Ｐゴシック" pitchFamily="34" charset="-128"/>
              </a:rPr>
              <a:t>Under aerobic conditions (oxygen present),</a:t>
            </a:r>
          </a:p>
          <a:p>
            <a:pPr>
              <a:buSzTx/>
            </a:pPr>
            <a:r>
              <a:rPr lang="en-US" sz="2400" dirty="0">
                <a:ea typeface="ＭＳ Ｐゴシック" pitchFamily="34" charset="-128"/>
              </a:rPr>
              <a:t>three-carbon pyruvate is decarboxylated</a:t>
            </a:r>
          </a:p>
        </p:txBody>
      </p:sp>
      <p:sp>
        <p:nvSpPr>
          <p:cNvPr id="5" name="Content Placeholder 4">
            <a:extLst>
              <a:ext uri="{FF2B5EF4-FFF2-40B4-BE49-F238E27FC236}">
                <a16:creationId xmlns:a16="http://schemas.microsoft.com/office/drawing/2014/main" id="{A8E99621-7274-4D10-B5F5-C510FA8B7C64}"/>
              </a:ext>
            </a:extLst>
          </p:cNvPr>
          <p:cNvSpPr>
            <a:spLocks noGrp="1"/>
          </p:cNvSpPr>
          <p:nvPr>
            <p:ph sz="quarter" idx="15"/>
          </p:nvPr>
        </p:nvSpPr>
        <p:spPr>
          <a:xfrm>
            <a:off x="457200" y="2673305"/>
            <a:ext cx="4056743" cy="418236"/>
          </a:xfrm>
        </p:spPr>
        <p:txBody>
          <a:bodyPr/>
          <a:lstStyle/>
          <a:p>
            <a:r>
              <a:rPr lang="en-US" sz="2400" dirty="0">
                <a:ea typeface="ＭＳ Ｐゴシック" pitchFamily="34" charset="-128"/>
              </a:rPr>
              <a:t>two-carbon acetyl C</a:t>
            </a:r>
            <a:r>
              <a:rPr lang="en-US" sz="100" dirty="0">
                <a:ea typeface="ＭＳ Ｐゴシック" pitchFamily="34" charset="-128"/>
              </a:rPr>
              <a:t> </a:t>
            </a:r>
            <a:r>
              <a:rPr lang="en-US" sz="2400" dirty="0">
                <a:ea typeface="ＭＳ Ｐゴシック" pitchFamily="34" charset="-128"/>
              </a:rPr>
              <a:t>o</a:t>
            </a:r>
            <a:r>
              <a:rPr lang="en-US" sz="100" dirty="0">
                <a:ea typeface="ＭＳ Ｐゴシック" pitchFamily="34" charset="-128"/>
              </a:rPr>
              <a:t> </a:t>
            </a:r>
            <a:r>
              <a:rPr lang="en-US" sz="2400" dirty="0">
                <a:ea typeface="ＭＳ Ｐゴシック" pitchFamily="34" charset="-128"/>
              </a:rPr>
              <a:t>A and</a:t>
            </a:r>
            <a:endParaRPr lang="en-IN" sz="2400" dirty="0"/>
          </a:p>
        </p:txBody>
      </p:sp>
      <p:graphicFrame>
        <p:nvGraphicFramePr>
          <p:cNvPr id="17" name="Object 16" descr="C O sub 2">
            <a:extLst>
              <a:ext uri="{FF2B5EF4-FFF2-40B4-BE49-F238E27FC236}">
                <a16:creationId xmlns:a16="http://schemas.microsoft.com/office/drawing/2014/main" id="{0A8EDF0F-8A19-4077-9644-E7FF49218289}"/>
              </a:ext>
            </a:extLst>
          </p:cNvPr>
          <p:cNvGraphicFramePr>
            <a:graphicFrameLocks noChangeAspect="1"/>
          </p:cNvGraphicFramePr>
          <p:nvPr>
            <p:extLst/>
          </p:nvPr>
        </p:nvGraphicFramePr>
        <p:xfrm>
          <a:off x="4598020" y="2676717"/>
          <a:ext cx="623809" cy="395586"/>
        </p:xfrm>
        <a:graphic>
          <a:graphicData uri="http://schemas.openxmlformats.org/presentationml/2006/ole">
            <mc:AlternateContent xmlns:mc="http://schemas.openxmlformats.org/markup-compatibility/2006">
              <mc:Choice xmlns:v="urn:schemas-microsoft-com:vml" Requires="v">
                <p:oleObj spid="_x0000_s16389" name="Equation" r:id="rId3" imgW="520560" imgH="330120" progId="Equation.DSMT4">
                  <p:embed/>
                </p:oleObj>
              </mc:Choice>
              <mc:Fallback>
                <p:oleObj name="Equation" r:id="rId3" imgW="520560" imgH="330120" progId="Equation.DSMT4">
                  <p:embed/>
                  <p:pic>
                    <p:nvPicPr>
                      <p:cNvPr id="17" name="Object 16" descr="C O sub 2">
                        <a:extLst>
                          <a:ext uri="{FF2B5EF4-FFF2-40B4-BE49-F238E27FC236}">
                            <a16:creationId xmlns:a16="http://schemas.microsoft.com/office/drawing/2014/main" id="{0A8EDF0F-8A19-4077-9644-E7FF49218289}"/>
                          </a:ext>
                        </a:extLst>
                      </p:cNvPr>
                      <p:cNvPicPr/>
                      <p:nvPr/>
                    </p:nvPicPr>
                    <p:blipFill>
                      <a:blip r:embed="rId4"/>
                      <a:stretch>
                        <a:fillRect/>
                      </a:stretch>
                    </p:blipFill>
                    <p:spPr>
                      <a:xfrm>
                        <a:off x="4598020" y="2676717"/>
                        <a:ext cx="623809" cy="395586"/>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0F177767-F940-43D0-8A89-56CA05CADCCE}"/>
              </a:ext>
            </a:extLst>
          </p:cNvPr>
          <p:cNvSpPr>
            <a:spLocks noGrp="1"/>
          </p:cNvSpPr>
          <p:nvPr>
            <p:ph sz="quarter" idx="16"/>
          </p:nvPr>
        </p:nvSpPr>
        <p:spPr>
          <a:xfrm>
            <a:off x="5334703" y="2671868"/>
            <a:ext cx="1923143" cy="454867"/>
          </a:xfrm>
        </p:spPr>
        <p:txBody>
          <a:bodyPr/>
          <a:lstStyle/>
          <a:p>
            <a:pPr marL="432" indent="0">
              <a:buNone/>
            </a:pPr>
            <a:r>
              <a:rPr lang="en-US" sz="2400" dirty="0">
                <a:ea typeface="ＭＳ Ｐゴシック" pitchFamily="34" charset="-128"/>
              </a:rPr>
              <a:t>are produced</a:t>
            </a:r>
            <a:endParaRPr lang="en-IN" sz="2400" dirty="0"/>
          </a:p>
        </p:txBody>
      </p:sp>
      <p:pic>
        <p:nvPicPr>
          <p:cNvPr id="18" name="Content Placeholder 17" descr="Pyruvate + H S single bond Co A. + N A D positive is catalyzed by pyruvate dehydrogenase into Acetyl Co A. + C O 2 + N A D H.">
            <a:extLst>
              <a:ext uri="{FF2B5EF4-FFF2-40B4-BE49-F238E27FC236}">
                <a16:creationId xmlns:a16="http://schemas.microsoft.com/office/drawing/2014/main" id="{D7A538AB-5F56-483E-B02A-7A7FE94316D2}"/>
              </a:ext>
            </a:extLst>
          </p:cNvPr>
          <p:cNvPicPr>
            <a:picLocks noGrp="1" noChangeAspect="1"/>
          </p:cNvPicPr>
          <p:nvPr>
            <p:ph sz="quarter" idx="17"/>
          </p:nvPr>
        </p:nvPicPr>
        <p:blipFill>
          <a:blip r:embed="rId5"/>
          <a:stretch>
            <a:fillRect/>
          </a:stretch>
        </p:blipFill>
        <p:spPr>
          <a:xfrm>
            <a:off x="756820" y="3390214"/>
            <a:ext cx="7652437" cy="2375097"/>
          </a:xfrm>
          <a:prstGeom prst="rect">
            <a:avLst/>
          </a:prstGeom>
        </p:spPr>
      </p:pic>
    </p:spTree>
    <p:extLst>
      <p:ext uri="{BB962C8B-B14F-4D97-AF65-F5344CB8AC3E}">
        <p14:creationId xmlns:p14="http://schemas.microsoft.com/office/powerpoint/2010/main" val="3953295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F5FF-F3D6-4DD6-8E5A-AB4D1D6624DF}"/>
              </a:ext>
            </a:extLst>
          </p:cNvPr>
          <p:cNvSpPr>
            <a:spLocks noGrp="1"/>
          </p:cNvSpPr>
          <p:nvPr>
            <p:ph type="title"/>
          </p:nvPr>
        </p:nvSpPr>
        <p:spPr/>
        <p:txBody>
          <a:bodyPr/>
          <a:lstStyle/>
          <a:p>
            <a:r>
              <a:rPr lang="en-US" dirty="0">
                <a:ea typeface="ＭＳ Ｐゴシック" pitchFamily="34" charset="-128"/>
              </a:rPr>
              <a:t>Pyruvate: Anaerobic Conditions</a:t>
            </a:r>
            <a:endParaRPr lang="en-IN" dirty="0"/>
          </a:p>
        </p:txBody>
      </p:sp>
      <p:sp>
        <p:nvSpPr>
          <p:cNvPr id="4" name="Content Placeholder 3">
            <a:extLst>
              <a:ext uri="{FF2B5EF4-FFF2-40B4-BE49-F238E27FC236}">
                <a16:creationId xmlns:a16="http://schemas.microsoft.com/office/drawing/2014/main" id="{3252F325-68CF-4E4D-8CF0-F73FC678E142}"/>
              </a:ext>
            </a:extLst>
          </p:cNvPr>
          <p:cNvSpPr>
            <a:spLocks noGrp="1"/>
          </p:cNvSpPr>
          <p:nvPr>
            <p:ph sz="quarter" idx="14"/>
          </p:nvPr>
        </p:nvSpPr>
        <p:spPr>
          <a:xfrm>
            <a:off x="457200" y="1547749"/>
            <a:ext cx="7975600" cy="1776021"/>
          </a:xfrm>
        </p:spPr>
        <p:txBody>
          <a:bodyPr/>
          <a:lstStyle/>
          <a:p>
            <a:pPr marL="0" indent="0" eaLnBrk="1" hangingPunct="1">
              <a:buFont typeface="Arial" charset="0"/>
              <a:buNone/>
              <a:defRPr/>
            </a:pPr>
            <a:r>
              <a:rPr lang="en-IN" sz="2200" dirty="0">
                <a:ea typeface="ＭＳ Ｐゴシック" charset="0"/>
                <a:cs typeface="ＭＳ Ｐゴシック" charset="0"/>
              </a:rPr>
              <a:t>During strenuous exercise,</a:t>
            </a:r>
          </a:p>
          <a:p>
            <a:pPr>
              <a:buSzTx/>
              <a:defRPr/>
            </a:pPr>
            <a:r>
              <a:rPr lang="en-IN" sz="2200" dirty="0">
                <a:ea typeface="ＭＳ Ｐゴシック" charset="0"/>
                <a:cs typeface="ＭＳ Ｐゴシック" charset="0"/>
              </a:rPr>
              <a:t>oxygen is depleted and anaerobic conditions are produced in muscles</a:t>
            </a:r>
          </a:p>
          <a:p>
            <a:pPr>
              <a:buSzTx/>
              <a:defRPr/>
            </a:pPr>
            <a:r>
              <a:rPr lang="en-IN" sz="2200" dirty="0">
                <a:ea typeface="ＭＳ Ｐゴシック" charset="0"/>
                <a:cs typeface="ＭＳ Ｐゴシック" charset="0"/>
              </a:rPr>
              <a:t>under anaerobic conditions, pyruvate is converted to lactate</a:t>
            </a:r>
          </a:p>
        </p:txBody>
      </p:sp>
      <p:sp>
        <p:nvSpPr>
          <p:cNvPr id="5" name="Content Placeholder 4">
            <a:extLst>
              <a:ext uri="{FF2B5EF4-FFF2-40B4-BE49-F238E27FC236}">
                <a16:creationId xmlns:a16="http://schemas.microsoft.com/office/drawing/2014/main" id="{A8E99621-7274-4D10-B5F5-C510FA8B7C64}"/>
              </a:ext>
            </a:extLst>
          </p:cNvPr>
          <p:cNvSpPr>
            <a:spLocks noGrp="1"/>
          </p:cNvSpPr>
          <p:nvPr>
            <p:ph sz="quarter" idx="15"/>
          </p:nvPr>
        </p:nvSpPr>
        <p:spPr>
          <a:xfrm>
            <a:off x="457200" y="3471590"/>
            <a:ext cx="312057" cy="403721"/>
          </a:xfrm>
        </p:spPr>
        <p:txBody>
          <a:bodyPr/>
          <a:lstStyle/>
          <a:p>
            <a:pPr marL="0" indent="0"/>
            <a:r>
              <a:rPr lang="en-US" sz="2200" dirty="0"/>
              <a:t> </a:t>
            </a:r>
            <a:endParaRPr lang="en-IN" sz="2200" dirty="0"/>
          </a:p>
        </p:txBody>
      </p:sp>
      <p:graphicFrame>
        <p:nvGraphicFramePr>
          <p:cNvPr id="17" name="Object 16" descr="N A D super plus">
            <a:extLst>
              <a:ext uri="{FF2B5EF4-FFF2-40B4-BE49-F238E27FC236}">
                <a16:creationId xmlns:a16="http://schemas.microsoft.com/office/drawing/2014/main" id="{59ABC929-FB4B-4931-A857-8F6C4001EDFB}"/>
              </a:ext>
            </a:extLst>
          </p:cNvPr>
          <p:cNvGraphicFramePr>
            <a:graphicFrameLocks noChangeAspect="1"/>
          </p:cNvGraphicFramePr>
          <p:nvPr>
            <p:extLst/>
          </p:nvPr>
        </p:nvGraphicFramePr>
        <p:xfrm>
          <a:off x="813707" y="3455988"/>
          <a:ext cx="673100" cy="317500"/>
        </p:xfrm>
        <a:graphic>
          <a:graphicData uri="http://schemas.openxmlformats.org/presentationml/2006/ole">
            <mc:AlternateContent xmlns:mc="http://schemas.openxmlformats.org/markup-compatibility/2006">
              <mc:Choice xmlns:v="urn:schemas-microsoft-com:vml" Requires="v">
                <p:oleObj spid="_x0000_s17413" name="Equation" r:id="rId3" imgW="672840" imgH="317160" progId="Equation.DSMT4">
                  <p:embed/>
                </p:oleObj>
              </mc:Choice>
              <mc:Fallback>
                <p:oleObj name="Equation" r:id="rId3" imgW="672840" imgH="317160" progId="Equation.DSMT4">
                  <p:embed/>
                  <p:pic>
                    <p:nvPicPr>
                      <p:cNvPr id="17" name="Object 16" descr="N A D super plus">
                        <a:extLst>
                          <a:ext uri="{FF2B5EF4-FFF2-40B4-BE49-F238E27FC236}">
                            <a16:creationId xmlns:a16="http://schemas.microsoft.com/office/drawing/2014/main" id="{59ABC929-FB4B-4931-A857-8F6C4001EDFB}"/>
                          </a:ext>
                        </a:extLst>
                      </p:cNvPr>
                      <p:cNvPicPr/>
                      <p:nvPr/>
                    </p:nvPicPr>
                    <p:blipFill>
                      <a:blip r:embed="rId4"/>
                      <a:stretch>
                        <a:fillRect/>
                      </a:stretch>
                    </p:blipFill>
                    <p:spPr>
                      <a:xfrm>
                        <a:off x="813707" y="3455988"/>
                        <a:ext cx="673100" cy="3175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0F177767-F940-43D0-8A89-56CA05CADCCE}"/>
              </a:ext>
            </a:extLst>
          </p:cNvPr>
          <p:cNvSpPr>
            <a:spLocks noGrp="1"/>
          </p:cNvSpPr>
          <p:nvPr>
            <p:ph sz="quarter" idx="16"/>
          </p:nvPr>
        </p:nvSpPr>
        <p:spPr>
          <a:xfrm>
            <a:off x="1556178" y="3473206"/>
            <a:ext cx="7258104" cy="419726"/>
          </a:xfrm>
        </p:spPr>
        <p:txBody>
          <a:bodyPr/>
          <a:lstStyle/>
          <a:p>
            <a:pPr marL="432" indent="0">
              <a:buNone/>
            </a:pPr>
            <a:r>
              <a:rPr lang="en-IN" sz="2200" dirty="0">
                <a:ea typeface="ＭＳ Ｐゴシック" charset="0"/>
                <a:cs typeface="ＭＳ Ｐゴシック" charset="0"/>
              </a:rPr>
              <a:t>is produced and used to oxidize more glyceraldehyde-3-</a:t>
            </a:r>
            <a:endParaRPr lang="en-IN" sz="2200" dirty="0"/>
          </a:p>
        </p:txBody>
      </p:sp>
      <p:sp>
        <p:nvSpPr>
          <p:cNvPr id="6" name="Content Placeholder 5">
            <a:extLst>
              <a:ext uri="{FF2B5EF4-FFF2-40B4-BE49-F238E27FC236}">
                <a16:creationId xmlns:a16="http://schemas.microsoft.com/office/drawing/2014/main" id="{33CE1EAC-907A-4522-B073-07D57E6B2F0F}"/>
              </a:ext>
            </a:extLst>
          </p:cNvPr>
          <p:cNvSpPr>
            <a:spLocks noGrp="1"/>
          </p:cNvSpPr>
          <p:nvPr>
            <p:ph sz="quarter" idx="17"/>
          </p:nvPr>
        </p:nvSpPr>
        <p:spPr>
          <a:xfrm>
            <a:off x="454672" y="3945814"/>
            <a:ext cx="8311957" cy="1264815"/>
          </a:xfrm>
        </p:spPr>
        <p:txBody>
          <a:bodyPr/>
          <a:lstStyle/>
          <a:p>
            <a:pPr marL="255600" indent="0">
              <a:buSzTx/>
              <a:buNone/>
              <a:defRPr/>
            </a:pPr>
            <a:r>
              <a:rPr lang="en-IN" sz="2200" dirty="0">
                <a:ea typeface="ＭＳ Ｐゴシック" charset="0"/>
                <a:cs typeface="ＭＳ Ｐゴシック" charset="0"/>
              </a:rPr>
              <a:t>phosphate (glycolysis), producing small amounts of A</a:t>
            </a:r>
            <a:r>
              <a:rPr lang="en-IN" sz="100" dirty="0">
                <a:ea typeface="ＭＳ Ｐゴシック" charset="0"/>
                <a:cs typeface="ＭＳ Ｐゴシック" charset="0"/>
              </a:rPr>
              <a:t> </a:t>
            </a:r>
            <a:r>
              <a:rPr lang="en-IN" sz="2200" dirty="0">
                <a:ea typeface="ＭＳ Ｐゴシック" charset="0"/>
                <a:cs typeface="ＭＳ Ｐゴシック" charset="0"/>
              </a:rPr>
              <a:t>T</a:t>
            </a:r>
            <a:r>
              <a:rPr lang="en-IN" sz="100" dirty="0">
                <a:ea typeface="ＭＳ Ｐゴシック" charset="0"/>
                <a:cs typeface="ＭＳ Ｐゴシック" charset="0"/>
              </a:rPr>
              <a:t> </a:t>
            </a:r>
            <a:r>
              <a:rPr lang="en-IN" sz="2200" dirty="0">
                <a:ea typeface="ＭＳ Ｐゴシック" charset="0"/>
                <a:cs typeface="ＭＳ Ｐゴシック" charset="0"/>
              </a:rPr>
              <a:t>P</a:t>
            </a:r>
          </a:p>
          <a:p>
            <a:pPr>
              <a:buSzTx/>
              <a:defRPr/>
            </a:pPr>
            <a:r>
              <a:rPr lang="en-IN" sz="2200" dirty="0">
                <a:ea typeface="ＭＳ Ｐゴシック" charset="0"/>
                <a:cs typeface="ＭＳ Ｐゴシック" charset="0"/>
              </a:rPr>
              <a:t>increased amount of lactate causes muscles to become tired and sore</a:t>
            </a:r>
          </a:p>
        </p:txBody>
      </p:sp>
      <p:sp>
        <p:nvSpPr>
          <p:cNvPr id="7" name="Content Placeholder 6">
            <a:extLst>
              <a:ext uri="{FF2B5EF4-FFF2-40B4-BE49-F238E27FC236}">
                <a16:creationId xmlns:a16="http://schemas.microsoft.com/office/drawing/2014/main" id="{5B00E04D-3F57-43C0-8B4D-38424CF11E71}"/>
              </a:ext>
            </a:extLst>
          </p:cNvPr>
          <p:cNvSpPr>
            <a:spLocks noGrp="1"/>
          </p:cNvSpPr>
          <p:nvPr>
            <p:ph sz="quarter" idx="18"/>
          </p:nvPr>
        </p:nvSpPr>
        <p:spPr>
          <a:xfrm>
            <a:off x="459728" y="5373840"/>
            <a:ext cx="7900501" cy="789118"/>
          </a:xfrm>
        </p:spPr>
        <p:txBody>
          <a:bodyPr/>
          <a:lstStyle/>
          <a:p>
            <a:pPr marL="0" indent="0">
              <a:buNone/>
            </a:pPr>
            <a:r>
              <a:rPr lang="en-IN" sz="2200" dirty="0">
                <a:ea typeface="ＭＳ Ｐゴシック" charset="0"/>
                <a:cs typeface="ＭＳ Ｐゴシック" charset="0"/>
              </a:rPr>
              <a:t>After exercise, a person breathes heavily to repay the oxygen debt and reform pyruvate in the liver.</a:t>
            </a:r>
            <a:endParaRPr lang="en-IN" sz="2200" dirty="0"/>
          </a:p>
        </p:txBody>
      </p:sp>
    </p:spTree>
    <p:extLst>
      <p:ext uri="{BB962C8B-B14F-4D97-AF65-F5344CB8AC3E}">
        <p14:creationId xmlns:p14="http://schemas.microsoft.com/office/powerpoint/2010/main" val="1707374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Check 2</a:t>
            </a:r>
          </a:p>
        </p:txBody>
      </p:sp>
      <p:sp>
        <p:nvSpPr>
          <p:cNvPr id="8" name="Content Placeholder 7"/>
          <p:cNvSpPr>
            <a:spLocks noGrp="1"/>
          </p:cNvSpPr>
          <p:nvPr>
            <p:ph sz="quarter" idx="14"/>
          </p:nvPr>
        </p:nvSpPr>
        <p:spPr>
          <a:xfrm>
            <a:off x="447919" y="1537373"/>
            <a:ext cx="7651051" cy="349251"/>
          </a:xfrm>
        </p:spPr>
        <p:txBody>
          <a:bodyPr/>
          <a:lstStyle/>
          <a:p>
            <a:pPr marL="398463" indent="-398463">
              <a:buNone/>
            </a:pPr>
            <a:r>
              <a:rPr lang="en-US" sz="2200" dirty="0">
                <a:ea typeface="ＭＳ Ｐゴシック" pitchFamily="34" charset="-128"/>
              </a:rPr>
              <a:t>Match the following terms with the descriptions:</a:t>
            </a:r>
            <a:endParaRPr lang="en-US" sz="2200" dirty="0"/>
          </a:p>
        </p:txBody>
      </p:sp>
      <p:graphicFrame>
        <p:nvGraphicFramePr>
          <p:cNvPr id="22" name="Table 21"/>
          <p:cNvGraphicFramePr>
            <a:graphicFrameLocks noGrp="1"/>
          </p:cNvGraphicFramePr>
          <p:nvPr>
            <p:extLst/>
          </p:nvPr>
        </p:nvGraphicFramePr>
        <p:xfrm>
          <a:off x="1472540" y="1939132"/>
          <a:ext cx="6008915" cy="853440"/>
        </p:xfrm>
        <a:graphic>
          <a:graphicData uri="http://schemas.openxmlformats.org/drawingml/2006/table">
            <a:tbl>
              <a:tblPr firstRow="1" bandRow="1">
                <a:tableStyleId>{2D5ABB26-0587-4C30-8999-92F81FD0307C}</a:tableStyleId>
              </a:tblPr>
              <a:tblGrid>
                <a:gridCol w="3472959">
                  <a:extLst>
                    <a:ext uri="{9D8B030D-6E8A-4147-A177-3AD203B41FA5}">
                      <a16:colId xmlns:a16="http://schemas.microsoft.com/office/drawing/2014/main" val="20000"/>
                    </a:ext>
                  </a:extLst>
                </a:gridCol>
                <a:gridCol w="2535956">
                  <a:extLst>
                    <a:ext uri="{9D8B030D-6E8A-4147-A177-3AD203B41FA5}">
                      <a16:colId xmlns:a16="http://schemas.microsoft.com/office/drawing/2014/main" val="20001"/>
                    </a:ext>
                  </a:extLst>
                </a:gridCol>
              </a:tblGrid>
              <a:tr h="370840">
                <a:tc>
                  <a:txBody>
                    <a:bodyPr/>
                    <a:lstStyle/>
                    <a:p>
                      <a:r>
                        <a:rPr lang="en-US" altLang="en-US" sz="2200" dirty="0"/>
                        <a:t>catabolic reactions</a:t>
                      </a:r>
                      <a:endParaRPr lang="en-US" sz="2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altLang="en-US" sz="2200" dirty="0"/>
                        <a:t>coenzymes</a:t>
                      </a:r>
                      <a:endParaRPr lang="en-US" sz="2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altLang="en-US" sz="2200" dirty="0"/>
                        <a:t>glycolysis</a:t>
                      </a:r>
                      <a:endParaRPr lang="en-US" sz="2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altLang="en-US" sz="2200" dirty="0"/>
                        <a:t>lactate</a:t>
                      </a:r>
                      <a:endParaRPr lang="en-US" sz="2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Content Placeholder 9"/>
          <p:cNvSpPr>
            <a:spLocks noGrp="1"/>
          </p:cNvSpPr>
          <p:nvPr>
            <p:ph sz="quarter" idx="16"/>
          </p:nvPr>
        </p:nvSpPr>
        <p:spPr>
          <a:xfrm>
            <a:off x="429984" y="2877738"/>
            <a:ext cx="8153400" cy="349251"/>
          </a:xfrm>
        </p:spPr>
        <p:txBody>
          <a:bodyPr/>
          <a:lstStyle/>
          <a:p>
            <a:pPr marL="0" indent="0">
              <a:buNone/>
            </a:pPr>
            <a:r>
              <a:rPr lang="en-US" sz="2200" dirty="0">
                <a:solidFill>
                  <a:schemeClr val="tx2"/>
                </a:solidFill>
                <a:ea typeface="ＭＳ Ｐゴシック" pitchFamily="34" charset="-128"/>
              </a:rPr>
              <a:t>A. </a:t>
            </a:r>
            <a:r>
              <a:rPr lang="en-US" sz="2200" dirty="0">
                <a:ea typeface="ＭＳ Ｐゴシック" pitchFamily="34" charset="-128"/>
              </a:rPr>
              <a:t>produced during anaerobic conditions</a:t>
            </a:r>
            <a:endParaRPr lang="en-US" sz="2200" dirty="0"/>
          </a:p>
        </p:txBody>
      </p:sp>
      <p:sp>
        <p:nvSpPr>
          <p:cNvPr id="11" name="Content Placeholder 10"/>
          <p:cNvSpPr>
            <a:spLocks noGrp="1"/>
          </p:cNvSpPr>
          <p:nvPr>
            <p:ph sz="quarter" idx="17"/>
          </p:nvPr>
        </p:nvSpPr>
        <p:spPr>
          <a:xfrm>
            <a:off x="447920" y="3325975"/>
            <a:ext cx="7012928" cy="386622"/>
          </a:xfrm>
        </p:spPr>
        <p:txBody>
          <a:bodyPr/>
          <a:lstStyle/>
          <a:p>
            <a:pPr marL="398463" indent="-398463">
              <a:buNone/>
            </a:pPr>
            <a:r>
              <a:rPr lang="en-US" sz="2200" dirty="0">
                <a:solidFill>
                  <a:schemeClr val="tx2"/>
                </a:solidFill>
                <a:ea typeface="ＭＳ Ｐゴシック" pitchFamily="34" charset="-128"/>
              </a:rPr>
              <a:t>B. </a:t>
            </a:r>
            <a:r>
              <a:rPr lang="en-US" sz="2200" dirty="0">
                <a:ea typeface="ＭＳ Ｐゴシック" pitchFamily="34" charset="-128"/>
              </a:rPr>
              <a:t>reaction series that converts glucose to pyruvate</a:t>
            </a:r>
            <a:endParaRPr lang="en-US" sz="2200" dirty="0"/>
          </a:p>
        </p:txBody>
      </p:sp>
      <p:sp>
        <p:nvSpPr>
          <p:cNvPr id="13" name="Content Placeholder 12"/>
          <p:cNvSpPr>
            <a:spLocks noGrp="1"/>
          </p:cNvSpPr>
          <p:nvPr>
            <p:ph sz="quarter" idx="19"/>
          </p:nvPr>
        </p:nvSpPr>
        <p:spPr>
          <a:xfrm>
            <a:off x="460149" y="4158159"/>
            <a:ext cx="8288337" cy="839286"/>
          </a:xfrm>
        </p:spPr>
        <p:txBody>
          <a:bodyPr/>
          <a:lstStyle/>
          <a:p>
            <a:pPr marL="398463" indent="-398463" eaLnBrk="1" hangingPunct="1">
              <a:buFont typeface="Wingdings" pitchFamily="2" charset="2"/>
              <a:buNone/>
            </a:pPr>
            <a:r>
              <a:rPr lang="en-US" sz="2200" dirty="0">
                <a:solidFill>
                  <a:schemeClr val="tx2"/>
                </a:solidFill>
                <a:ea typeface="ＭＳ Ｐゴシック" pitchFamily="34" charset="-128"/>
              </a:rPr>
              <a:t>C. </a:t>
            </a:r>
            <a:r>
              <a:rPr lang="en-US" sz="2200" dirty="0">
                <a:ea typeface="ＭＳ Ｐゴシック" pitchFamily="34" charset="-128"/>
              </a:rPr>
              <a:t>metabolic reactions that break down large molecules to smaller molecules and energy</a:t>
            </a:r>
            <a:endParaRPr lang="en-US" sz="2200" dirty="0"/>
          </a:p>
        </p:txBody>
      </p:sp>
      <p:sp>
        <p:nvSpPr>
          <p:cNvPr id="15" name="Content Placeholder 14"/>
          <p:cNvSpPr>
            <a:spLocks noGrp="1"/>
          </p:cNvSpPr>
          <p:nvPr>
            <p:ph sz="quarter" idx="21"/>
          </p:nvPr>
        </p:nvSpPr>
        <p:spPr>
          <a:xfrm>
            <a:off x="454025" y="5342623"/>
            <a:ext cx="8294461" cy="839286"/>
          </a:xfrm>
        </p:spPr>
        <p:txBody>
          <a:bodyPr/>
          <a:lstStyle/>
          <a:p>
            <a:pPr marL="398463" indent="-398463">
              <a:buNone/>
            </a:pPr>
            <a:r>
              <a:rPr lang="en-US" sz="2200" dirty="0">
                <a:solidFill>
                  <a:schemeClr val="tx2"/>
                </a:solidFill>
                <a:ea typeface="ＭＳ Ｐゴシック" pitchFamily="34" charset="-128"/>
              </a:rPr>
              <a:t>D. </a:t>
            </a:r>
            <a:r>
              <a:rPr lang="en-US" sz="2200" dirty="0">
                <a:ea typeface="ＭＳ Ｐゴシック" pitchFamily="34" charset="-128"/>
              </a:rPr>
              <a:t>substances that remove or add H atoms in oxidation and reduction reactions</a:t>
            </a:r>
            <a:endParaRPr lang="en-US" sz="22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2</a:t>
            </a:r>
          </a:p>
        </p:txBody>
      </p:sp>
      <p:sp>
        <p:nvSpPr>
          <p:cNvPr id="8" name="Content Placeholder 7"/>
          <p:cNvSpPr>
            <a:spLocks noGrp="1"/>
          </p:cNvSpPr>
          <p:nvPr>
            <p:ph sz="quarter" idx="14"/>
          </p:nvPr>
        </p:nvSpPr>
        <p:spPr>
          <a:xfrm>
            <a:off x="440035" y="1535689"/>
            <a:ext cx="7882094" cy="391083"/>
          </a:xfrm>
        </p:spPr>
        <p:txBody>
          <a:bodyPr/>
          <a:lstStyle/>
          <a:p>
            <a:pPr marL="398463" indent="-398463">
              <a:buNone/>
            </a:pPr>
            <a:r>
              <a:rPr lang="en-US" sz="2200" dirty="0">
                <a:ea typeface="ＭＳ Ｐゴシック" pitchFamily="34" charset="-128"/>
              </a:rPr>
              <a:t>Match the following terms with the descriptions:</a:t>
            </a:r>
            <a:endParaRPr lang="en-US" sz="2200" dirty="0"/>
          </a:p>
        </p:txBody>
      </p:sp>
      <p:graphicFrame>
        <p:nvGraphicFramePr>
          <p:cNvPr id="22" name="Table 21"/>
          <p:cNvGraphicFramePr>
            <a:graphicFrameLocks noGrp="1"/>
          </p:cNvGraphicFramePr>
          <p:nvPr>
            <p:extLst/>
          </p:nvPr>
        </p:nvGraphicFramePr>
        <p:xfrm>
          <a:off x="1475413" y="1939132"/>
          <a:ext cx="5783284" cy="853440"/>
        </p:xfrm>
        <a:graphic>
          <a:graphicData uri="http://schemas.openxmlformats.org/drawingml/2006/table">
            <a:tbl>
              <a:tblPr firstRow="1" bandRow="1">
                <a:tableStyleId>{2D5ABB26-0587-4C30-8999-92F81FD0307C}</a:tableStyleId>
              </a:tblPr>
              <a:tblGrid>
                <a:gridCol w="3467595">
                  <a:extLst>
                    <a:ext uri="{9D8B030D-6E8A-4147-A177-3AD203B41FA5}">
                      <a16:colId xmlns:a16="http://schemas.microsoft.com/office/drawing/2014/main" val="20000"/>
                    </a:ext>
                  </a:extLst>
                </a:gridCol>
                <a:gridCol w="2315689">
                  <a:extLst>
                    <a:ext uri="{9D8B030D-6E8A-4147-A177-3AD203B41FA5}">
                      <a16:colId xmlns:a16="http://schemas.microsoft.com/office/drawing/2014/main" val="20001"/>
                    </a:ext>
                  </a:extLst>
                </a:gridCol>
              </a:tblGrid>
              <a:tr h="370840">
                <a:tc>
                  <a:txBody>
                    <a:bodyPr/>
                    <a:lstStyle/>
                    <a:p>
                      <a:r>
                        <a:rPr lang="en-US" altLang="en-US" sz="2200" dirty="0"/>
                        <a:t>catabolic reactions</a:t>
                      </a:r>
                      <a:endParaRPr lang="en-US" sz="2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altLang="en-US" sz="2200" dirty="0"/>
                        <a:t>coenzymes</a:t>
                      </a:r>
                      <a:endParaRPr lang="en-US" sz="2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altLang="en-US" sz="2200" dirty="0"/>
                        <a:t>glycolysis</a:t>
                      </a:r>
                      <a:endParaRPr lang="en-US" sz="2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altLang="en-US" sz="2200" dirty="0"/>
                        <a:t>lactate</a:t>
                      </a:r>
                      <a:endParaRPr lang="en-US" sz="2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Content Placeholder 8"/>
          <p:cNvSpPr>
            <a:spLocks noGrp="1"/>
          </p:cNvSpPr>
          <p:nvPr>
            <p:ph sz="quarter" idx="15"/>
          </p:nvPr>
        </p:nvSpPr>
        <p:spPr>
          <a:xfrm>
            <a:off x="440036" y="2854025"/>
            <a:ext cx="5209650" cy="398825"/>
          </a:xfrm>
        </p:spPr>
        <p:txBody>
          <a:bodyPr/>
          <a:lstStyle/>
          <a:p>
            <a:pPr marL="0" indent="0">
              <a:buNone/>
            </a:pPr>
            <a:r>
              <a:rPr lang="en-US" sz="2200" dirty="0">
                <a:solidFill>
                  <a:schemeClr val="tx2"/>
                </a:solidFill>
                <a:ea typeface="ＭＳ Ｐゴシック" pitchFamily="34" charset="-128"/>
              </a:rPr>
              <a:t>A. </a:t>
            </a:r>
            <a:r>
              <a:rPr lang="en-US" sz="2200" dirty="0">
                <a:ea typeface="ＭＳ Ｐゴシック" pitchFamily="34" charset="-128"/>
              </a:rPr>
              <a:t>produced during anaerobic conditions</a:t>
            </a:r>
            <a:endParaRPr lang="en-US" sz="2200" dirty="0"/>
          </a:p>
        </p:txBody>
      </p:sp>
      <p:sp>
        <p:nvSpPr>
          <p:cNvPr id="10" name="Content Placeholder 9"/>
          <p:cNvSpPr>
            <a:spLocks noGrp="1"/>
          </p:cNvSpPr>
          <p:nvPr>
            <p:ph sz="quarter" idx="16"/>
          </p:nvPr>
        </p:nvSpPr>
        <p:spPr>
          <a:xfrm>
            <a:off x="7270422" y="2854025"/>
            <a:ext cx="1051707" cy="398825"/>
          </a:xfrm>
        </p:spPr>
        <p:txBody>
          <a:bodyPr/>
          <a:lstStyle/>
          <a:p>
            <a:pPr marL="0" indent="0">
              <a:buNone/>
            </a:pPr>
            <a:r>
              <a:rPr lang="en-US" sz="2200" b="1" dirty="0">
                <a:solidFill>
                  <a:srgbClr val="000000"/>
                </a:solidFill>
                <a:ea typeface="ＭＳ Ｐゴシック" pitchFamily="34" charset="-128"/>
              </a:rPr>
              <a:t>lactate</a:t>
            </a:r>
            <a:endParaRPr lang="en-US" sz="2200" dirty="0">
              <a:solidFill>
                <a:srgbClr val="000000"/>
              </a:solidFill>
            </a:endParaRPr>
          </a:p>
        </p:txBody>
      </p:sp>
      <p:sp>
        <p:nvSpPr>
          <p:cNvPr id="11" name="Content Placeholder 10"/>
          <p:cNvSpPr>
            <a:spLocks noGrp="1"/>
          </p:cNvSpPr>
          <p:nvPr>
            <p:ph sz="quarter" idx="17"/>
          </p:nvPr>
        </p:nvSpPr>
        <p:spPr>
          <a:xfrm>
            <a:off x="447920" y="3325975"/>
            <a:ext cx="7012928" cy="365275"/>
          </a:xfrm>
        </p:spPr>
        <p:txBody>
          <a:bodyPr/>
          <a:lstStyle/>
          <a:p>
            <a:pPr marL="398463" indent="-398463">
              <a:buNone/>
            </a:pPr>
            <a:r>
              <a:rPr lang="en-US" sz="2200" dirty="0">
                <a:solidFill>
                  <a:schemeClr val="tx2"/>
                </a:solidFill>
                <a:ea typeface="ＭＳ Ｐゴシック" pitchFamily="34" charset="-128"/>
              </a:rPr>
              <a:t>B. </a:t>
            </a:r>
            <a:r>
              <a:rPr lang="en-US" sz="2200" dirty="0">
                <a:ea typeface="ＭＳ Ｐゴシック" pitchFamily="34" charset="-128"/>
              </a:rPr>
              <a:t>reaction series that converts glucose to pyruvate</a:t>
            </a:r>
            <a:endParaRPr lang="en-US" sz="2200" dirty="0"/>
          </a:p>
        </p:txBody>
      </p:sp>
      <p:sp>
        <p:nvSpPr>
          <p:cNvPr id="12" name="Content Placeholder 11"/>
          <p:cNvSpPr>
            <a:spLocks noGrp="1"/>
          </p:cNvSpPr>
          <p:nvPr>
            <p:ph sz="quarter" idx="18"/>
          </p:nvPr>
        </p:nvSpPr>
        <p:spPr>
          <a:xfrm>
            <a:off x="6517600" y="3723131"/>
            <a:ext cx="1788200" cy="401569"/>
          </a:xfrm>
        </p:spPr>
        <p:txBody>
          <a:bodyPr/>
          <a:lstStyle/>
          <a:p>
            <a:pPr marL="0" indent="0">
              <a:buNone/>
            </a:pPr>
            <a:r>
              <a:rPr lang="en-US" sz="2200" b="1" dirty="0">
                <a:solidFill>
                  <a:srgbClr val="000000"/>
                </a:solidFill>
                <a:ea typeface="ＭＳ Ｐゴシック" pitchFamily="34" charset="-128"/>
              </a:rPr>
              <a:t>glycolysis</a:t>
            </a:r>
            <a:endParaRPr lang="en-US" sz="2200" dirty="0">
              <a:solidFill>
                <a:srgbClr val="000000"/>
              </a:solidFill>
            </a:endParaRPr>
          </a:p>
        </p:txBody>
      </p:sp>
      <p:sp>
        <p:nvSpPr>
          <p:cNvPr id="13" name="Content Placeholder 12"/>
          <p:cNvSpPr>
            <a:spLocks noGrp="1"/>
          </p:cNvSpPr>
          <p:nvPr>
            <p:ph sz="quarter" idx="19"/>
          </p:nvPr>
        </p:nvSpPr>
        <p:spPr>
          <a:xfrm>
            <a:off x="460149" y="4158159"/>
            <a:ext cx="8288337" cy="741153"/>
          </a:xfrm>
        </p:spPr>
        <p:txBody>
          <a:bodyPr/>
          <a:lstStyle/>
          <a:p>
            <a:pPr marL="398463" indent="-398463" eaLnBrk="1" hangingPunct="1">
              <a:buFont typeface="Wingdings" pitchFamily="2" charset="2"/>
              <a:buNone/>
            </a:pPr>
            <a:r>
              <a:rPr lang="en-US" sz="2200" dirty="0">
                <a:solidFill>
                  <a:schemeClr val="tx2"/>
                </a:solidFill>
                <a:ea typeface="ＭＳ Ｐゴシック" pitchFamily="34" charset="-128"/>
              </a:rPr>
              <a:t>C. </a:t>
            </a:r>
            <a:r>
              <a:rPr lang="en-US" sz="2200" dirty="0">
                <a:ea typeface="ＭＳ Ｐゴシック" pitchFamily="34" charset="-128"/>
              </a:rPr>
              <a:t>metabolic reactions that break down large molecules to smaller molecules and energy</a:t>
            </a:r>
            <a:endParaRPr lang="en-US" sz="2200" dirty="0"/>
          </a:p>
        </p:txBody>
      </p:sp>
      <p:sp>
        <p:nvSpPr>
          <p:cNvPr id="14" name="Content Placeholder 13"/>
          <p:cNvSpPr>
            <a:spLocks noGrp="1"/>
          </p:cNvSpPr>
          <p:nvPr>
            <p:ph sz="quarter" idx="20"/>
          </p:nvPr>
        </p:nvSpPr>
        <p:spPr>
          <a:xfrm>
            <a:off x="5363840" y="4950515"/>
            <a:ext cx="2986087" cy="356484"/>
          </a:xfrm>
        </p:spPr>
        <p:txBody>
          <a:bodyPr/>
          <a:lstStyle/>
          <a:p>
            <a:pPr marL="0" indent="0">
              <a:buNone/>
            </a:pPr>
            <a:r>
              <a:rPr lang="en-US" sz="2200" b="1" dirty="0">
                <a:solidFill>
                  <a:srgbClr val="000000"/>
                </a:solidFill>
                <a:ea typeface="ＭＳ Ｐゴシック" pitchFamily="34" charset="-128"/>
              </a:rPr>
              <a:t>catabolic reactions</a:t>
            </a:r>
            <a:endParaRPr lang="en-US" sz="2200" dirty="0">
              <a:solidFill>
                <a:srgbClr val="000000"/>
              </a:solidFill>
            </a:endParaRPr>
          </a:p>
        </p:txBody>
      </p:sp>
      <p:sp>
        <p:nvSpPr>
          <p:cNvPr id="15" name="Content Placeholder 14"/>
          <p:cNvSpPr>
            <a:spLocks noGrp="1"/>
          </p:cNvSpPr>
          <p:nvPr>
            <p:ph sz="quarter" idx="21"/>
          </p:nvPr>
        </p:nvSpPr>
        <p:spPr>
          <a:xfrm>
            <a:off x="454025" y="5342624"/>
            <a:ext cx="8294461" cy="738312"/>
          </a:xfrm>
        </p:spPr>
        <p:txBody>
          <a:bodyPr/>
          <a:lstStyle/>
          <a:p>
            <a:pPr marL="398463" indent="-398463">
              <a:buNone/>
            </a:pPr>
            <a:r>
              <a:rPr lang="en-US" sz="2200" dirty="0">
                <a:solidFill>
                  <a:schemeClr val="tx2"/>
                </a:solidFill>
                <a:ea typeface="ＭＳ Ｐゴシック" pitchFamily="34" charset="-128"/>
              </a:rPr>
              <a:t>D. </a:t>
            </a:r>
            <a:r>
              <a:rPr lang="en-US" sz="2200" dirty="0">
                <a:ea typeface="ＭＳ Ｐゴシック" pitchFamily="34" charset="-128"/>
              </a:rPr>
              <a:t>substances that remove or add H atoms in oxidation and reduction reactions</a:t>
            </a:r>
            <a:endParaRPr lang="en-US" sz="2200" dirty="0"/>
          </a:p>
        </p:txBody>
      </p:sp>
      <p:sp>
        <p:nvSpPr>
          <p:cNvPr id="16" name="Content Placeholder 15"/>
          <p:cNvSpPr>
            <a:spLocks noGrp="1"/>
          </p:cNvSpPr>
          <p:nvPr>
            <p:ph sz="quarter" idx="22"/>
          </p:nvPr>
        </p:nvSpPr>
        <p:spPr>
          <a:xfrm>
            <a:off x="6517599" y="6116561"/>
            <a:ext cx="2026961" cy="379239"/>
          </a:xfrm>
        </p:spPr>
        <p:txBody>
          <a:bodyPr/>
          <a:lstStyle/>
          <a:p>
            <a:pPr marL="0" indent="0">
              <a:buNone/>
            </a:pPr>
            <a:r>
              <a:rPr lang="en-US" sz="2200" b="1" dirty="0">
                <a:solidFill>
                  <a:srgbClr val="000000"/>
                </a:solidFill>
                <a:ea typeface="ＭＳ Ｐゴシック" pitchFamily="34" charset="-128"/>
              </a:rPr>
              <a:t>coenzymes</a:t>
            </a:r>
            <a:endParaRPr lang="en-US" sz="2200" dirty="0">
              <a:solidFill>
                <a:srgbClr val="000000"/>
              </a:solidFill>
            </a:endParaRPr>
          </a:p>
        </p:txBody>
      </p:sp>
    </p:spTree>
    <p:extLst>
      <p:ext uri="{BB962C8B-B14F-4D97-AF65-F5344CB8AC3E}">
        <p14:creationId xmlns:p14="http://schemas.microsoft.com/office/powerpoint/2010/main" val="3491914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dirty="0">
                <a:ea typeface="ＭＳ Ｐゴシック" pitchFamily="34" charset="-128"/>
              </a:rPr>
              <a:t>18.5	 The Citric Acid Cycle</a:t>
            </a:r>
            <a:endParaRPr lang="en-IN" dirty="0"/>
          </a:p>
        </p:txBody>
      </p:sp>
      <p:sp>
        <p:nvSpPr>
          <p:cNvPr id="4" name="Content Placeholder 3">
            <a:extLst>
              <a:ext uri="{FF2B5EF4-FFF2-40B4-BE49-F238E27FC236}">
                <a16:creationId xmlns:a16="http://schemas.microsoft.com/office/drawing/2014/main" id="{35D0170B-F09F-4767-B5AB-37FF9F595490}"/>
              </a:ext>
            </a:extLst>
          </p:cNvPr>
          <p:cNvSpPr>
            <a:spLocks noGrp="1"/>
          </p:cNvSpPr>
          <p:nvPr>
            <p:ph sz="quarter" idx="14"/>
          </p:nvPr>
        </p:nvSpPr>
        <p:spPr>
          <a:xfrm>
            <a:off x="457200" y="1562503"/>
            <a:ext cx="4704735" cy="2375315"/>
          </a:xfrm>
        </p:spPr>
        <p:txBody>
          <a:bodyPr/>
          <a:lstStyle/>
          <a:p>
            <a:pPr marL="432" indent="0">
              <a:buNone/>
            </a:pPr>
            <a:r>
              <a:rPr lang="en-IN" sz="2400" dirty="0">
                <a:ea typeface="ＭＳ Ｐゴシック" pitchFamily="34" charset="-128"/>
              </a:rPr>
              <a:t>The citric acid cycle is a series of reactions that connects the intermediate acetyl-C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 from the metabolic pathways in stages 1 and 2 with electron transport and the synthesis of A</a:t>
            </a:r>
            <a:r>
              <a:rPr lang="en-IN" sz="100" dirty="0">
                <a:ea typeface="ＭＳ Ｐゴシック" pitchFamily="34" charset="-128"/>
              </a:rPr>
              <a:t> </a:t>
            </a:r>
            <a:r>
              <a:rPr lang="en-IN" sz="2400" dirty="0">
                <a:ea typeface="ＭＳ Ｐゴシック" pitchFamily="34" charset="-128"/>
              </a:rPr>
              <a:t>T</a:t>
            </a:r>
            <a:r>
              <a:rPr lang="en-IN" sz="100" dirty="0">
                <a:ea typeface="ＭＳ Ｐゴシック" pitchFamily="34" charset="-128"/>
              </a:rPr>
              <a:t> </a:t>
            </a:r>
            <a:r>
              <a:rPr lang="en-IN" sz="2400" dirty="0">
                <a:ea typeface="ＭＳ Ｐゴシック" pitchFamily="34" charset="-128"/>
              </a:rPr>
              <a:t>P in stage 3.</a:t>
            </a:r>
            <a:endParaRPr lang="en-IN" sz="2400" b="1" dirty="0">
              <a:ea typeface="ＭＳ Ｐゴシック" pitchFamily="34" charset="-128"/>
            </a:endParaRPr>
          </a:p>
        </p:txBody>
      </p:sp>
      <p:pic>
        <p:nvPicPr>
          <p:cNvPr id="17" name="Content Placeholder 16" descr="Acetyl C o A has two carbons and goes into citrate which has 6 carbons which goes on to release C O 2 and create alpha ketoglutarate with 5 carbons which goes on to release C O 2 and create succinyl C o A with 4 carbons which continues on to make oxaloacetate with 4 carbon which begins the cycle again. ">
            <a:extLst>
              <a:ext uri="{FF2B5EF4-FFF2-40B4-BE49-F238E27FC236}">
                <a16:creationId xmlns:a16="http://schemas.microsoft.com/office/drawing/2014/main" id="{7F9D1DF6-6FF0-4E46-8EDD-410BDE9218F5}"/>
              </a:ext>
            </a:extLst>
          </p:cNvPr>
          <p:cNvPicPr>
            <a:picLocks noGrp="1" noChangeAspect="1"/>
          </p:cNvPicPr>
          <p:nvPr>
            <p:ph sz="quarter" idx="15"/>
          </p:nvPr>
        </p:nvPicPr>
        <p:blipFill>
          <a:blip r:embed="rId2"/>
          <a:stretch>
            <a:fillRect/>
          </a:stretch>
        </p:blipFill>
        <p:spPr>
          <a:xfrm>
            <a:off x="5377895" y="1701080"/>
            <a:ext cx="2802387" cy="3255954"/>
          </a:xfrm>
          <a:prstGeom prst="rect">
            <a:avLst/>
          </a:prstGeom>
        </p:spPr>
      </p:pic>
      <p:sp>
        <p:nvSpPr>
          <p:cNvPr id="3" name="Content Placeholder 2">
            <a:extLst>
              <a:ext uri="{FF2B5EF4-FFF2-40B4-BE49-F238E27FC236}">
                <a16:creationId xmlns:a16="http://schemas.microsoft.com/office/drawing/2014/main" id="{638F95AD-6A91-41FB-B093-7CC20CCFBC23}"/>
              </a:ext>
            </a:extLst>
          </p:cNvPr>
          <p:cNvSpPr>
            <a:spLocks noGrp="1"/>
          </p:cNvSpPr>
          <p:nvPr>
            <p:ph sz="quarter" idx="16"/>
          </p:nvPr>
        </p:nvSpPr>
        <p:spPr>
          <a:xfrm>
            <a:off x="457200" y="5280403"/>
            <a:ext cx="8170606" cy="802608"/>
          </a:xfrm>
        </p:spPr>
        <p:txBody>
          <a:bodyPr/>
          <a:lstStyle/>
          <a:p>
            <a:pPr marL="432" indent="0">
              <a:buNone/>
            </a:pPr>
            <a:r>
              <a:rPr lang="en-IN" sz="2400" b="1" dirty="0">
                <a:solidFill>
                  <a:srgbClr val="000000"/>
                </a:solidFill>
                <a:cs typeface="Times New Roman" pitchFamily="18" charset="0"/>
              </a:rPr>
              <a:t>Learning Goal </a:t>
            </a:r>
            <a:r>
              <a:rPr lang="en-IN" sz="2400" dirty="0"/>
              <a:t>Describe the oxidation of acetyl-C</a:t>
            </a:r>
            <a:r>
              <a:rPr lang="en-IN" sz="100" dirty="0"/>
              <a:t> </a:t>
            </a:r>
            <a:r>
              <a:rPr lang="en-IN" sz="2400" dirty="0"/>
              <a:t>o</a:t>
            </a:r>
            <a:r>
              <a:rPr lang="en-IN" sz="100" dirty="0"/>
              <a:t> </a:t>
            </a:r>
            <a:r>
              <a:rPr lang="en-IN" sz="2400" dirty="0"/>
              <a:t>A in the citric acid cycle.</a:t>
            </a:r>
          </a:p>
        </p:txBody>
      </p:sp>
    </p:spTree>
    <p:extLst>
      <p:ext uri="{BB962C8B-B14F-4D97-AF65-F5344CB8AC3E}">
        <p14:creationId xmlns:p14="http://schemas.microsoft.com/office/powerpoint/2010/main" val="702134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dirty="0">
                <a:ea typeface="ＭＳ Ｐゴシック" pitchFamily="34" charset="-128"/>
              </a:rPr>
              <a:t>Citric Acid Cycle </a:t>
            </a:r>
            <a:r>
              <a:rPr lang="en-US" sz="2000" b="0" dirty="0">
                <a:ea typeface="ＭＳ Ｐゴシック" pitchFamily="34" charset="-128"/>
              </a:rPr>
              <a:t>(1 of 2)</a:t>
            </a:r>
            <a:endParaRPr lang="en-IN" dirty="0"/>
          </a:p>
        </p:txBody>
      </p:sp>
      <p:sp>
        <p:nvSpPr>
          <p:cNvPr id="4" name="Content Placeholder 3">
            <a:extLst>
              <a:ext uri="{FF2B5EF4-FFF2-40B4-BE49-F238E27FC236}">
                <a16:creationId xmlns:a16="http://schemas.microsoft.com/office/drawing/2014/main" id="{35D0170B-F09F-4767-B5AB-37FF9F595490}"/>
              </a:ext>
            </a:extLst>
          </p:cNvPr>
          <p:cNvSpPr>
            <a:spLocks noGrp="1"/>
          </p:cNvSpPr>
          <p:nvPr>
            <p:ph sz="quarter" idx="14"/>
          </p:nvPr>
        </p:nvSpPr>
        <p:spPr>
          <a:xfrm>
            <a:off x="457200" y="1562504"/>
            <a:ext cx="7875639" cy="413780"/>
          </a:xfrm>
        </p:spPr>
        <p:txBody>
          <a:bodyPr/>
          <a:lstStyle/>
          <a:p>
            <a:pPr marL="432" indent="0">
              <a:buNone/>
            </a:pPr>
            <a:r>
              <a:rPr lang="en-IN" sz="2400" dirty="0">
                <a:ea typeface="ＭＳ Ｐゴシック" pitchFamily="34" charset="-128"/>
              </a:rPr>
              <a:t>As a central pathway in metabolism, the </a:t>
            </a:r>
            <a:r>
              <a:rPr lang="en-IN" sz="2400" b="1" dirty="0">
                <a:ea typeface="ＭＳ Ｐゴシック" pitchFamily="34" charset="-128"/>
              </a:rPr>
              <a:t>citric acid cycle</a:t>
            </a:r>
          </a:p>
        </p:txBody>
      </p:sp>
      <p:sp>
        <p:nvSpPr>
          <p:cNvPr id="5" name="Content Placeholder 4">
            <a:extLst>
              <a:ext uri="{FF2B5EF4-FFF2-40B4-BE49-F238E27FC236}">
                <a16:creationId xmlns:a16="http://schemas.microsoft.com/office/drawing/2014/main" id="{3BC38C90-2E67-4086-95F6-1F9895DA37F4}"/>
              </a:ext>
            </a:extLst>
          </p:cNvPr>
          <p:cNvSpPr>
            <a:spLocks noGrp="1"/>
          </p:cNvSpPr>
          <p:nvPr>
            <p:ph sz="quarter" idx="15"/>
          </p:nvPr>
        </p:nvSpPr>
        <p:spPr>
          <a:xfrm>
            <a:off x="457200" y="2126549"/>
            <a:ext cx="8259097" cy="410174"/>
          </a:xfrm>
        </p:spPr>
        <p:txBody>
          <a:bodyPr/>
          <a:lstStyle/>
          <a:p>
            <a:r>
              <a:rPr lang="en-IN" sz="2400" dirty="0">
                <a:ea typeface="ＭＳ Ｐゴシック" pitchFamily="34" charset="-128"/>
              </a:rPr>
              <a:t>uses the two-carbon acetyl group in acetyl 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 to produce</a:t>
            </a:r>
            <a:endParaRPr lang="en-IN" sz="2400" dirty="0"/>
          </a:p>
        </p:txBody>
      </p:sp>
      <p:graphicFrame>
        <p:nvGraphicFramePr>
          <p:cNvPr id="17" name="Object 16" descr="C O sub 2, N A D H + H super plus, and F A D H sub 2">
            <a:extLst>
              <a:ext uri="{FF2B5EF4-FFF2-40B4-BE49-F238E27FC236}">
                <a16:creationId xmlns:a16="http://schemas.microsoft.com/office/drawing/2014/main" id="{D6EF7B8C-0ECC-479F-B13D-D609FCE4033B}"/>
              </a:ext>
            </a:extLst>
          </p:cNvPr>
          <p:cNvGraphicFramePr>
            <a:graphicFrameLocks noChangeAspect="1"/>
          </p:cNvGraphicFramePr>
          <p:nvPr>
            <p:extLst/>
          </p:nvPr>
        </p:nvGraphicFramePr>
        <p:xfrm>
          <a:off x="717090" y="2595437"/>
          <a:ext cx="3702050" cy="433070"/>
        </p:xfrm>
        <a:graphic>
          <a:graphicData uri="http://schemas.openxmlformats.org/presentationml/2006/ole">
            <mc:AlternateContent xmlns:mc="http://schemas.openxmlformats.org/markup-compatibility/2006">
              <mc:Choice xmlns:v="urn:schemas-microsoft-com:vml" Requires="v">
                <p:oleObj spid="_x0000_s18438" name="Equation" r:id="rId3" imgW="3365280" imgH="393480" progId="Equation.DSMT4">
                  <p:embed/>
                </p:oleObj>
              </mc:Choice>
              <mc:Fallback>
                <p:oleObj name="Equation" r:id="rId3" imgW="3365280" imgH="393480" progId="Equation.DSMT4">
                  <p:embed/>
                  <p:pic>
                    <p:nvPicPr>
                      <p:cNvPr id="17" name="Object 16" descr="C O sub 2, N A D H + H super plus, and F A D H sub 2">
                        <a:extLst>
                          <a:ext uri="{FF2B5EF4-FFF2-40B4-BE49-F238E27FC236}">
                            <a16:creationId xmlns:a16="http://schemas.microsoft.com/office/drawing/2014/main" id="{D6EF7B8C-0ECC-479F-B13D-D609FCE4033B}"/>
                          </a:ext>
                        </a:extLst>
                      </p:cNvPr>
                      <p:cNvPicPr/>
                      <p:nvPr/>
                    </p:nvPicPr>
                    <p:blipFill>
                      <a:blip r:embed="rId4"/>
                      <a:stretch>
                        <a:fillRect/>
                      </a:stretch>
                    </p:blipFill>
                    <p:spPr>
                      <a:xfrm>
                        <a:off x="717090" y="2595437"/>
                        <a:ext cx="3702050" cy="43307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638F95AD-6A91-41FB-B093-7CC20CCFBC23}"/>
              </a:ext>
            </a:extLst>
          </p:cNvPr>
          <p:cNvSpPr>
            <a:spLocks noGrp="1"/>
          </p:cNvSpPr>
          <p:nvPr>
            <p:ph sz="quarter" idx="16"/>
          </p:nvPr>
        </p:nvSpPr>
        <p:spPr>
          <a:xfrm>
            <a:off x="457199" y="3111141"/>
            <a:ext cx="6061587" cy="406914"/>
          </a:xfrm>
        </p:spPr>
        <p:txBody>
          <a:bodyPr/>
          <a:lstStyle/>
          <a:p>
            <a:r>
              <a:rPr lang="en-IN" sz="2400" dirty="0">
                <a:ea typeface="ＭＳ Ｐゴシック" pitchFamily="34" charset="-128"/>
              </a:rPr>
              <a:t>is named for the citrate ion from citric acid</a:t>
            </a:r>
            <a:endParaRPr lang="en-IN" sz="2400" dirty="0"/>
          </a:p>
        </p:txBody>
      </p:sp>
      <p:graphicFrame>
        <p:nvGraphicFramePr>
          <p:cNvPr id="19" name="Object 18" descr="C sub 6 H sub 8 O sub 7">
            <a:extLst>
              <a:ext uri="{FF2B5EF4-FFF2-40B4-BE49-F238E27FC236}">
                <a16:creationId xmlns:a16="http://schemas.microsoft.com/office/drawing/2014/main" id="{0D08E347-F464-4B8D-9A7B-4BABA5DF81DB}"/>
              </a:ext>
            </a:extLst>
          </p:cNvPr>
          <p:cNvGraphicFramePr>
            <a:graphicFrameLocks noChangeAspect="1"/>
          </p:cNvGraphicFramePr>
          <p:nvPr>
            <p:extLst/>
          </p:nvPr>
        </p:nvGraphicFramePr>
        <p:xfrm>
          <a:off x="6609513" y="3083307"/>
          <a:ext cx="1341120" cy="419100"/>
        </p:xfrm>
        <a:graphic>
          <a:graphicData uri="http://schemas.openxmlformats.org/presentationml/2006/ole">
            <mc:AlternateContent xmlns:mc="http://schemas.openxmlformats.org/markup-compatibility/2006">
              <mc:Choice xmlns:v="urn:schemas-microsoft-com:vml" Requires="v">
                <p:oleObj spid="_x0000_s18439" name="Equation" r:id="rId5" imgW="1218960" imgH="380880" progId="Equation.DSMT4">
                  <p:embed/>
                </p:oleObj>
              </mc:Choice>
              <mc:Fallback>
                <p:oleObj name="Equation" r:id="rId5" imgW="1218960" imgH="380880" progId="Equation.DSMT4">
                  <p:embed/>
                  <p:pic>
                    <p:nvPicPr>
                      <p:cNvPr id="19" name="Object 18" descr="C sub 6 H sub 8 O sub 7">
                        <a:extLst>
                          <a:ext uri="{FF2B5EF4-FFF2-40B4-BE49-F238E27FC236}">
                            <a16:creationId xmlns:a16="http://schemas.microsoft.com/office/drawing/2014/main" id="{0D08E347-F464-4B8D-9A7B-4BABA5DF81DB}"/>
                          </a:ext>
                        </a:extLst>
                      </p:cNvPr>
                      <p:cNvPicPr/>
                      <p:nvPr/>
                    </p:nvPicPr>
                    <p:blipFill>
                      <a:blip r:embed="rId6"/>
                      <a:stretch>
                        <a:fillRect/>
                      </a:stretch>
                    </p:blipFill>
                    <p:spPr>
                      <a:xfrm>
                        <a:off x="6609513" y="3083307"/>
                        <a:ext cx="134112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763DE0B1-508B-4683-893E-212A0D0A6746}"/>
              </a:ext>
            </a:extLst>
          </p:cNvPr>
          <p:cNvSpPr>
            <a:spLocks noGrp="1"/>
          </p:cNvSpPr>
          <p:nvPr>
            <p:ph sz="quarter" idx="17"/>
          </p:nvPr>
        </p:nvSpPr>
        <p:spPr>
          <a:xfrm>
            <a:off x="454672" y="3599811"/>
            <a:ext cx="8069896" cy="1414640"/>
          </a:xfrm>
        </p:spPr>
        <p:txBody>
          <a:bodyPr/>
          <a:lstStyle/>
          <a:p>
            <a:pPr marL="255600" indent="0">
              <a:buNone/>
            </a:pPr>
            <a:r>
              <a:rPr lang="en-IN" sz="2400" dirty="0">
                <a:ea typeface="ＭＳ Ｐゴシック" pitchFamily="34" charset="-128"/>
              </a:rPr>
              <a:t>a tricarboxylic acid, which forms in the first reaction</a:t>
            </a:r>
          </a:p>
          <a:p>
            <a:r>
              <a:rPr lang="en-IN" sz="2400" dirty="0">
                <a:ea typeface="ＭＳ Ｐゴシック" pitchFamily="34" charset="-128"/>
              </a:rPr>
              <a:t>is also known as the tricarboxylic acid (T</a:t>
            </a:r>
            <a:r>
              <a:rPr lang="en-IN" sz="100" dirty="0">
                <a:ea typeface="ＭＳ Ｐゴシック" pitchFamily="34" charset="-128"/>
              </a:rPr>
              <a:t> </a:t>
            </a:r>
            <a:r>
              <a:rPr lang="en-IN" sz="2400" dirty="0">
                <a:ea typeface="ＭＳ Ｐゴシック" pitchFamily="34" charset="-128"/>
              </a:rPr>
              <a:t>C</a:t>
            </a:r>
            <a:r>
              <a:rPr lang="en-IN" sz="100" dirty="0">
                <a:ea typeface="ＭＳ Ｐゴシック" pitchFamily="34" charset="-128"/>
              </a:rPr>
              <a:t> </a:t>
            </a:r>
            <a:r>
              <a:rPr lang="en-IN" sz="2400" dirty="0">
                <a:ea typeface="ＭＳ Ｐゴシック" pitchFamily="34" charset="-128"/>
              </a:rPr>
              <a:t>A) cycle or the Krebs cycle</a:t>
            </a:r>
            <a:endParaRPr lang="en-IN" sz="2400" b="1" dirty="0">
              <a:ea typeface="ＭＳ Ｐゴシック" pitchFamily="34" charset="-128"/>
            </a:endParaRPr>
          </a:p>
        </p:txBody>
      </p:sp>
    </p:spTree>
    <p:extLst>
      <p:ext uri="{BB962C8B-B14F-4D97-AF65-F5344CB8AC3E}">
        <p14:creationId xmlns:p14="http://schemas.microsoft.com/office/powerpoint/2010/main" val="401167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dirty="0">
                <a:ea typeface="ＭＳ Ｐゴシック" pitchFamily="34" charset="-128"/>
              </a:rPr>
              <a:t>Citric Acid Cycle Overview</a:t>
            </a:r>
            <a:endParaRPr lang="en-IN" dirty="0"/>
          </a:p>
        </p:txBody>
      </p:sp>
      <p:sp>
        <p:nvSpPr>
          <p:cNvPr id="4" name="Content Placeholder 3">
            <a:extLst>
              <a:ext uri="{FF2B5EF4-FFF2-40B4-BE49-F238E27FC236}">
                <a16:creationId xmlns:a16="http://schemas.microsoft.com/office/drawing/2014/main" id="{35D0170B-F09F-4767-B5AB-37FF9F595490}"/>
              </a:ext>
            </a:extLst>
          </p:cNvPr>
          <p:cNvSpPr>
            <a:spLocks noGrp="1"/>
          </p:cNvSpPr>
          <p:nvPr>
            <p:ph sz="quarter" idx="14"/>
          </p:nvPr>
        </p:nvSpPr>
        <p:spPr>
          <a:xfrm>
            <a:off x="457200" y="1562504"/>
            <a:ext cx="8244348" cy="1888618"/>
          </a:xfrm>
        </p:spPr>
        <p:txBody>
          <a:bodyPr/>
          <a:lstStyle/>
          <a:p>
            <a:pPr marL="0" indent="0" eaLnBrk="1" hangingPunct="1">
              <a:buClr>
                <a:schemeClr val="bg2"/>
              </a:buClr>
              <a:buSzTx/>
              <a:buFontTx/>
              <a:buNone/>
            </a:pPr>
            <a:r>
              <a:rPr lang="en-IN" sz="2400" dirty="0">
                <a:solidFill>
                  <a:srgbClr val="000000"/>
                </a:solidFill>
                <a:ea typeface="ＭＳ Ｐゴシック" pitchFamily="34" charset="-128"/>
              </a:rPr>
              <a:t>In the </a:t>
            </a:r>
            <a:r>
              <a:rPr lang="en-IN" sz="2400" b="1" dirty="0">
                <a:solidFill>
                  <a:srgbClr val="000000"/>
                </a:solidFill>
                <a:ea typeface="ＭＳ Ｐゴシック" pitchFamily="34" charset="-128"/>
              </a:rPr>
              <a:t>citric acid cycle</a:t>
            </a:r>
            <a:r>
              <a:rPr lang="en-IN" sz="2400" dirty="0">
                <a:solidFill>
                  <a:srgbClr val="000000"/>
                </a:solidFill>
                <a:ea typeface="ＭＳ Ｐゴシック" pitchFamily="34" charset="-128"/>
              </a:rPr>
              <a:t>,</a:t>
            </a:r>
          </a:p>
          <a:p>
            <a:pPr>
              <a:buSzTx/>
            </a:pPr>
            <a:r>
              <a:rPr lang="en-IN" sz="2400" dirty="0">
                <a:solidFill>
                  <a:srgbClr val="000000"/>
                </a:solidFill>
                <a:ea typeface="ＭＳ Ｐゴシック" pitchFamily="34" charset="-128"/>
              </a:rPr>
              <a:t>an acetyl group (2C) in acetyl C</a:t>
            </a:r>
            <a:r>
              <a:rPr lang="en-IN" sz="100" dirty="0">
                <a:solidFill>
                  <a:srgbClr val="000000"/>
                </a:solidFill>
                <a:ea typeface="ＭＳ Ｐゴシック" pitchFamily="34" charset="-128"/>
              </a:rPr>
              <a:t> </a:t>
            </a:r>
            <a:r>
              <a:rPr lang="en-IN" sz="2400" dirty="0">
                <a:solidFill>
                  <a:srgbClr val="000000"/>
                </a:solidFill>
                <a:ea typeface="ＭＳ Ｐゴシック" pitchFamily="34" charset="-128"/>
              </a:rPr>
              <a:t>o</a:t>
            </a:r>
            <a:r>
              <a:rPr lang="en-IN" sz="100" dirty="0">
                <a:solidFill>
                  <a:srgbClr val="000000"/>
                </a:solidFill>
                <a:ea typeface="ＭＳ Ｐゴシック" pitchFamily="34" charset="-128"/>
              </a:rPr>
              <a:t> </a:t>
            </a:r>
            <a:r>
              <a:rPr lang="en-IN" sz="2400" dirty="0">
                <a:solidFill>
                  <a:srgbClr val="000000"/>
                </a:solidFill>
                <a:ea typeface="ＭＳ Ｐゴシック" pitchFamily="34" charset="-128"/>
              </a:rPr>
              <a:t>A bonds to oxaloacetate (4C) to form citrate (6C)</a:t>
            </a:r>
          </a:p>
          <a:p>
            <a:r>
              <a:rPr lang="en-IN" sz="2400" dirty="0">
                <a:ea typeface="ＭＳ Ｐゴシック" pitchFamily="34" charset="-128"/>
              </a:rPr>
              <a:t>two decarboxylation reactions remove carbon atoms as C</a:t>
            </a:r>
            <a:endParaRPr lang="en-IN" sz="2400" dirty="0"/>
          </a:p>
        </p:txBody>
      </p:sp>
      <p:graphicFrame>
        <p:nvGraphicFramePr>
          <p:cNvPr id="17" name="Object 16" descr="O sub 2">
            <a:extLst>
              <a:ext uri="{FF2B5EF4-FFF2-40B4-BE49-F238E27FC236}">
                <a16:creationId xmlns:a16="http://schemas.microsoft.com/office/drawing/2014/main" id="{E1A1302D-DCB7-4CF7-BB5C-F5FB8C0F2E0C}"/>
              </a:ext>
            </a:extLst>
          </p:cNvPr>
          <p:cNvGraphicFramePr>
            <a:graphicFrameLocks noChangeAspect="1"/>
          </p:cNvGraphicFramePr>
          <p:nvPr>
            <p:extLst/>
          </p:nvPr>
        </p:nvGraphicFramePr>
        <p:xfrm>
          <a:off x="731452" y="3561714"/>
          <a:ext cx="423248" cy="407573"/>
        </p:xfrm>
        <a:graphic>
          <a:graphicData uri="http://schemas.openxmlformats.org/presentationml/2006/ole">
            <mc:AlternateContent xmlns:mc="http://schemas.openxmlformats.org/markup-compatibility/2006">
              <mc:Choice xmlns:v="urn:schemas-microsoft-com:vml" Requires="v">
                <p:oleObj spid="_x0000_s19460" name="Equation" r:id="rId3" imgW="342720" imgH="330120" progId="Equation.DSMT4">
                  <p:embed/>
                </p:oleObj>
              </mc:Choice>
              <mc:Fallback>
                <p:oleObj name="Equation" r:id="rId3" imgW="342720" imgH="330120" progId="Equation.DSMT4">
                  <p:embed/>
                  <p:pic>
                    <p:nvPicPr>
                      <p:cNvPr id="17" name="Object 16" descr="O sub 2">
                        <a:extLst>
                          <a:ext uri="{FF2B5EF4-FFF2-40B4-BE49-F238E27FC236}">
                            <a16:creationId xmlns:a16="http://schemas.microsoft.com/office/drawing/2014/main" id="{E1A1302D-DCB7-4CF7-BB5C-F5FB8C0F2E0C}"/>
                          </a:ext>
                        </a:extLst>
                      </p:cNvPr>
                      <p:cNvPicPr/>
                      <p:nvPr/>
                    </p:nvPicPr>
                    <p:blipFill>
                      <a:blip r:embed="rId4"/>
                      <a:stretch>
                        <a:fillRect/>
                      </a:stretch>
                    </p:blipFill>
                    <p:spPr>
                      <a:xfrm>
                        <a:off x="731452" y="3561714"/>
                        <a:ext cx="423248" cy="407573"/>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3BC38C90-2E67-4086-95F6-1F9895DA37F4}"/>
              </a:ext>
            </a:extLst>
          </p:cNvPr>
          <p:cNvSpPr>
            <a:spLocks noGrp="1"/>
          </p:cNvSpPr>
          <p:nvPr>
            <p:ph sz="quarter" idx="15"/>
          </p:nvPr>
        </p:nvSpPr>
        <p:spPr>
          <a:xfrm>
            <a:off x="1283108" y="3528314"/>
            <a:ext cx="5102942" cy="432142"/>
          </a:xfrm>
        </p:spPr>
        <p:txBody>
          <a:bodyPr/>
          <a:lstStyle/>
          <a:p>
            <a:pPr marL="432" indent="0">
              <a:buNone/>
            </a:pPr>
            <a:r>
              <a:rPr lang="en-IN" sz="2400" dirty="0">
                <a:ea typeface="ＭＳ Ｐゴシック" pitchFamily="34" charset="-128"/>
              </a:rPr>
              <a:t>molecules to give succinyl-C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 (4C)</a:t>
            </a:r>
          </a:p>
        </p:txBody>
      </p:sp>
      <p:sp>
        <p:nvSpPr>
          <p:cNvPr id="3" name="Content Placeholder 2">
            <a:extLst>
              <a:ext uri="{FF2B5EF4-FFF2-40B4-BE49-F238E27FC236}">
                <a16:creationId xmlns:a16="http://schemas.microsoft.com/office/drawing/2014/main" id="{638F95AD-6A91-41FB-B093-7CC20CCFBC23}"/>
              </a:ext>
            </a:extLst>
          </p:cNvPr>
          <p:cNvSpPr>
            <a:spLocks noGrp="1"/>
          </p:cNvSpPr>
          <p:nvPr>
            <p:ph sz="quarter" idx="16"/>
          </p:nvPr>
        </p:nvSpPr>
        <p:spPr>
          <a:xfrm>
            <a:off x="457201" y="4048938"/>
            <a:ext cx="8318090" cy="1186127"/>
          </a:xfrm>
        </p:spPr>
        <p:txBody>
          <a:bodyPr/>
          <a:lstStyle/>
          <a:p>
            <a:r>
              <a:rPr lang="en-IN" sz="2400" dirty="0">
                <a:ea typeface="ＭＳ Ｐゴシック" pitchFamily="34" charset="-128"/>
              </a:rPr>
              <a:t>a series of reactions converts four-carbon succinyl-C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 to oxaloacetate, which combines with another acetyl-C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 and the citric cycle starts all over</a:t>
            </a:r>
            <a:endParaRPr lang="en-IN" sz="2400" dirty="0">
              <a:solidFill>
                <a:srgbClr val="000000"/>
              </a:solidFill>
              <a:ea typeface="ＭＳ Ｐゴシック" pitchFamily="34" charset="-128"/>
            </a:endParaRPr>
          </a:p>
        </p:txBody>
      </p:sp>
    </p:spTree>
    <p:extLst>
      <p:ext uri="{BB962C8B-B14F-4D97-AF65-F5344CB8AC3E}">
        <p14:creationId xmlns:p14="http://schemas.microsoft.com/office/powerpoint/2010/main" val="8223078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D5D5-D739-4728-9FBA-3F024D2C2F72}"/>
              </a:ext>
            </a:extLst>
          </p:cNvPr>
          <p:cNvSpPr>
            <a:spLocks noGrp="1"/>
          </p:cNvSpPr>
          <p:nvPr>
            <p:ph type="title"/>
          </p:nvPr>
        </p:nvSpPr>
        <p:spPr/>
        <p:txBody>
          <a:bodyPr/>
          <a:lstStyle/>
          <a:p>
            <a:r>
              <a:rPr lang="en-US" dirty="0">
                <a:ea typeface="ＭＳ Ｐゴシック" pitchFamily="34" charset="-128"/>
              </a:rPr>
              <a:t>Citric Acid Cycle </a:t>
            </a:r>
            <a:r>
              <a:rPr lang="en-US" sz="2000" b="0" dirty="0">
                <a:ea typeface="ＭＳ Ｐゴシック" pitchFamily="34" charset="-128"/>
              </a:rPr>
              <a:t>(2 of 2)</a:t>
            </a:r>
            <a:endParaRPr lang="en-IN" dirty="0"/>
          </a:p>
        </p:txBody>
      </p:sp>
      <p:pic>
        <p:nvPicPr>
          <p:cNvPr id="4" name="Content Placeholder 3" descr="The reactions are as follows. For long description in Notes pane, press F6.">
            <a:extLst>
              <a:ext uri="{FF2B5EF4-FFF2-40B4-BE49-F238E27FC236}">
                <a16:creationId xmlns:a16="http://schemas.microsoft.com/office/drawing/2014/main" id="{0285A1C5-2C4D-4651-AEB8-F167F75BFB75}"/>
              </a:ext>
            </a:extLst>
          </p:cNvPr>
          <p:cNvPicPr>
            <a:picLocks noGrp="1" noChangeAspect="1"/>
          </p:cNvPicPr>
          <p:nvPr>
            <p:ph sz="quarter" idx="13"/>
          </p:nvPr>
        </p:nvPicPr>
        <p:blipFill>
          <a:blip r:embed="rId3"/>
          <a:stretch>
            <a:fillRect/>
          </a:stretch>
        </p:blipFill>
        <p:spPr>
          <a:xfrm>
            <a:off x="2620172" y="1688766"/>
            <a:ext cx="3903656" cy="4468813"/>
          </a:xfrm>
          <a:prstGeom prst="rect">
            <a:avLst/>
          </a:prstGeom>
        </p:spPr>
      </p:pic>
    </p:spTree>
    <p:extLst>
      <p:ext uri="{BB962C8B-B14F-4D97-AF65-F5344CB8AC3E}">
        <p14:creationId xmlns:p14="http://schemas.microsoft.com/office/powerpoint/2010/main" val="3186355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dirty="0">
                <a:ea typeface="ＭＳ Ｐゴシック" pitchFamily="34" charset="-128"/>
              </a:rPr>
              <a:t>Reaction 1: Formation of Citrate</a:t>
            </a:r>
            <a:endParaRPr lang="en-IN" dirty="0"/>
          </a:p>
        </p:txBody>
      </p:sp>
      <p:pic>
        <p:nvPicPr>
          <p:cNvPr id="17" name="Content Placeholder 16" descr="Core chemistry skill, Describing the reactions in the citric acid cycle.">
            <a:extLst>
              <a:ext uri="{FF2B5EF4-FFF2-40B4-BE49-F238E27FC236}">
                <a16:creationId xmlns:a16="http://schemas.microsoft.com/office/drawing/2014/main" id="{95408BE1-3054-4305-BE47-B95E018A0847}"/>
              </a:ext>
            </a:extLst>
          </p:cNvPr>
          <p:cNvPicPr>
            <a:picLocks noGrp="1" noChangeAspect="1"/>
          </p:cNvPicPr>
          <p:nvPr>
            <p:ph sz="quarter" idx="14"/>
          </p:nvPr>
        </p:nvPicPr>
        <p:blipFill>
          <a:blip r:embed="rId2"/>
          <a:stretch>
            <a:fillRect/>
          </a:stretch>
        </p:blipFill>
        <p:spPr>
          <a:xfrm>
            <a:off x="618476" y="1694686"/>
            <a:ext cx="2759145" cy="850736"/>
          </a:xfrm>
          <a:prstGeom prst="rect">
            <a:avLst/>
          </a:prstGeom>
        </p:spPr>
      </p:pic>
      <p:sp>
        <p:nvSpPr>
          <p:cNvPr id="5" name="Content Placeholder 4">
            <a:extLst>
              <a:ext uri="{FF2B5EF4-FFF2-40B4-BE49-F238E27FC236}">
                <a16:creationId xmlns:a16="http://schemas.microsoft.com/office/drawing/2014/main" id="{3BC38C90-2E67-4086-95F6-1F9895DA37F4}"/>
              </a:ext>
            </a:extLst>
          </p:cNvPr>
          <p:cNvSpPr>
            <a:spLocks noGrp="1"/>
          </p:cNvSpPr>
          <p:nvPr>
            <p:ph sz="quarter" idx="15"/>
          </p:nvPr>
        </p:nvSpPr>
        <p:spPr>
          <a:xfrm>
            <a:off x="457200" y="2736935"/>
            <a:ext cx="3967316" cy="1542953"/>
          </a:xfrm>
        </p:spPr>
        <p:txBody>
          <a:bodyPr/>
          <a:lstStyle/>
          <a:p>
            <a:pPr marL="432" indent="0">
              <a:buNone/>
            </a:pPr>
            <a:r>
              <a:rPr lang="en-IN" sz="2400" dirty="0">
                <a:ea typeface="ＭＳ Ｐゴシック" pitchFamily="34" charset="-128"/>
              </a:rPr>
              <a:t>The acetyl group (2C) from acetyl-C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 bonds with oxaloacetate (4C) to yield citrate (6C).</a:t>
            </a:r>
          </a:p>
        </p:txBody>
      </p:sp>
      <p:pic>
        <p:nvPicPr>
          <p:cNvPr id="18" name="Content Placeholder 17" descr="In reaction 1, the acetyl group from acetyl CoA bonds with oxaloacetate with enzyme citrate synthase to yield citrate.">
            <a:extLst>
              <a:ext uri="{FF2B5EF4-FFF2-40B4-BE49-F238E27FC236}">
                <a16:creationId xmlns:a16="http://schemas.microsoft.com/office/drawing/2014/main" id="{693B6771-05B6-4B27-AD03-830151955671}"/>
              </a:ext>
            </a:extLst>
          </p:cNvPr>
          <p:cNvPicPr>
            <a:picLocks noGrp="1" noChangeAspect="1"/>
          </p:cNvPicPr>
          <p:nvPr>
            <p:ph sz="quarter" idx="16"/>
          </p:nvPr>
        </p:nvPicPr>
        <p:blipFill>
          <a:blip r:embed="rId3"/>
          <a:stretch>
            <a:fillRect/>
          </a:stretch>
        </p:blipFill>
        <p:spPr>
          <a:xfrm>
            <a:off x="4668434" y="1734732"/>
            <a:ext cx="4239590" cy="3665343"/>
          </a:xfrm>
          <a:prstGeom prst="rect">
            <a:avLst/>
          </a:prstGeom>
        </p:spPr>
      </p:pic>
    </p:spTree>
    <p:extLst>
      <p:ext uri="{BB962C8B-B14F-4D97-AF65-F5344CB8AC3E}">
        <p14:creationId xmlns:p14="http://schemas.microsoft.com/office/powerpoint/2010/main" val="3198718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E24D-ACB7-43DB-933E-780075C4CFA6}"/>
              </a:ext>
            </a:extLst>
          </p:cNvPr>
          <p:cNvSpPr>
            <a:spLocks noGrp="1"/>
          </p:cNvSpPr>
          <p:nvPr>
            <p:ph type="title"/>
          </p:nvPr>
        </p:nvSpPr>
        <p:spPr/>
        <p:txBody>
          <a:bodyPr/>
          <a:lstStyle/>
          <a:p>
            <a:r>
              <a:rPr lang="en-US" dirty="0">
                <a:ea typeface="ＭＳ Ｐゴシック" pitchFamily="34" charset="-128"/>
              </a:rPr>
              <a:t>Stages of Metabolism </a:t>
            </a:r>
            <a:r>
              <a:rPr lang="en-US" sz="2000" b="0" dirty="0">
                <a:ea typeface="ＭＳ Ｐゴシック" pitchFamily="34" charset="-128"/>
              </a:rPr>
              <a:t>(2 of 2)</a:t>
            </a:r>
            <a:endParaRPr lang="en-IN" dirty="0"/>
          </a:p>
        </p:txBody>
      </p:sp>
      <p:pic>
        <p:nvPicPr>
          <p:cNvPr id="5" name="Content Placeholder 4" descr="Various foods from all the food groups.">
            <a:extLst>
              <a:ext uri="{FF2B5EF4-FFF2-40B4-BE49-F238E27FC236}">
                <a16:creationId xmlns:a16="http://schemas.microsoft.com/office/drawing/2014/main" id="{5AC61983-035B-44AD-B8A7-9B4B799F5381}"/>
              </a:ext>
            </a:extLst>
          </p:cNvPr>
          <p:cNvPicPr>
            <a:picLocks noGrp="1" noChangeAspect="1"/>
          </p:cNvPicPr>
          <p:nvPr>
            <p:ph sz="quarter" idx="13"/>
          </p:nvPr>
        </p:nvPicPr>
        <p:blipFill>
          <a:blip r:embed="rId3"/>
          <a:stretch>
            <a:fillRect/>
          </a:stretch>
        </p:blipFill>
        <p:spPr>
          <a:xfrm>
            <a:off x="769782" y="2101054"/>
            <a:ext cx="3327404" cy="3321366"/>
          </a:xfrm>
          <a:prstGeom prst="rect">
            <a:avLst/>
          </a:prstGeom>
        </p:spPr>
      </p:pic>
      <p:pic>
        <p:nvPicPr>
          <p:cNvPr id="6" name="Content Placeholder 5" descr="The stages of catabolism are as follows. For long description in Notes pane, press F6. ">
            <a:extLst>
              <a:ext uri="{FF2B5EF4-FFF2-40B4-BE49-F238E27FC236}">
                <a16:creationId xmlns:a16="http://schemas.microsoft.com/office/drawing/2014/main" id="{2C6BB179-1F22-4BE1-976E-AADDB6364BB4}"/>
              </a:ext>
            </a:extLst>
          </p:cNvPr>
          <p:cNvPicPr>
            <a:picLocks noGrp="1" noChangeAspect="1"/>
          </p:cNvPicPr>
          <p:nvPr>
            <p:ph sz="quarter" idx="14"/>
          </p:nvPr>
        </p:nvPicPr>
        <p:blipFill>
          <a:blip r:embed="rId4"/>
          <a:stretch>
            <a:fillRect/>
          </a:stretch>
        </p:blipFill>
        <p:spPr>
          <a:xfrm>
            <a:off x="4955935" y="1829210"/>
            <a:ext cx="3568158" cy="4102100"/>
          </a:xfrm>
          <a:prstGeom prst="rect">
            <a:avLst/>
          </a:prstGeom>
        </p:spPr>
      </p:pic>
    </p:spTree>
    <p:extLst>
      <p:ext uri="{BB962C8B-B14F-4D97-AF65-F5344CB8AC3E}">
        <p14:creationId xmlns:p14="http://schemas.microsoft.com/office/powerpoint/2010/main" val="3094812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FB4EB-7D7B-48D8-9AAD-ADBB20976FE5}"/>
              </a:ext>
            </a:extLst>
          </p:cNvPr>
          <p:cNvSpPr>
            <a:spLocks noGrp="1"/>
          </p:cNvSpPr>
          <p:nvPr>
            <p:ph type="title"/>
          </p:nvPr>
        </p:nvSpPr>
        <p:spPr/>
        <p:txBody>
          <a:bodyPr/>
          <a:lstStyle/>
          <a:p>
            <a:r>
              <a:rPr lang="en-US" sz="3400" dirty="0">
                <a:ea typeface="ＭＳ Ｐゴシック" pitchFamily="34" charset="-128"/>
              </a:rPr>
              <a:t>Reaction 2: Isomerization to Isocitrate</a:t>
            </a:r>
            <a:endParaRPr lang="en-IN" sz="3400" dirty="0"/>
          </a:p>
        </p:txBody>
      </p:sp>
      <p:sp>
        <p:nvSpPr>
          <p:cNvPr id="3" name="Content Placeholder 2">
            <a:extLst>
              <a:ext uri="{FF2B5EF4-FFF2-40B4-BE49-F238E27FC236}">
                <a16:creationId xmlns:a16="http://schemas.microsoft.com/office/drawing/2014/main" id="{31E272FA-F3E7-45C0-A292-7E8B2FC8067F}"/>
              </a:ext>
            </a:extLst>
          </p:cNvPr>
          <p:cNvSpPr>
            <a:spLocks noGrp="1"/>
          </p:cNvSpPr>
          <p:nvPr>
            <p:ph sz="quarter" idx="13"/>
          </p:nvPr>
        </p:nvSpPr>
        <p:spPr>
          <a:xfrm>
            <a:off x="457200" y="1556327"/>
            <a:ext cx="8377084" cy="1157376"/>
          </a:xfrm>
        </p:spPr>
        <p:txBody>
          <a:bodyPr/>
          <a:lstStyle/>
          <a:p>
            <a:pPr marL="0" indent="0">
              <a:buClr>
                <a:schemeClr val="accent1"/>
              </a:buClr>
              <a:buNone/>
              <a:tabLst>
                <a:tab pos="341313" algn="l"/>
              </a:tabLst>
              <a:defRPr/>
            </a:pPr>
            <a:r>
              <a:rPr lang="en-IN" sz="2400" dirty="0">
                <a:ea typeface="ＭＳ Ｐゴシック" pitchFamily="34" charset="-128"/>
              </a:rPr>
              <a:t>Citrate undergoes isomerization to yield its isomer isocitrate, which provides a secondary alcohol group that can be oxidized in the next reaction.</a:t>
            </a:r>
          </a:p>
        </p:txBody>
      </p:sp>
      <p:pic>
        <p:nvPicPr>
          <p:cNvPr id="5" name="Content Placeholder 4" descr="In reaction 2, citrate with the enzyme aconitase yields isocitrate.">
            <a:extLst>
              <a:ext uri="{FF2B5EF4-FFF2-40B4-BE49-F238E27FC236}">
                <a16:creationId xmlns:a16="http://schemas.microsoft.com/office/drawing/2014/main" id="{A8142902-78F2-4FEF-86AF-2448B036B47F}"/>
              </a:ext>
            </a:extLst>
          </p:cNvPr>
          <p:cNvPicPr>
            <a:picLocks noGrp="1" noChangeAspect="1"/>
          </p:cNvPicPr>
          <p:nvPr>
            <p:ph sz="quarter" idx="14"/>
          </p:nvPr>
        </p:nvPicPr>
        <p:blipFill>
          <a:blip r:embed="rId2"/>
          <a:stretch>
            <a:fillRect/>
          </a:stretch>
        </p:blipFill>
        <p:spPr>
          <a:xfrm>
            <a:off x="3611211" y="2933913"/>
            <a:ext cx="1951073" cy="3390165"/>
          </a:xfrm>
          <a:prstGeom prst="rect">
            <a:avLst/>
          </a:prstGeom>
        </p:spPr>
      </p:pic>
    </p:spTree>
    <p:extLst>
      <p:ext uri="{BB962C8B-B14F-4D97-AF65-F5344CB8AC3E}">
        <p14:creationId xmlns:p14="http://schemas.microsoft.com/office/powerpoint/2010/main" val="3614613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sz="3400" dirty="0"/>
              <a:t>Reaction 3: Oxidation and Decarboxylation</a:t>
            </a:r>
            <a:endParaRPr lang="en-IN" sz="3400" dirty="0"/>
          </a:p>
        </p:txBody>
      </p:sp>
      <p:sp>
        <p:nvSpPr>
          <p:cNvPr id="4" name="Content Placeholder 3">
            <a:extLst>
              <a:ext uri="{FF2B5EF4-FFF2-40B4-BE49-F238E27FC236}">
                <a16:creationId xmlns:a16="http://schemas.microsoft.com/office/drawing/2014/main" id="{35D0170B-F09F-4767-B5AB-37FF9F595490}"/>
              </a:ext>
            </a:extLst>
          </p:cNvPr>
          <p:cNvSpPr>
            <a:spLocks noGrp="1"/>
          </p:cNvSpPr>
          <p:nvPr>
            <p:ph sz="quarter" idx="14"/>
          </p:nvPr>
        </p:nvSpPr>
        <p:spPr>
          <a:xfrm>
            <a:off x="457200" y="1547756"/>
            <a:ext cx="8037871" cy="767741"/>
          </a:xfrm>
        </p:spPr>
        <p:txBody>
          <a:bodyPr/>
          <a:lstStyle/>
          <a:p>
            <a:r>
              <a:rPr lang="en-US" sz="2400" dirty="0"/>
              <a:t>The secondary alcohol group in isocitrate is oxidized to a ketone and also produces hydrogen ions and electrons</a:t>
            </a:r>
            <a:endParaRPr lang="en-IN" sz="2400" dirty="0"/>
          </a:p>
        </p:txBody>
      </p:sp>
      <p:sp>
        <p:nvSpPr>
          <p:cNvPr id="5" name="Content Placeholder 4">
            <a:extLst>
              <a:ext uri="{FF2B5EF4-FFF2-40B4-BE49-F238E27FC236}">
                <a16:creationId xmlns:a16="http://schemas.microsoft.com/office/drawing/2014/main" id="{3BC38C90-2E67-4086-95F6-1F9895DA37F4}"/>
              </a:ext>
            </a:extLst>
          </p:cNvPr>
          <p:cNvSpPr>
            <a:spLocks noGrp="1"/>
          </p:cNvSpPr>
          <p:nvPr>
            <p:ph sz="quarter" idx="15"/>
          </p:nvPr>
        </p:nvSpPr>
        <p:spPr>
          <a:xfrm>
            <a:off x="457200" y="2385830"/>
            <a:ext cx="1932039" cy="426566"/>
          </a:xfrm>
        </p:spPr>
        <p:txBody>
          <a:bodyPr/>
          <a:lstStyle/>
          <a:p>
            <a:pPr marL="255600" indent="0">
              <a:buNone/>
            </a:pPr>
            <a:r>
              <a:rPr lang="en-US" sz="2400" dirty="0"/>
              <a:t>that reduce</a:t>
            </a:r>
            <a:endParaRPr lang="en-IN" sz="2400" dirty="0"/>
          </a:p>
        </p:txBody>
      </p:sp>
      <p:graphicFrame>
        <p:nvGraphicFramePr>
          <p:cNvPr id="17" name="Object 16" descr="N A D super plus to N A D H and H super plus">
            <a:extLst>
              <a:ext uri="{FF2B5EF4-FFF2-40B4-BE49-F238E27FC236}">
                <a16:creationId xmlns:a16="http://schemas.microsoft.com/office/drawing/2014/main" id="{BB8142AA-2D93-4E50-B8DB-1429CB85B56F}"/>
              </a:ext>
            </a:extLst>
          </p:cNvPr>
          <p:cNvGraphicFramePr>
            <a:graphicFrameLocks noChangeAspect="1"/>
          </p:cNvGraphicFramePr>
          <p:nvPr>
            <p:extLst/>
          </p:nvPr>
        </p:nvGraphicFramePr>
        <p:xfrm>
          <a:off x="2494884" y="2389188"/>
          <a:ext cx="2767012" cy="363537"/>
        </p:xfrm>
        <a:graphic>
          <a:graphicData uri="http://schemas.openxmlformats.org/presentationml/2006/ole">
            <mc:AlternateContent xmlns:mc="http://schemas.openxmlformats.org/markup-compatibility/2006">
              <mc:Choice xmlns:v="urn:schemas-microsoft-com:vml" Requires="v">
                <p:oleObj spid="_x0000_s20490" name="Equation" r:id="rId3" imgW="2514600" imgH="330120" progId="Equation.DSMT4">
                  <p:embed/>
                </p:oleObj>
              </mc:Choice>
              <mc:Fallback>
                <p:oleObj name="Equation" r:id="rId3" imgW="2514600" imgH="330120" progId="Equation.DSMT4">
                  <p:embed/>
                  <p:pic>
                    <p:nvPicPr>
                      <p:cNvPr id="17" name="Object 16" descr="N A D super plus to N A D H and H super plus">
                        <a:extLst>
                          <a:ext uri="{FF2B5EF4-FFF2-40B4-BE49-F238E27FC236}">
                            <a16:creationId xmlns:a16="http://schemas.microsoft.com/office/drawing/2014/main" id="{BB8142AA-2D93-4E50-B8DB-1429CB85B56F}"/>
                          </a:ext>
                        </a:extLst>
                      </p:cNvPr>
                      <p:cNvPicPr/>
                      <p:nvPr/>
                    </p:nvPicPr>
                    <p:blipFill>
                      <a:blip r:embed="rId4"/>
                      <a:stretch>
                        <a:fillRect/>
                      </a:stretch>
                    </p:blipFill>
                    <p:spPr>
                      <a:xfrm>
                        <a:off x="2494884" y="2389188"/>
                        <a:ext cx="2767012" cy="363537"/>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638F95AD-6A91-41FB-B093-7CC20CCFBC23}"/>
              </a:ext>
            </a:extLst>
          </p:cNvPr>
          <p:cNvSpPr>
            <a:spLocks noGrp="1"/>
          </p:cNvSpPr>
          <p:nvPr>
            <p:ph sz="quarter" idx="16"/>
          </p:nvPr>
        </p:nvSpPr>
        <p:spPr>
          <a:xfrm>
            <a:off x="457200" y="2883105"/>
            <a:ext cx="6813755" cy="420534"/>
          </a:xfrm>
        </p:spPr>
        <p:txBody>
          <a:bodyPr/>
          <a:lstStyle/>
          <a:p>
            <a:r>
              <a:rPr lang="en-US" sz="2400" dirty="0"/>
              <a:t>A decarboxylation converts a carboxylate group</a:t>
            </a:r>
          </a:p>
        </p:txBody>
      </p:sp>
      <p:graphicFrame>
        <p:nvGraphicFramePr>
          <p:cNvPr id="18" name="Object 17" descr="Single bond, C O O super minus.">
            <a:extLst>
              <a:ext uri="{FF2B5EF4-FFF2-40B4-BE49-F238E27FC236}">
                <a16:creationId xmlns:a16="http://schemas.microsoft.com/office/drawing/2014/main" id="{D18CAE1F-7216-42D4-BFE0-2CF4208086E3}"/>
              </a:ext>
            </a:extLst>
          </p:cNvPr>
          <p:cNvGraphicFramePr>
            <a:graphicFrameLocks noChangeAspect="1"/>
          </p:cNvGraphicFramePr>
          <p:nvPr>
            <p:extLst/>
          </p:nvPr>
        </p:nvGraphicFramePr>
        <p:xfrm>
          <a:off x="7342164" y="2876723"/>
          <a:ext cx="1372601" cy="382019"/>
        </p:xfrm>
        <a:graphic>
          <a:graphicData uri="http://schemas.openxmlformats.org/presentationml/2006/ole">
            <mc:AlternateContent xmlns:mc="http://schemas.openxmlformats.org/markup-compatibility/2006">
              <mc:Choice xmlns:v="urn:schemas-microsoft-com:vml" Requires="v">
                <p:oleObj spid="_x0000_s20491" name="Equation" r:id="rId5" imgW="1549080" imgH="431640" progId="Equation.DSMT4">
                  <p:embed/>
                </p:oleObj>
              </mc:Choice>
              <mc:Fallback>
                <p:oleObj name="Equation" r:id="rId5" imgW="1549080" imgH="431640" progId="Equation.DSMT4">
                  <p:embed/>
                  <p:pic>
                    <p:nvPicPr>
                      <p:cNvPr id="18" name="Object 17" descr="Single bond, C O O super minus.">
                        <a:extLst>
                          <a:ext uri="{FF2B5EF4-FFF2-40B4-BE49-F238E27FC236}">
                            <a16:creationId xmlns:a16="http://schemas.microsoft.com/office/drawing/2014/main" id="{D18CAE1F-7216-42D4-BFE0-2CF4208086E3}"/>
                          </a:ext>
                        </a:extLst>
                      </p:cNvPr>
                      <p:cNvPicPr/>
                      <p:nvPr/>
                    </p:nvPicPr>
                    <p:blipFill>
                      <a:blip r:embed="rId6"/>
                      <a:stretch>
                        <a:fillRect/>
                      </a:stretch>
                    </p:blipFill>
                    <p:spPr>
                      <a:xfrm>
                        <a:off x="7342164" y="2876723"/>
                        <a:ext cx="1372601" cy="382019"/>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763DE0B1-508B-4683-893E-212A0D0A6746}"/>
              </a:ext>
            </a:extLst>
          </p:cNvPr>
          <p:cNvSpPr>
            <a:spLocks noGrp="1"/>
          </p:cNvSpPr>
          <p:nvPr>
            <p:ph sz="quarter" idx="17"/>
          </p:nvPr>
        </p:nvSpPr>
        <p:spPr>
          <a:xfrm>
            <a:off x="454672" y="3359475"/>
            <a:ext cx="887431" cy="420478"/>
          </a:xfrm>
        </p:spPr>
        <p:txBody>
          <a:bodyPr/>
          <a:lstStyle/>
          <a:p>
            <a:pPr marL="255600" indent="0">
              <a:buNone/>
            </a:pPr>
            <a:r>
              <a:rPr lang="en-US" sz="2400" dirty="0"/>
              <a:t>to a</a:t>
            </a:r>
            <a:endParaRPr lang="en-IN" sz="2400" dirty="0"/>
          </a:p>
        </p:txBody>
      </p:sp>
      <p:graphicFrame>
        <p:nvGraphicFramePr>
          <p:cNvPr id="19" name="Object 18" descr="C O sub 2">
            <a:extLst>
              <a:ext uri="{FF2B5EF4-FFF2-40B4-BE49-F238E27FC236}">
                <a16:creationId xmlns:a16="http://schemas.microsoft.com/office/drawing/2014/main" id="{77D5EDE7-8E57-435D-AECE-AD2CB2F8D6FB}"/>
              </a:ext>
            </a:extLst>
          </p:cNvPr>
          <p:cNvGraphicFramePr>
            <a:graphicFrameLocks noChangeAspect="1"/>
          </p:cNvGraphicFramePr>
          <p:nvPr>
            <p:extLst/>
          </p:nvPr>
        </p:nvGraphicFramePr>
        <p:xfrm>
          <a:off x="1451546" y="3387858"/>
          <a:ext cx="617633" cy="391669"/>
        </p:xfrm>
        <a:graphic>
          <a:graphicData uri="http://schemas.openxmlformats.org/presentationml/2006/ole">
            <mc:AlternateContent xmlns:mc="http://schemas.openxmlformats.org/markup-compatibility/2006">
              <mc:Choice xmlns:v="urn:schemas-microsoft-com:vml" Requires="v">
                <p:oleObj spid="_x0000_s20492" name="Equation" r:id="rId7" imgW="520560" imgH="330120" progId="Equation.DSMT4">
                  <p:embed/>
                </p:oleObj>
              </mc:Choice>
              <mc:Fallback>
                <p:oleObj name="Equation" r:id="rId7" imgW="520560" imgH="330120" progId="Equation.DSMT4">
                  <p:embed/>
                  <p:pic>
                    <p:nvPicPr>
                      <p:cNvPr id="19" name="Object 18" descr="C O sub 2">
                        <a:extLst>
                          <a:ext uri="{FF2B5EF4-FFF2-40B4-BE49-F238E27FC236}">
                            <a16:creationId xmlns:a16="http://schemas.microsoft.com/office/drawing/2014/main" id="{77D5EDE7-8E57-435D-AECE-AD2CB2F8D6FB}"/>
                          </a:ext>
                        </a:extLst>
                      </p:cNvPr>
                      <p:cNvPicPr/>
                      <p:nvPr/>
                    </p:nvPicPr>
                    <p:blipFill>
                      <a:blip r:embed="rId8"/>
                      <a:stretch>
                        <a:fillRect/>
                      </a:stretch>
                    </p:blipFill>
                    <p:spPr>
                      <a:xfrm>
                        <a:off x="1451546" y="3387858"/>
                        <a:ext cx="617633" cy="391669"/>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7DB6A935-796D-41A6-8B88-A2A6D6700B3B}"/>
              </a:ext>
            </a:extLst>
          </p:cNvPr>
          <p:cNvSpPr>
            <a:spLocks noGrp="1"/>
          </p:cNvSpPr>
          <p:nvPr>
            <p:ph sz="quarter" idx="18"/>
          </p:nvPr>
        </p:nvSpPr>
        <p:spPr>
          <a:xfrm>
            <a:off x="2155788" y="3367833"/>
            <a:ext cx="2755420" cy="437252"/>
          </a:xfrm>
        </p:spPr>
        <p:txBody>
          <a:bodyPr/>
          <a:lstStyle/>
          <a:p>
            <a:pPr marL="432" indent="0">
              <a:buNone/>
            </a:pPr>
            <a:r>
              <a:rPr lang="en-US" sz="2400" dirty="0"/>
              <a:t>molecule producing</a:t>
            </a:r>
            <a:endParaRPr lang="en-IN" sz="2400" dirty="0"/>
          </a:p>
        </p:txBody>
      </p:sp>
      <p:graphicFrame>
        <p:nvGraphicFramePr>
          <p:cNvPr id="20" name="Object 19" descr="alpha">
            <a:extLst>
              <a:ext uri="{FF2B5EF4-FFF2-40B4-BE49-F238E27FC236}">
                <a16:creationId xmlns:a16="http://schemas.microsoft.com/office/drawing/2014/main" id="{350E7C0E-CBAC-4A01-B2EE-E849CE28B9A2}"/>
              </a:ext>
            </a:extLst>
          </p:cNvPr>
          <p:cNvGraphicFramePr>
            <a:graphicFrameLocks noChangeAspect="1"/>
          </p:cNvGraphicFramePr>
          <p:nvPr>
            <p:extLst/>
          </p:nvPr>
        </p:nvGraphicFramePr>
        <p:xfrm>
          <a:off x="4970463" y="3471863"/>
          <a:ext cx="261937" cy="230187"/>
        </p:xfrm>
        <a:graphic>
          <a:graphicData uri="http://schemas.openxmlformats.org/presentationml/2006/ole">
            <mc:AlternateContent xmlns:mc="http://schemas.openxmlformats.org/markup-compatibility/2006">
              <mc:Choice xmlns:v="urn:schemas-microsoft-com:vml" Requires="v">
                <p:oleObj spid="_x0000_s20493" name="Equation" r:id="rId9" imgW="215640" imgH="190440" progId="Equation.DSMT4">
                  <p:embed/>
                </p:oleObj>
              </mc:Choice>
              <mc:Fallback>
                <p:oleObj name="Equation" r:id="rId9" imgW="215640" imgH="190440" progId="Equation.DSMT4">
                  <p:embed/>
                  <p:pic>
                    <p:nvPicPr>
                      <p:cNvPr id="20" name="Object 19" descr="alpha">
                        <a:extLst>
                          <a:ext uri="{FF2B5EF4-FFF2-40B4-BE49-F238E27FC236}">
                            <a16:creationId xmlns:a16="http://schemas.microsoft.com/office/drawing/2014/main" id="{350E7C0E-CBAC-4A01-B2EE-E849CE28B9A2}"/>
                          </a:ext>
                        </a:extLst>
                      </p:cNvPr>
                      <p:cNvPicPr/>
                      <p:nvPr/>
                    </p:nvPicPr>
                    <p:blipFill>
                      <a:blip r:embed="rId10"/>
                      <a:stretch>
                        <a:fillRect/>
                      </a:stretch>
                    </p:blipFill>
                    <p:spPr>
                      <a:xfrm>
                        <a:off x="4970463" y="3471863"/>
                        <a:ext cx="261937" cy="230187"/>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5928EDF7-2D29-4D4D-8448-5EC9BDF0C696}"/>
              </a:ext>
            </a:extLst>
          </p:cNvPr>
          <p:cNvSpPr>
            <a:spLocks noGrp="1"/>
          </p:cNvSpPr>
          <p:nvPr>
            <p:ph sz="quarter" idx="19"/>
          </p:nvPr>
        </p:nvSpPr>
        <p:spPr>
          <a:xfrm>
            <a:off x="5325276" y="3359825"/>
            <a:ext cx="2786342" cy="410983"/>
          </a:xfrm>
        </p:spPr>
        <p:txBody>
          <a:bodyPr/>
          <a:lstStyle/>
          <a:p>
            <a:pPr marL="0" indent="0">
              <a:buNone/>
            </a:pPr>
            <a:r>
              <a:rPr lang="el-GR" sz="2400" dirty="0"/>
              <a:t>-</a:t>
            </a:r>
            <a:r>
              <a:rPr lang="en-US" sz="2400" dirty="0"/>
              <a:t>ketoglutarate (5</a:t>
            </a:r>
            <a:r>
              <a:rPr lang="en-US" sz="100" dirty="0"/>
              <a:t> </a:t>
            </a:r>
            <a:r>
              <a:rPr lang="en-US" sz="2400" dirty="0"/>
              <a:t>C).</a:t>
            </a:r>
            <a:endParaRPr lang="en-IN" sz="2400" dirty="0"/>
          </a:p>
        </p:txBody>
      </p:sp>
      <p:pic>
        <p:nvPicPr>
          <p:cNvPr id="21" name="Content Placeholder 20" descr="In reaction 3, the isocitrate is transformed into alpha ketoglutarate by the enzyme isocitrate dehydrogenase. During this reaction N A D positive changes to N A D H and H positive. C O 2 is also created and released.">
            <a:extLst>
              <a:ext uri="{FF2B5EF4-FFF2-40B4-BE49-F238E27FC236}">
                <a16:creationId xmlns:a16="http://schemas.microsoft.com/office/drawing/2014/main" id="{D29CCD62-5445-4427-8A3A-1795534CC725}"/>
              </a:ext>
            </a:extLst>
          </p:cNvPr>
          <p:cNvPicPr>
            <a:picLocks noGrp="1" noChangeAspect="1"/>
          </p:cNvPicPr>
          <p:nvPr>
            <p:ph sz="quarter" idx="20"/>
          </p:nvPr>
        </p:nvPicPr>
        <p:blipFill>
          <a:blip r:embed="rId11"/>
          <a:stretch>
            <a:fillRect/>
          </a:stretch>
        </p:blipFill>
        <p:spPr>
          <a:xfrm>
            <a:off x="3486923" y="3915305"/>
            <a:ext cx="2199648" cy="2500796"/>
          </a:xfrm>
          <a:prstGeom prst="rect">
            <a:avLst/>
          </a:prstGeom>
        </p:spPr>
      </p:pic>
    </p:spTree>
    <p:extLst>
      <p:ext uri="{BB962C8B-B14F-4D97-AF65-F5344CB8AC3E}">
        <p14:creationId xmlns:p14="http://schemas.microsoft.com/office/powerpoint/2010/main" val="2004935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sz="3400" dirty="0">
                <a:ea typeface="ＭＳ Ｐゴシック" pitchFamily="34" charset="-128"/>
              </a:rPr>
              <a:t>Reaction 4: Oxidation and Decarboxylation</a:t>
            </a:r>
            <a:endParaRPr lang="en-IN" sz="3400" dirty="0"/>
          </a:p>
        </p:txBody>
      </p:sp>
      <p:graphicFrame>
        <p:nvGraphicFramePr>
          <p:cNvPr id="17" name="Object 16" descr="alpha">
            <a:extLst>
              <a:ext uri="{FF2B5EF4-FFF2-40B4-BE49-F238E27FC236}">
                <a16:creationId xmlns:a16="http://schemas.microsoft.com/office/drawing/2014/main" id="{D7E81928-C63B-4FBF-B7E0-4FAB722A71EB}"/>
              </a:ext>
            </a:extLst>
          </p:cNvPr>
          <p:cNvGraphicFramePr>
            <a:graphicFrameLocks noChangeAspect="1"/>
          </p:cNvGraphicFramePr>
          <p:nvPr>
            <p:extLst/>
          </p:nvPr>
        </p:nvGraphicFramePr>
        <p:xfrm>
          <a:off x="428625" y="1657350"/>
          <a:ext cx="261938" cy="230188"/>
        </p:xfrm>
        <a:graphic>
          <a:graphicData uri="http://schemas.openxmlformats.org/presentationml/2006/ole">
            <mc:AlternateContent xmlns:mc="http://schemas.openxmlformats.org/markup-compatibility/2006">
              <mc:Choice xmlns:v="urn:schemas-microsoft-com:vml" Requires="v">
                <p:oleObj spid="_x0000_s21510" name="Equation" r:id="rId3" imgW="215640" imgH="190440" progId="Equation.DSMT4">
                  <p:embed/>
                </p:oleObj>
              </mc:Choice>
              <mc:Fallback>
                <p:oleObj name="Equation" r:id="rId3" imgW="215640" imgH="190440" progId="Equation.DSMT4">
                  <p:embed/>
                  <p:pic>
                    <p:nvPicPr>
                      <p:cNvPr id="17" name="Object 16" descr="alpha">
                        <a:extLst>
                          <a:ext uri="{FF2B5EF4-FFF2-40B4-BE49-F238E27FC236}">
                            <a16:creationId xmlns:a16="http://schemas.microsoft.com/office/drawing/2014/main" id="{D7E81928-C63B-4FBF-B7E0-4FAB722A71EB}"/>
                          </a:ext>
                        </a:extLst>
                      </p:cNvPr>
                      <p:cNvPicPr/>
                      <p:nvPr/>
                    </p:nvPicPr>
                    <p:blipFill>
                      <a:blip r:embed="rId4"/>
                      <a:stretch>
                        <a:fillRect/>
                      </a:stretch>
                    </p:blipFill>
                    <p:spPr>
                      <a:xfrm>
                        <a:off x="428625" y="1657350"/>
                        <a:ext cx="261938" cy="230188"/>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35D0170B-F09F-4767-B5AB-37FF9F595490}"/>
              </a:ext>
            </a:extLst>
          </p:cNvPr>
          <p:cNvSpPr>
            <a:spLocks noGrp="1"/>
          </p:cNvSpPr>
          <p:nvPr>
            <p:ph sz="quarter" idx="14"/>
          </p:nvPr>
        </p:nvSpPr>
        <p:spPr>
          <a:xfrm>
            <a:off x="796414" y="1562504"/>
            <a:ext cx="7359445" cy="428528"/>
          </a:xfrm>
        </p:spPr>
        <p:txBody>
          <a:bodyPr/>
          <a:lstStyle/>
          <a:p>
            <a:pPr marL="432" indent="0">
              <a:buNone/>
            </a:pPr>
            <a:r>
              <a:rPr lang="en-IN" sz="2400" dirty="0">
                <a:ea typeface="ＭＳ Ｐゴシック" pitchFamily="34" charset="-128"/>
                <a:sym typeface="Symbol" pitchFamily="18" charset="2"/>
              </a:rPr>
              <a:t>-Ketoglutarate undergoes decarboxylation to produce</a:t>
            </a:r>
            <a:endParaRPr lang="en-IN" sz="2400" dirty="0"/>
          </a:p>
        </p:txBody>
      </p:sp>
      <p:sp>
        <p:nvSpPr>
          <p:cNvPr id="5" name="Content Placeholder 4">
            <a:extLst>
              <a:ext uri="{FF2B5EF4-FFF2-40B4-BE49-F238E27FC236}">
                <a16:creationId xmlns:a16="http://schemas.microsoft.com/office/drawing/2014/main" id="{3BC38C90-2E67-4086-95F6-1F9895DA37F4}"/>
              </a:ext>
            </a:extLst>
          </p:cNvPr>
          <p:cNvSpPr>
            <a:spLocks noGrp="1"/>
          </p:cNvSpPr>
          <p:nvPr>
            <p:ph sz="quarter" idx="15"/>
          </p:nvPr>
        </p:nvSpPr>
        <p:spPr>
          <a:xfrm>
            <a:off x="457200" y="2061366"/>
            <a:ext cx="8509819" cy="1345511"/>
          </a:xfrm>
        </p:spPr>
        <p:txBody>
          <a:bodyPr/>
          <a:lstStyle/>
          <a:p>
            <a:pPr>
              <a:buSzTx/>
            </a:pPr>
            <a:r>
              <a:rPr lang="en-IN" sz="2400" dirty="0">
                <a:ea typeface="ＭＳ Ｐゴシック" pitchFamily="34" charset="-128"/>
              </a:rPr>
              <a:t>a four-carbon compound that combines with 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 to form succinyl-C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 (4C)</a:t>
            </a:r>
          </a:p>
          <a:p>
            <a:r>
              <a:rPr lang="en-IN" sz="2400" dirty="0">
                <a:ea typeface="ＭＳ Ｐゴシック" pitchFamily="34" charset="-128"/>
              </a:rPr>
              <a:t>hydrogen ions and electrons that reduce N</a:t>
            </a:r>
            <a:r>
              <a:rPr lang="en-IN" sz="100" dirty="0">
                <a:ea typeface="ＭＳ Ｐゴシック" pitchFamily="34" charset="-128"/>
              </a:rPr>
              <a:t> </a:t>
            </a:r>
            <a:r>
              <a:rPr lang="en-IN" sz="2400" dirty="0">
                <a:ea typeface="ＭＳ Ｐゴシック" pitchFamily="34" charset="-128"/>
              </a:rPr>
              <a:t>A</a:t>
            </a:r>
            <a:r>
              <a:rPr lang="en-IN" sz="100" dirty="0">
                <a:ea typeface="ＭＳ Ｐゴシック" pitchFamily="34" charset="-128"/>
              </a:rPr>
              <a:t> </a:t>
            </a:r>
            <a:r>
              <a:rPr lang="en-IN" sz="2400" dirty="0">
                <a:ea typeface="ＭＳ Ｐゴシック" pitchFamily="34" charset="-128"/>
              </a:rPr>
              <a:t>D to N</a:t>
            </a:r>
            <a:r>
              <a:rPr lang="en-IN" sz="100" dirty="0">
                <a:ea typeface="ＭＳ Ｐゴシック" pitchFamily="34" charset="-128"/>
              </a:rPr>
              <a:t> </a:t>
            </a:r>
            <a:r>
              <a:rPr lang="en-IN" sz="2400" dirty="0">
                <a:ea typeface="ＭＳ Ｐゴシック" pitchFamily="34" charset="-128"/>
              </a:rPr>
              <a:t>A</a:t>
            </a:r>
            <a:r>
              <a:rPr lang="en-IN" sz="100" dirty="0">
                <a:ea typeface="ＭＳ Ｐゴシック" pitchFamily="34" charset="-128"/>
              </a:rPr>
              <a:t> </a:t>
            </a:r>
            <a:r>
              <a:rPr lang="en-IN" sz="2400" dirty="0">
                <a:ea typeface="ＭＳ Ｐゴシック" pitchFamily="34" charset="-128"/>
              </a:rPr>
              <a:t>D</a:t>
            </a:r>
            <a:r>
              <a:rPr lang="en-IN" sz="100" dirty="0">
                <a:ea typeface="ＭＳ Ｐゴシック" pitchFamily="34" charset="-128"/>
              </a:rPr>
              <a:t> </a:t>
            </a:r>
            <a:r>
              <a:rPr lang="en-IN" sz="2400" dirty="0">
                <a:ea typeface="ＭＳ Ｐゴシック" pitchFamily="34" charset="-128"/>
              </a:rPr>
              <a:t>H and</a:t>
            </a:r>
            <a:endParaRPr lang="en-IN" sz="2400" dirty="0"/>
          </a:p>
        </p:txBody>
      </p:sp>
      <p:graphicFrame>
        <p:nvGraphicFramePr>
          <p:cNvPr id="18" name="Object 17" descr="H super plus">
            <a:extLst>
              <a:ext uri="{FF2B5EF4-FFF2-40B4-BE49-F238E27FC236}">
                <a16:creationId xmlns:a16="http://schemas.microsoft.com/office/drawing/2014/main" id="{8685680F-6FCF-43E7-9932-114CA5672ED1}"/>
              </a:ext>
            </a:extLst>
          </p:cNvPr>
          <p:cNvGraphicFramePr>
            <a:graphicFrameLocks noChangeAspect="1"/>
          </p:cNvGraphicFramePr>
          <p:nvPr>
            <p:extLst/>
          </p:nvPr>
        </p:nvGraphicFramePr>
        <p:xfrm>
          <a:off x="779794" y="3487322"/>
          <a:ext cx="356270" cy="356270"/>
        </p:xfrm>
        <a:graphic>
          <a:graphicData uri="http://schemas.openxmlformats.org/presentationml/2006/ole">
            <mc:AlternateContent xmlns:mc="http://schemas.openxmlformats.org/markup-compatibility/2006">
              <mc:Choice xmlns:v="urn:schemas-microsoft-com:vml" Requires="v">
                <p:oleObj spid="_x0000_s21511" name="Equation" r:id="rId5" imgW="317160" imgH="317160" progId="Equation.DSMT4">
                  <p:embed/>
                </p:oleObj>
              </mc:Choice>
              <mc:Fallback>
                <p:oleObj name="Equation" r:id="rId5" imgW="317160" imgH="317160" progId="Equation.DSMT4">
                  <p:embed/>
                  <p:pic>
                    <p:nvPicPr>
                      <p:cNvPr id="18" name="Object 17" descr="H super plus">
                        <a:extLst>
                          <a:ext uri="{FF2B5EF4-FFF2-40B4-BE49-F238E27FC236}">
                            <a16:creationId xmlns:a16="http://schemas.microsoft.com/office/drawing/2014/main" id="{8685680F-6FCF-43E7-9932-114CA5672ED1}"/>
                          </a:ext>
                        </a:extLst>
                      </p:cNvPr>
                      <p:cNvPicPr/>
                      <p:nvPr/>
                    </p:nvPicPr>
                    <p:blipFill>
                      <a:blip r:embed="rId6"/>
                      <a:stretch>
                        <a:fillRect/>
                      </a:stretch>
                    </p:blipFill>
                    <p:spPr>
                      <a:xfrm>
                        <a:off x="779794" y="3487322"/>
                        <a:ext cx="356270" cy="356270"/>
                      </a:xfrm>
                      <a:prstGeom prst="rect">
                        <a:avLst/>
                      </a:prstGeom>
                    </p:spPr>
                  </p:pic>
                </p:oleObj>
              </mc:Fallback>
            </mc:AlternateContent>
          </a:graphicData>
        </a:graphic>
      </p:graphicFrame>
      <p:pic>
        <p:nvPicPr>
          <p:cNvPr id="19" name="Content Placeholder 18" descr="In reaction 4, alpha ketoglutarate combines with CoA an enzyme alpha keto glutarate to form succinyl CoA. During this reaction N A D positive changes to N A D H and H positive. C O 2 is also created and released.">
            <a:extLst>
              <a:ext uri="{FF2B5EF4-FFF2-40B4-BE49-F238E27FC236}">
                <a16:creationId xmlns:a16="http://schemas.microsoft.com/office/drawing/2014/main" id="{81F43C15-BF90-4EA4-8DA1-A441A46B8D40}"/>
              </a:ext>
            </a:extLst>
          </p:cNvPr>
          <p:cNvPicPr>
            <a:picLocks noGrp="1" noChangeAspect="1"/>
          </p:cNvPicPr>
          <p:nvPr>
            <p:ph sz="quarter" idx="16"/>
          </p:nvPr>
        </p:nvPicPr>
        <p:blipFill>
          <a:blip r:embed="rId7"/>
          <a:stretch>
            <a:fillRect/>
          </a:stretch>
        </p:blipFill>
        <p:spPr>
          <a:xfrm>
            <a:off x="3102434" y="3795117"/>
            <a:ext cx="2951071" cy="2440061"/>
          </a:xfrm>
          <a:prstGeom prst="rect">
            <a:avLst/>
          </a:prstGeom>
        </p:spPr>
      </p:pic>
    </p:spTree>
    <p:extLst>
      <p:ext uri="{BB962C8B-B14F-4D97-AF65-F5344CB8AC3E}">
        <p14:creationId xmlns:p14="http://schemas.microsoft.com/office/powerpoint/2010/main" val="32903366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dirty="0">
                <a:ea typeface="ＭＳ Ｐゴシック" pitchFamily="34" charset="-128"/>
              </a:rPr>
              <a:t>Reaction 5: Hydrolysis</a:t>
            </a:r>
            <a:endParaRPr lang="en-IN" dirty="0"/>
          </a:p>
        </p:txBody>
      </p:sp>
      <p:sp>
        <p:nvSpPr>
          <p:cNvPr id="4" name="Content Placeholder 3">
            <a:extLst>
              <a:ext uri="{FF2B5EF4-FFF2-40B4-BE49-F238E27FC236}">
                <a16:creationId xmlns:a16="http://schemas.microsoft.com/office/drawing/2014/main" id="{35D0170B-F09F-4767-B5AB-37FF9F595490}"/>
              </a:ext>
            </a:extLst>
          </p:cNvPr>
          <p:cNvSpPr>
            <a:spLocks noGrp="1"/>
          </p:cNvSpPr>
          <p:nvPr>
            <p:ph sz="quarter" idx="14"/>
          </p:nvPr>
        </p:nvSpPr>
        <p:spPr>
          <a:xfrm>
            <a:off x="457201" y="1547756"/>
            <a:ext cx="3495368" cy="1121702"/>
          </a:xfrm>
        </p:spPr>
        <p:txBody>
          <a:bodyPr/>
          <a:lstStyle/>
          <a:p>
            <a:pPr marL="432" indent="0">
              <a:buNone/>
            </a:pPr>
            <a:r>
              <a:rPr lang="en-IN" sz="2400" dirty="0">
                <a:ea typeface="ＭＳ Ｐゴシック" pitchFamily="34" charset="-128"/>
              </a:rPr>
              <a:t>Succinyl-C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 undergoes hydrolysis to succinate and 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a:t>
            </a:r>
            <a:endParaRPr lang="en-IN" sz="2400" dirty="0"/>
          </a:p>
        </p:txBody>
      </p:sp>
      <p:pic>
        <p:nvPicPr>
          <p:cNvPr id="17" name="Content Placeholder 16" descr="In reaction 5, succinyl CoA with enzyme succinyl C A synthase creates succinate as well as H S single bond C o A. For long description in Notes pane, press F6.">
            <a:extLst>
              <a:ext uri="{FF2B5EF4-FFF2-40B4-BE49-F238E27FC236}">
                <a16:creationId xmlns:a16="http://schemas.microsoft.com/office/drawing/2014/main" id="{6C0F5646-5F7F-44B8-9763-7AEC8A39C1DC}"/>
              </a:ext>
            </a:extLst>
          </p:cNvPr>
          <p:cNvPicPr>
            <a:picLocks noGrp="1" noChangeAspect="1"/>
          </p:cNvPicPr>
          <p:nvPr>
            <p:ph sz="quarter" idx="15"/>
          </p:nvPr>
        </p:nvPicPr>
        <p:blipFill>
          <a:blip r:embed="rId4"/>
          <a:stretch>
            <a:fillRect/>
          </a:stretch>
        </p:blipFill>
        <p:spPr>
          <a:xfrm>
            <a:off x="5203346" y="1700706"/>
            <a:ext cx="2685773" cy="2872906"/>
          </a:xfrm>
          <a:prstGeom prst="rect">
            <a:avLst/>
          </a:prstGeom>
        </p:spPr>
      </p:pic>
      <p:sp>
        <p:nvSpPr>
          <p:cNvPr id="3" name="Content Placeholder 2">
            <a:extLst>
              <a:ext uri="{FF2B5EF4-FFF2-40B4-BE49-F238E27FC236}">
                <a16:creationId xmlns:a16="http://schemas.microsoft.com/office/drawing/2014/main" id="{638F95AD-6A91-41FB-B093-7CC20CCFBC23}"/>
              </a:ext>
            </a:extLst>
          </p:cNvPr>
          <p:cNvSpPr>
            <a:spLocks noGrp="1"/>
          </p:cNvSpPr>
          <p:nvPr>
            <p:ph sz="quarter" idx="16"/>
          </p:nvPr>
        </p:nvSpPr>
        <p:spPr>
          <a:xfrm>
            <a:off x="457200" y="4750606"/>
            <a:ext cx="7506929" cy="411332"/>
          </a:xfrm>
        </p:spPr>
        <p:txBody>
          <a:bodyPr/>
          <a:lstStyle/>
          <a:p>
            <a:pPr marL="432" indent="0">
              <a:buNone/>
            </a:pPr>
            <a:r>
              <a:rPr lang="en-IN" sz="2400" dirty="0">
                <a:ea typeface="ＭＳ Ｐゴシック" pitchFamily="34" charset="-128"/>
              </a:rPr>
              <a:t>The energy released is used to add a phosphate group</a:t>
            </a:r>
            <a:endParaRPr lang="en-IN" sz="2400" dirty="0"/>
          </a:p>
        </p:txBody>
      </p:sp>
      <p:graphicFrame>
        <p:nvGraphicFramePr>
          <p:cNvPr id="18" name="Object 17" descr="P sub i">
            <a:extLst>
              <a:ext uri="{FF2B5EF4-FFF2-40B4-BE49-F238E27FC236}">
                <a16:creationId xmlns:a16="http://schemas.microsoft.com/office/drawing/2014/main" id="{6785678A-A132-4CF4-9D7A-3263A543AEDB}"/>
              </a:ext>
            </a:extLst>
          </p:cNvPr>
          <p:cNvGraphicFramePr>
            <a:graphicFrameLocks noChangeAspect="1"/>
          </p:cNvGraphicFramePr>
          <p:nvPr>
            <p:extLst/>
          </p:nvPr>
        </p:nvGraphicFramePr>
        <p:xfrm>
          <a:off x="8057266" y="4750570"/>
          <a:ext cx="461010" cy="419100"/>
        </p:xfrm>
        <a:graphic>
          <a:graphicData uri="http://schemas.openxmlformats.org/presentationml/2006/ole">
            <mc:AlternateContent xmlns:mc="http://schemas.openxmlformats.org/markup-compatibility/2006">
              <mc:Choice xmlns:v="urn:schemas-microsoft-com:vml" Requires="v">
                <p:oleObj spid="_x0000_s22532" name="Equation" r:id="rId5" imgW="419040" imgH="380880" progId="Equation.DSMT4">
                  <p:embed/>
                </p:oleObj>
              </mc:Choice>
              <mc:Fallback>
                <p:oleObj name="Equation" r:id="rId5" imgW="419040" imgH="380880" progId="Equation.DSMT4">
                  <p:embed/>
                  <p:pic>
                    <p:nvPicPr>
                      <p:cNvPr id="18" name="Object 17" descr="P sub i">
                        <a:extLst>
                          <a:ext uri="{FF2B5EF4-FFF2-40B4-BE49-F238E27FC236}">
                            <a16:creationId xmlns:a16="http://schemas.microsoft.com/office/drawing/2014/main" id="{6785678A-A132-4CF4-9D7A-3263A543AEDB}"/>
                          </a:ext>
                        </a:extLst>
                      </p:cNvPr>
                      <p:cNvPicPr/>
                      <p:nvPr/>
                    </p:nvPicPr>
                    <p:blipFill>
                      <a:blip r:embed="rId6"/>
                      <a:stretch>
                        <a:fillRect/>
                      </a:stretch>
                    </p:blipFill>
                    <p:spPr>
                      <a:xfrm>
                        <a:off x="8057266" y="4750570"/>
                        <a:ext cx="46101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763DE0B1-508B-4683-893E-212A0D0A6746}"/>
              </a:ext>
            </a:extLst>
          </p:cNvPr>
          <p:cNvSpPr>
            <a:spLocks noGrp="1"/>
          </p:cNvSpPr>
          <p:nvPr>
            <p:ph sz="quarter" idx="17"/>
          </p:nvPr>
        </p:nvSpPr>
        <p:spPr>
          <a:xfrm>
            <a:off x="454672" y="5222136"/>
            <a:ext cx="8128889" cy="1119672"/>
          </a:xfrm>
        </p:spPr>
        <p:txBody>
          <a:bodyPr/>
          <a:lstStyle/>
          <a:p>
            <a:pPr marL="432" indent="0">
              <a:buNone/>
            </a:pPr>
            <a:r>
              <a:rPr lang="en-IN" sz="2400" dirty="0">
                <a:ea typeface="ＭＳ Ｐゴシック" pitchFamily="34" charset="-128"/>
              </a:rPr>
              <a:t>to G</a:t>
            </a:r>
            <a:r>
              <a:rPr lang="en-IN" sz="100" dirty="0">
                <a:ea typeface="ＭＳ Ｐゴシック" pitchFamily="34" charset="-128"/>
              </a:rPr>
              <a:t> </a:t>
            </a:r>
            <a:r>
              <a:rPr lang="en-IN" sz="2400" dirty="0">
                <a:ea typeface="ＭＳ Ｐゴシック" pitchFamily="34" charset="-128"/>
              </a:rPr>
              <a:t>D</a:t>
            </a:r>
            <a:r>
              <a:rPr lang="en-IN" sz="100" dirty="0">
                <a:ea typeface="ＭＳ Ｐゴシック" pitchFamily="34" charset="-128"/>
              </a:rPr>
              <a:t> </a:t>
            </a:r>
            <a:r>
              <a:rPr lang="en-IN" sz="2400" dirty="0">
                <a:ea typeface="ＭＳ Ｐゴシック" pitchFamily="34" charset="-128"/>
              </a:rPr>
              <a:t>P (guanosine diphosphate</a:t>
            </a:r>
            <a:r>
              <a:rPr lang="en-IN" sz="2400" b="1" dirty="0">
                <a:ea typeface="ＭＳ Ｐゴシック" pitchFamily="34" charset="-128"/>
              </a:rPr>
              <a:t>)</a:t>
            </a:r>
            <a:r>
              <a:rPr lang="en-IN" sz="2400" dirty="0">
                <a:ea typeface="ＭＳ Ｐゴシック" pitchFamily="34" charset="-128"/>
              </a:rPr>
              <a:t>, which yields G</a:t>
            </a:r>
            <a:r>
              <a:rPr lang="en-IN" sz="100" dirty="0">
                <a:ea typeface="ＭＳ Ｐゴシック" pitchFamily="34" charset="-128"/>
              </a:rPr>
              <a:t> </a:t>
            </a:r>
            <a:r>
              <a:rPr lang="en-IN" sz="2400" dirty="0">
                <a:ea typeface="ＭＳ Ｐゴシック" pitchFamily="34" charset="-128"/>
              </a:rPr>
              <a:t>T</a:t>
            </a:r>
            <a:r>
              <a:rPr lang="en-IN" sz="100" dirty="0">
                <a:ea typeface="ＭＳ Ｐゴシック" pitchFamily="34" charset="-128"/>
              </a:rPr>
              <a:t> </a:t>
            </a:r>
            <a:r>
              <a:rPr lang="en-IN" sz="2400" dirty="0">
                <a:ea typeface="ＭＳ Ｐゴシック" pitchFamily="34" charset="-128"/>
              </a:rPr>
              <a:t>P (guanosine triphosphate), a high-energy compound similar to A</a:t>
            </a:r>
            <a:r>
              <a:rPr lang="en-IN" sz="100" dirty="0">
                <a:ea typeface="ＭＳ Ｐゴシック" pitchFamily="34" charset="-128"/>
              </a:rPr>
              <a:t> </a:t>
            </a:r>
            <a:r>
              <a:rPr lang="en-IN" sz="2400" dirty="0">
                <a:ea typeface="ＭＳ Ｐゴシック" pitchFamily="34" charset="-128"/>
              </a:rPr>
              <a:t>T</a:t>
            </a:r>
            <a:r>
              <a:rPr lang="en-IN" sz="100" dirty="0">
                <a:ea typeface="ＭＳ Ｐゴシック" pitchFamily="34" charset="-128"/>
              </a:rPr>
              <a:t> </a:t>
            </a:r>
            <a:r>
              <a:rPr lang="en-IN" sz="2400" dirty="0">
                <a:ea typeface="ＭＳ Ｐゴシック" pitchFamily="34" charset="-128"/>
              </a:rPr>
              <a:t>P.</a:t>
            </a:r>
            <a:endParaRPr lang="en-IN" sz="2400" b="1" dirty="0">
              <a:ea typeface="ＭＳ Ｐゴシック" pitchFamily="34" charset="-128"/>
              <a:cs typeface="Arial" pitchFamily="34" charset="0"/>
            </a:endParaRPr>
          </a:p>
        </p:txBody>
      </p:sp>
    </p:spTree>
    <p:extLst>
      <p:ext uri="{BB962C8B-B14F-4D97-AF65-F5344CB8AC3E}">
        <p14:creationId xmlns:p14="http://schemas.microsoft.com/office/powerpoint/2010/main" val="1204479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dirty="0">
                <a:ea typeface="ＭＳ Ｐゴシック" pitchFamily="34" charset="-128"/>
              </a:rPr>
              <a:t>Reaction 6: Oxidation</a:t>
            </a:r>
            <a:endParaRPr lang="en-IN" dirty="0"/>
          </a:p>
        </p:txBody>
      </p:sp>
      <p:sp>
        <p:nvSpPr>
          <p:cNvPr id="4" name="Content Placeholder 3">
            <a:extLst>
              <a:ext uri="{FF2B5EF4-FFF2-40B4-BE49-F238E27FC236}">
                <a16:creationId xmlns:a16="http://schemas.microsoft.com/office/drawing/2014/main" id="{35D0170B-F09F-4767-B5AB-37FF9F595490}"/>
              </a:ext>
            </a:extLst>
          </p:cNvPr>
          <p:cNvSpPr>
            <a:spLocks noGrp="1"/>
          </p:cNvSpPr>
          <p:nvPr>
            <p:ph sz="quarter" idx="14"/>
          </p:nvPr>
        </p:nvSpPr>
        <p:spPr>
          <a:xfrm>
            <a:off x="457200" y="1562503"/>
            <a:ext cx="8421329" cy="1667393"/>
          </a:xfrm>
        </p:spPr>
        <p:txBody>
          <a:bodyPr/>
          <a:lstStyle/>
          <a:p>
            <a:pPr marL="0" indent="0">
              <a:buFont typeface="Arial" pitchFamily="34" charset="0"/>
              <a:buNone/>
            </a:pPr>
            <a:r>
              <a:rPr lang="en-IN" sz="2400" dirty="0">
                <a:ea typeface="ＭＳ Ｐゴシック" pitchFamily="34" charset="-128"/>
              </a:rPr>
              <a:t>Hydrogen is removed from each of two carbon atoms in succinate producing</a:t>
            </a:r>
          </a:p>
          <a:p>
            <a:pPr indent="-256032"/>
            <a:r>
              <a:rPr lang="en-IN" sz="2400" dirty="0">
                <a:ea typeface="ＭＳ Ｐゴシック" pitchFamily="34" charset="-128"/>
              </a:rPr>
              <a:t>fumarate, a compound with a trans carbon–carbon double bond</a:t>
            </a:r>
          </a:p>
        </p:txBody>
      </p:sp>
      <p:sp>
        <p:nvSpPr>
          <p:cNvPr id="5" name="Content Placeholder 4">
            <a:extLst>
              <a:ext uri="{FF2B5EF4-FFF2-40B4-BE49-F238E27FC236}">
                <a16:creationId xmlns:a16="http://schemas.microsoft.com/office/drawing/2014/main" id="{3BC38C90-2E67-4086-95F6-1F9895DA37F4}"/>
              </a:ext>
            </a:extLst>
          </p:cNvPr>
          <p:cNvSpPr>
            <a:spLocks noGrp="1"/>
          </p:cNvSpPr>
          <p:nvPr>
            <p:ph sz="quarter" idx="15"/>
          </p:nvPr>
        </p:nvSpPr>
        <p:spPr>
          <a:xfrm>
            <a:off x="457200" y="3310388"/>
            <a:ext cx="6975987" cy="425553"/>
          </a:xfrm>
        </p:spPr>
        <p:txBody>
          <a:bodyPr/>
          <a:lstStyle/>
          <a:p>
            <a:r>
              <a:rPr lang="en-IN" sz="2400" dirty="0">
                <a:ea typeface="ＭＳ Ｐゴシック" pitchFamily="34" charset="-128"/>
              </a:rPr>
              <a:t>2H that are used to reduce the coenzyme F</a:t>
            </a:r>
            <a:r>
              <a:rPr lang="en-IN" sz="100" dirty="0">
                <a:ea typeface="ＭＳ Ｐゴシック" pitchFamily="34" charset="-128"/>
              </a:rPr>
              <a:t> </a:t>
            </a:r>
            <a:r>
              <a:rPr lang="en-IN" sz="2400" dirty="0">
                <a:ea typeface="ＭＳ Ｐゴシック" pitchFamily="34" charset="-128"/>
              </a:rPr>
              <a:t>A</a:t>
            </a:r>
            <a:r>
              <a:rPr lang="en-IN" sz="100" dirty="0">
                <a:ea typeface="ＭＳ Ｐゴシック" pitchFamily="34" charset="-128"/>
              </a:rPr>
              <a:t> </a:t>
            </a:r>
            <a:r>
              <a:rPr lang="en-IN" sz="2400" dirty="0">
                <a:ea typeface="ＭＳ Ｐゴシック" pitchFamily="34" charset="-128"/>
              </a:rPr>
              <a:t>D to</a:t>
            </a:r>
            <a:endParaRPr lang="en-IN" sz="2400" dirty="0"/>
          </a:p>
        </p:txBody>
      </p:sp>
      <p:graphicFrame>
        <p:nvGraphicFramePr>
          <p:cNvPr id="17" name="Object 16" descr="2 F A D H sub 2">
            <a:extLst>
              <a:ext uri="{FF2B5EF4-FFF2-40B4-BE49-F238E27FC236}">
                <a16:creationId xmlns:a16="http://schemas.microsoft.com/office/drawing/2014/main" id="{785CC0AB-AB5F-4AE6-B288-FEC790342B5B}"/>
              </a:ext>
            </a:extLst>
          </p:cNvPr>
          <p:cNvGraphicFramePr>
            <a:graphicFrameLocks noChangeAspect="1"/>
          </p:cNvGraphicFramePr>
          <p:nvPr>
            <p:extLst/>
          </p:nvPr>
        </p:nvGraphicFramePr>
        <p:xfrm>
          <a:off x="7527926" y="3347260"/>
          <a:ext cx="894080" cy="363220"/>
        </p:xfrm>
        <a:graphic>
          <a:graphicData uri="http://schemas.openxmlformats.org/presentationml/2006/ole">
            <mc:AlternateContent xmlns:mc="http://schemas.openxmlformats.org/markup-compatibility/2006">
              <mc:Choice xmlns:v="urn:schemas-microsoft-com:vml" Requires="v">
                <p:oleObj spid="_x0000_s23556" name="Equation" r:id="rId3" imgW="812520" imgH="330120" progId="Equation.DSMT4">
                  <p:embed/>
                </p:oleObj>
              </mc:Choice>
              <mc:Fallback>
                <p:oleObj name="Equation" r:id="rId3" imgW="812520" imgH="330120" progId="Equation.DSMT4">
                  <p:embed/>
                  <p:pic>
                    <p:nvPicPr>
                      <p:cNvPr id="17" name="Object 16" descr="2 F A D H sub 2">
                        <a:extLst>
                          <a:ext uri="{FF2B5EF4-FFF2-40B4-BE49-F238E27FC236}">
                            <a16:creationId xmlns:a16="http://schemas.microsoft.com/office/drawing/2014/main" id="{785CC0AB-AB5F-4AE6-B288-FEC790342B5B}"/>
                          </a:ext>
                        </a:extLst>
                      </p:cNvPr>
                      <p:cNvPicPr/>
                      <p:nvPr/>
                    </p:nvPicPr>
                    <p:blipFill>
                      <a:blip r:embed="rId4"/>
                      <a:stretch>
                        <a:fillRect/>
                      </a:stretch>
                    </p:blipFill>
                    <p:spPr>
                      <a:xfrm>
                        <a:off x="7527926" y="3347260"/>
                        <a:ext cx="894080" cy="363220"/>
                      </a:xfrm>
                      <a:prstGeom prst="rect">
                        <a:avLst/>
                      </a:prstGeom>
                    </p:spPr>
                  </p:pic>
                </p:oleObj>
              </mc:Fallback>
            </mc:AlternateContent>
          </a:graphicData>
        </a:graphic>
      </p:graphicFrame>
      <p:pic>
        <p:nvPicPr>
          <p:cNvPr id="18" name="Content Placeholder 17" descr="In reaction 6, succinate with the enzyme succinate dehydrogenase, produces fumarate. F A D is also changed to F A D H 2.">
            <a:extLst>
              <a:ext uri="{FF2B5EF4-FFF2-40B4-BE49-F238E27FC236}">
                <a16:creationId xmlns:a16="http://schemas.microsoft.com/office/drawing/2014/main" id="{98F9AD7C-9DEB-4210-ADA1-B817705D5C33}"/>
              </a:ext>
            </a:extLst>
          </p:cNvPr>
          <p:cNvPicPr>
            <a:picLocks noGrp="1" noChangeAspect="1"/>
          </p:cNvPicPr>
          <p:nvPr>
            <p:ph sz="quarter" idx="16"/>
          </p:nvPr>
        </p:nvPicPr>
        <p:blipFill>
          <a:blip r:embed="rId5"/>
          <a:stretch>
            <a:fillRect/>
          </a:stretch>
        </p:blipFill>
        <p:spPr>
          <a:xfrm>
            <a:off x="3943575" y="3974484"/>
            <a:ext cx="1269551" cy="2405793"/>
          </a:xfrm>
          <a:prstGeom prst="rect">
            <a:avLst/>
          </a:prstGeom>
        </p:spPr>
      </p:pic>
    </p:spTree>
    <p:extLst>
      <p:ext uri="{BB962C8B-B14F-4D97-AF65-F5344CB8AC3E}">
        <p14:creationId xmlns:p14="http://schemas.microsoft.com/office/powerpoint/2010/main" val="2286839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C4BF-B6F8-4B04-842B-5DDEA751306A}"/>
              </a:ext>
            </a:extLst>
          </p:cNvPr>
          <p:cNvSpPr>
            <a:spLocks noGrp="1"/>
          </p:cNvSpPr>
          <p:nvPr>
            <p:ph type="title"/>
          </p:nvPr>
        </p:nvSpPr>
        <p:spPr/>
        <p:txBody>
          <a:bodyPr/>
          <a:lstStyle/>
          <a:p>
            <a:r>
              <a:rPr lang="en-US" dirty="0">
                <a:ea typeface="ＭＳ Ｐゴシック" pitchFamily="34" charset="-128"/>
              </a:rPr>
              <a:t>Reaction 7: Hydration</a:t>
            </a:r>
            <a:endParaRPr lang="en-IN" dirty="0"/>
          </a:p>
        </p:txBody>
      </p:sp>
      <p:sp>
        <p:nvSpPr>
          <p:cNvPr id="3" name="Content Placeholder 2">
            <a:extLst>
              <a:ext uri="{FF2B5EF4-FFF2-40B4-BE49-F238E27FC236}">
                <a16:creationId xmlns:a16="http://schemas.microsoft.com/office/drawing/2014/main" id="{E16ADF06-3771-4372-B462-7769D6242245}"/>
              </a:ext>
            </a:extLst>
          </p:cNvPr>
          <p:cNvSpPr>
            <a:spLocks noGrp="1"/>
          </p:cNvSpPr>
          <p:nvPr>
            <p:ph sz="quarter" idx="13"/>
          </p:nvPr>
        </p:nvSpPr>
        <p:spPr>
          <a:xfrm>
            <a:off x="457200" y="1556327"/>
            <a:ext cx="3908323" cy="1570331"/>
          </a:xfrm>
        </p:spPr>
        <p:txBody>
          <a:bodyPr/>
          <a:lstStyle/>
          <a:p>
            <a:pPr marL="432" indent="0">
              <a:buNone/>
            </a:pPr>
            <a:r>
              <a:rPr lang="en-IN" sz="2400" dirty="0">
                <a:ea typeface="ＭＳ Ｐゴシック" pitchFamily="34" charset="-128"/>
              </a:rPr>
              <a:t>A hydration reaction adds water to the double bond of fumarate to yield malate, a secondary alcohol.</a:t>
            </a:r>
          </a:p>
        </p:txBody>
      </p:sp>
      <p:pic>
        <p:nvPicPr>
          <p:cNvPr id="5" name="Content Placeholder 4" descr="In reaction 7, fumarate with water and the enzyme fumarase to yield malate.">
            <a:extLst>
              <a:ext uri="{FF2B5EF4-FFF2-40B4-BE49-F238E27FC236}">
                <a16:creationId xmlns:a16="http://schemas.microsoft.com/office/drawing/2014/main" id="{1C082C1F-F3BB-4DE0-8167-E9C4A8576DC4}"/>
              </a:ext>
            </a:extLst>
          </p:cNvPr>
          <p:cNvPicPr>
            <a:picLocks noGrp="1" noChangeAspect="1"/>
          </p:cNvPicPr>
          <p:nvPr>
            <p:ph sz="quarter" idx="14"/>
          </p:nvPr>
        </p:nvPicPr>
        <p:blipFill>
          <a:blip r:embed="rId2"/>
          <a:stretch>
            <a:fillRect/>
          </a:stretch>
        </p:blipFill>
        <p:spPr>
          <a:xfrm>
            <a:off x="5247442" y="1751821"/>
            <a:ext cx="3063289" cy="3919408"/>
          </a:xfrm>
          <a:prstGeom prst="rect">
            <a:avLst/>
          </a:prstGeom>
        </p:spPr>
      </p:pic>
    </p:spTree>
    <p:extLst>
      <p:ext uri="{BB962C8B-B14F-4D97-AF65-F5344CB8AC3E}">
        <p14:creationId xmlns:p14="http://schemas.microsoft.com/office/powerpoint/2010/main" val="281323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dirty="0">
                <a:ea typeface="ＭＳ Ｐゴシック" pitchFamily="34" charset="-128"/>
              </a:rPr>
              <a:t>Reaction 8: Oxidation</a:t>
            </a:r>
            <a:endParaRPr lang="en-IN" dirty="0"/>
          </a:p>
        </p:txBody>
      </p:sp>
      <p:sp>
        <p:nvSpPr>
          <p:cNvPr id="4" name="Content Placeholder 3">
            <a:extLst>
              <a:ext uri="{FF2B5EF4-FFF2-40B4-BE49-F238E27FC236}">
                <a16:creationId xmlns:a16="http://schemas.microsoft.com/office/drawing/2014/main" id="{35D0170B-F09F-4767-B5AB-37FF9F595490}"/>
              </a:ext>
            </a:extLst>
          </p:cNvPr>
          <p:cNvSpPr>
            <a:spLocks noGrp="1"/>
          </p:cNvSpPr>
          <p:nvPr>
            <p:ph sz="quarter" idx="14"/>
          </p:nvPr>
        </p:nvSpPr>
        <p:spPr>
          <a:xfrm>
            <a:off x="457200" y="1547755"/>
            <a:ext cx="8391832" cy="782489"/>
          </a:xfrm>
        </p:spPr>
        <p:txBody>
          <a:bodyPr/>
          <a:lstStyle/>
          <a:p>
            <a:pPr marL="432" indent="0">
              <a:buNone/>
            </a:pPr>
            <a:r>
              <a:rPr lang="en-IN" sz="2400" dirty="0">
                <a:ea typeface="ＭＳ Ｐゴシック" pitchFamily="34" charset="-128"/>
              </a:rPr>
              <a:t>The secondary alcohol group in malate is oxidized to a ketone, forming oxaloacetate, hydrogen ions, and electrons</a:t>
            </a:r>
            <a:endParaRPr lang="en-IN" sz="2400" dirty="0"/>
          </a:p>
        </p:txBody>
      </p:sp>
      <p:sp>
        <p:nvSpPr>
          <p:cNvPr id="5" name="Content Placeholder 4">
            <a:extLst>
              <a:ext uri="{FF2B5EF4-FFF2-40B4-BE49-F238E27FC236}">
                <a16:creationId xmlns:a16="http://schemas.microsoft.com/office/drawing/2014/main" id="{3BC38C90-2E67-4086-95F6-1F9895DA37F4}"/>
              </a:ext>
            </a:extLst>
          </p:cNvPr>
          <p:cNvSpPr>
            <a:spLocks noGrp="1"/>
          </p:cNvSpPr>
          <p:nvPr>
            <p:ph sz="quarter" idx="15"/>
          </p:nvPr>
        </p:nvSpPr>
        <p:spPr>
          <a:xfrm>
            <a:off x="457201" y="2400575"/>
            <a:ext cx="2728452" cy="426566"/>
          </a:xfrm>
        </p:spPr>
        <p:txBody>
          <a:bodyPr/>
          <a:lstStyle/>
          <a:p>
            <a:pPr marL="432" indent="0">
              <a:buNone/>
            </a:pPr>
            <a:r>
              <a:rPr lang="en-IN" sz="2400" dirty="0">
                <a:ea typeface="ＭＳ Ｐゴシック" pitchFamily="34" charset="-128"/>
              </a:rPr>
              <a:t>for the reduction of</a:t>
            </a:r>
            <a:endParaRPr lang="en-IN" sz="2400" dirty="0"/>
          </a:p>
        </p:txBody>
      </p:sp>
      <p:graphicFrame>
        <p:nvGraphicFramePr>
          <p:cNvPr id="17" name="Object 16" descr="N A D super plus to N A D H and H super plus">
            <a:extLst>
              <a:ext uri="{FF2B5EF4-FFF2-40B4-BE49-F238E27FC236}">
                <a16:creationId xmlns:a16="http://schemas.microsoft.com/office/drawing/2014/main" id="{DC8DEFBD-AF03-4DD3-B8E5-056B9C18B7F8}"/>
              </a:ext>
            </a:extLst>
          </p:cNvPr>
          <p:cNvGraphicFramePr>
            <a:graphicFrameLocks noChangeAspect="1"/>
          </p:cNvGraphicFramePr>
          <p:nvPr>
            <p:extLst/>
          </p:nvPr>
        </p:nvGraphicFramePr>
        <p:xfrm>
          <a:off x="3293085" y="2400368"/>
          <a:ext cx="2821658" cy="370521"/>
        </p:xfrm>
        <a:graphic>
          <a:graphicData uri="http://schemas.openxmlformats.org/presentationml/2006/ole">
            <mc:AlternateContent xmlns:mc="http://schemas.openxmlformats.org/markup-compatibility/2006">
              <mc:Choice xmlns:v="urn:schemas-microsoft-com:vml" Requires="v">
                <p:oleObj spid="_x0000_s24580" name="Equation" r:id="rId3" imgW="2514600" imgH="330120" progId="Equation.DSMT4">
                  <p:embed/>
                </p:oleObj>
              </mc:Choice>
              <mc:Fallback>
                <p:oleObj name="Equation" r:id="rId3" imgW="2514600" imgH="330120" progId="Equation.DSMT4">
                  <p:embed/>
                  <p:pic>
                    <p:nvPicPr>
                      <p:cNvPr id="17" name="Object 16" descr="N A D super plus to N A D H and H super plus">
                        <a:extLst>
                          <a:ext uri="{FF2B5EF4-FFF2-40B4-BE49-F238E27FC236}">
                            <a16:creationId xmlns:a16="http://schemas.microsoft.com/office/drawing/2014/main" id="{DC8DEFBD-AF03-4DD3-B8E5-056B9C18B7F8}"/>
                          </a:ext>
                        </a:extLst>
                      </p:cNvPr>
                      <p:cNvPicPr/>
                      <p:nvPr/>
                    </p:nvPicPr>
                    <p:blipFill>
                      <a:blip r:embed="rId4"/>
                      <a:stretch>
                        <a:fillRect/>
                      </a:stretch>
                    </p:blipFill>
                    <p:spPr>
                      <a:xfrm>
                        <a:off x="3293085" y="2400368"/>
                        <a:ext cx="2821658" cy="370521"/>
                      </a:xfrm>
                      <a:prstGeom prst="rect">
                        <a:avLst/>
                      </a:prstGeom>
                    </p:spPr>
                  </p:pic>
                </p:oleObj>
              </mc:Fallback>
            </mc:AlternateContent>
          </a:graphicData>
        </a:graphic>
      </p:graphicFrame>
      <p:pic>
        <p:nvPicPr>
          <p:cNvPr id="18" name="Content Placeholder 17" descr="In reaction 8, the last step of the citric acid cycle, malate with the enzyme malate dehydrogenase yields oxaloacetate. During this reaction N A D positive changes to N A D H and H positive.">
            <a:extLst>
              <a:ext uri="{FF2B5EF4-FFF2-40B4-BE49-F238E27FC236}">
                <a16:creationId xmlns:a16="http://schemas.microsoft.com/office/drawing/2014/main" id="{A65B0865-90A9-45D1-8BD3-14C6AF3666A1}"/>
              </a:ext>
            </a:extLst>
          </p:cNvPr>
          <p:cNvPicPr>
            <a:picLocks noGrp="1" noChangeAspect="1"/>
          </p:cNvPicPr>
          <p:nvPr>
            <p:ph sz="quarter" idx="16"/>
          </p:nvPr>
        </p:nvPicPr>
        <p:blipFill>
          <a:blip r:embed="rId5"/>
          <a:stretch>
            <a:fillRect/>
          </a:stretch>
        </p:blipFill>
        <p:spPr>
          <a:xfrm>
            <a:off x="2967685" y="3177376"/>
            <a:ext cx="3208630" cy="2981999"/>
          </a:xfrm>
          <a:prstGeom prst="rect">
            <a:avLst/>
          </a:prstGeom>
        </p:spPr>
      </p:pic>
    </p:spTree>
    <p:extLst>
      <p:ext uri="{BB962C8B-B14F-4D97-AF65-F5344CB8AC3E}">
        <p14:creationId xmlns:p14="http://schemas.microsoft.com/office/powerpoint/2010/main" val="245996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D7FEA-F859-4A2B-AC15-DDBEBEC31137}"/>
              </a:ext>
            </a:extLst>
          </p:cNvPr>
          <p:cNvSpPr>
            <a:spLocks noGrp="1"/>
          </p:cNvSpPr>
          <p:nvPr>
            <p:ph type="title"/>
          </p:nvPr>
        </p:nvSpPr>
        <p:spPr/>
        <p:txBody>
          <a:bodyPr/>
          <a:lstStyle/>
          <a:p>
            <a:r>
              <a:rPr lang="en-US" dirty="0">
                <a:ea typeface="ＭＳ Ｐゴシック" pitchFamily="34" charset="-128"/>
              </a:rPr>
              <a:t>Citric Acid Cycle: Overall Reaction</a:t>
            </a:r>
            <a:endParaRPr lang="en-IN" dirty="0"/>
          </a:p>
        </p:txBody>
      </p:sp>
      <p:sp>
        <p:nvSpPr>
          <p:cNvPr id="3" name="Content Placeholder 2">
            <a:extLst>
              <a:ext uri="{FF2B5EF4-FFF2-40B4-BE49-F238E27FC236}">
                <a16:creationId xmlns:a16="http://schemas.microsoft.com/office/drawing/2014/main" id="{EF6A0ECD-4591-41E1-B705-16CE8579FCD5}"/>
              </a:ext>
            </a:extLst>
          </p:cNvPr>
          <p:cNvSpPr>
            <a:spLocks noGrp="1"/>
          </p:cNvSpPr>
          <p:nvPr>
            <p:ph sz="quarter" idx="13"/>
          </p:nvPr>
        </p:nvSpPr>
        <p:spPr>
          <a:xfrm>
            <a:off x="457200" y="1556327"/>
            <a:ext cx="8229600" cy="803415"/>
          </a:xfrm>
        </p:spPr>
        <p:txBody>
          <a:bodyPr/>
          <a:lstStyle/>
          <a:p>
            <a:pPr marL="0" indent="0">
              <a:buClr>
                <a:schemeClr val="accent1"/>
              </a:buClr>
              <a:buNone/>
              <a:tabLst>
                <a:tab pos="341313" algn="l"/>
              </a:tabLst>
              <a:defRPr/>
            </a:pPr>
            <a:r>
              <a:rPr lang="en-IN" sz="2400" dirty="0">
                <a:ea typeface="ＭＳ Ｐゴシック" pitchFamily="34" charset="-128"/>
              </a:rPr>
              <a:t>We can write an overall chemical equation for one complete turn of the citric acid cycle as follows:</a:t>
            </a:r>
          </a:p>
        </p:txBody>
      </p:sp>
      <p:pic>
        <p:nvPicPr>
          <p:cNvPr id="5" name="Content Placeholder 4" descr="Acetyl Co A plus 3 N A D superscript plus, plus F A D plus G D P plus P sub i plus 2 H 2 O yields H S, single bond, C o A plus 3 N A D H plus 3 H superscript plus, plus F A D H 2 plus G T P plus 2 C O 2.">
            <a:extLst>
              <a:ext uri="{FF2B5EF4-FFF2-40B4-BE49-F238E27FC236}">
                <a16:creationId xmlns:a16="http://schemas.microsoft.com/office/drawing/2014/main" id="{6D4C9591-31DE-4C76-BC0C-26B51D045F91}"/>
              </a:ext>
            </a:extLst>
          </p:cNvPr>
          <p:cNvPicPr>
            <a:picLocks noGrp="1" noChangeAspect="1"/>
          </p:cNvPicPr>
          <p:nvPr>
            <p:ph sz="quarter" idx="14"/>
          </p:nvPr>
        </p:nvPicPr>
        <p:blipFill>
          <a:blip r:embed="rId2"/>
          <a:stretch>
            <a:fillRect/>
          </a:stretch>
        </p:blipFill>
        <p:spPr>
          <a:xfrm>
            <a:off x="487326" y="3013597"/>
            <a:ext cx="8169348" cy="1042506"/>
          </a:xfrm>
          <a:prstGeom prst="rect">
            <a:avLst/>
          </a:prstGeom>
        </p:spPr>
      </p:pic>
    </p:spTree>
    <p:extLst>
      <p:ext uri="{BB962C8B-B14F-4D97-AF65-F5344CB8AC3E}">
        <p14:creationId xmlns:p14="http://schemas.microsoft.com/office/powerpoint/2010/main" val="1064795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dirty="0">
                <a:ea typeface="ＭＳ Ｐゴシック" pitchFamily="34" charset="-128"/>
              </a:rPr>
              <a:t>Learning Check</a:t>
            </a:r>
            <a:endParaRPr lang="en-IN" dirty="0"/>
          </a:p>
        </p:txBody>
      </p:sp>
      <p:sp>
        <p:nvSpPr>
          <p:cNvPr id="4" name="Content Placeholder 3">
            <a:extLst>
              <a:ext uri="{FF2B5EF4-FFF2-40B4-BE49-F238E27FC236}">
                <a16:creationId xmlns:a16="http://schemas.microsoft.com/office/drawing/2014/main" id="{35D0170B-F09F-4767-B5AB-37FF9F595490}"/>
              </a:ext>
            </a:extLst>
          </p:cNvPr>
          <p:cNvSpPr>
            <a:spLocks noGrp="1"/>
          </p:cNvSpPr>
          <p:nvPr>
            <p:ph sz="quarter" idx="14"/>
          </p:nvPr>
        </p:nvSpPr>
        <p:spPr>
          <a:xfrm>
            <a:off x="457200" y="1547755"/>
            <a:ext cx="8362335" cy="782489"/>
          </a:xfrm>
        </p:spPr>
        <p:txBody>
          <a:bodyPr/>
          <a:lstStyle/>
          <a:p>
            <a:pPr marL="432" indent="0">
              <a:buNone/>
            </a:pPr>
            <a:r>
              <a:rPr lang="en-US" altLang="en-US" sz="2400" dirty="0">
                <a:ea typeface="ＭＳ Ｐゴシック" pitchFamily="34" charset="-128"/>
              </a:rPr>
              <a:t>How many of each are produced in one turn of the citric acid cycle?</a:t>
            </a:r>
          </a:p>
        </p:txBody>
      </p:sp>
      <p:sp>
        <p:nvSpPr>
          <p:cNvPr id="5" name="Content Placeholder 4">
            <a:extLst>
              <a:ext uri="{FF2B5EF4-FFF2-40B4-BE49-F238E27FC236}">
                <a16:creationId xmlns:a16="http://schemas.microsoft.com/office/drawing/2014/main" id="{3BC38C90-2E67-4086-95F6-1F9895DA37F4}"/>
              </a:ext>
            </a:extLst>
          </p:cNvPr>
          <p:cNvSpPr>
            <a:spLocks noGrp="1"/>
          </p:cNvSpPr>
          <p:nvPr>
            <p:ph sz="quarter" idx="15"/>
          </p:nvPr>
        </p:nvSpPr>
        <p:spPr>
          <a:xfrm>
            <a:off x="457201" y="2533314"/>
            <a:ext cx="1548580" cy="426566"/>
          </a:xfrm>
        </p:spPr>
        <p:txBody>
          <a:bodyPr/>
          <a:lstStyle/>
          <a:p>
            <a:pPr marL="432" indent="0">
              <a:buNone/>
            </a:pPr>
            <a:r>
              <a:rPr lang="en-US" altLang="en-US" sz="2400" dirty="0">
                <a:solidFill>
                  <a:schemeClr val="tx2"/>
                </a:solidFill>
                <a:ea typeface="ＭＳ Ｐゴシック" pitchFamily="34" charset="-128"/>
              </a:rPr>
              <a:t>A. </a:t>
            </a:r>
            <a:r>
              <a:rPr lang="en-IN" sz="1200" dirty="0">
                <a:solidFill>
                  <a:schemeClr val="tx1"/>
                </a:solidFill>
              </a:rPr>
              <a:t>Fill in the blank</a:t>
            </a:r>
            <a:endParaRPr lang="en-US" sz="2400" dirty="0">
              <a:solidFill>
                <a:schemeClr val="tx1"/>
              </a:solidFill>
            </a:endParaRPr>
          </a:p>
        </p:txBody>
      </p:sp>
      <p:cxnSp>
        <p:nvCxnSpPr>
          <p:cNvPr id="18" name="Straight Connector 17">
            <a:extLst>
              <a:ext uri="{FF2B5EF4-FFF2-40B4-BE49-F238E27FC236}">
                <a16:creationId xmlns:a16="http://schemas.microsoft.com/office/drawing/2014/main" id="{5CBB191B-BE1A-4FFF-8BBA-75CA61EBDACC}"/>
              </a:ext>
              <a:ext uri="{C183D7F6-B498-43B3-948B-1728B52AA6E4}">
                <adec:decorative xmlns:adec="http://schemas.microsoft.com/office/drawing/2017/decorative" val="1"/>
              </a:ext>
            </a:extLst>
          </p:cNvPr>
          <p:cNvCxnSpPr/>
          <p:nvPr/>
        </p:nvCxnSpPr>
        <p:spPr>
          <a:xfrm>
            <a:off x="825914" y="2846405"/>
            <a:ext cx="1021976"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17" name="Object 16" descr="C O sub 2">
            <a:extLst>
              <a:ext uri="{FF2B5EF4-FFF2-40B4-BE49-F238E27FC236}">
                <a16:creationId xmlns:a16="http://schemas.microsoft.com/office/drawing/2014/main" id="{640055EE-9FDF-4124-BB9C-B89BB4C7E066}"/>
              </a:ext>
            </a:extLst>
          </p:cNvPr>
          <p:cNvGraphicFramePr>
            <a:graphicFrameLocks noChangeAspect="1"/>
          </p:cNvGraphicFramePr>
          <p:nvPr>
            <p:extLst/>
          </p:nvPr>
        </p:nvGraphicFramePr>
        <p:xfrm>
          <a:off x="2029001" y="2550955"/>
          <a:ext cx="630047" cy="399542"/>
        </p:xfrm>
        <a:graphic>
          <a:graphicData uri="http://schemas.openxmlformats.org/presentationml/2006/ole">
            <mc:AlternateContent xmlns:mc="http://schemas.openxmlformats.org/markup-compatibility/2006">
              <mc:Choice xmlns:v="urn:schemas-microsoft-com:vml" Requires="v">
                <p:oleObj spid="_x0000_s25606" name="Equation" r:id="rId3" imgW="520560" imgH="330120" progId="Equation.DSMT4">
                  <p:embed/>
                </p:oleObj>
              </mc:Choice>
              <mc:Fallback>
                <p:oleObj name="Equation" r:id="rId3" imgW="520560" imgH="330120" progId="Equation.DSMT4">
                  <p:embed/>
                  <p:pic>
                    <p:nvPicPr>
                      <p:cNvPr id="17" name="Object 16" descr="C O sub 2">
                        <a:extLst>
                          <a:ext uri="{FF2B5EF4-FFF2-40B4-BE49-F238E27FC236}">
                            <a16:creationId xmlns:a16="http://schemas.microsoft.com/office/drawing/2014/main" id="{640055EE-9FDF-4124-BB9C-B89BB4C7E066}"/>
                          </a:ext>
                        </a:extLst>
                      </p:cNvPr>
                      <p:cNvPicPr/>
                      <p:nvPr/>
                    </p:nvPicPr>
                    <p:blipFill>
                      <a:blip r:embed="rId4"/>
                      <a:stretch>
                        <a:fillRect/>
                      </a:stretch>
                    </p:blipFill>
                    <p:spPr>
                      <a:xfrm>
                        <a:off x="2029001" y="2550955"/>
                        <a:ext cx="630047" cy="39954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638F95AD-6A91-41FB-B093-7CC20CCFBC23}"/>
              </a:ext>
            </a:extLst>
          </p:cNvPr>
          <p:cNvSpPr>
            <a:spLocks noGrp="1"/>
          </p:cNvSpPr>
          <p:nvPr>
            <p:ph sz="quarter" idx="16"/>
          </p:nvPr>
        </p:nvSpPr>
        <p:spPr>
          <a:xfrm>
            <a:off x="457200" y="3117808"/>
            <a:ext cx="2492477" cy="409291"/>
          </a:xfrm>
        </p:spPr>
        <p:txBody>
          <a:bodyPr/>
          <a:lstStyle/>
          <a:p>
            <a:pPr marL="432" indent="0">
              <a:buNone/>
            </a:pPr>
            <a:r>
              <a:rPr lang="en-US" altLang="en-US" sz="2400" dirty="0">
                <a:solidFill>
                  <a:schemeClr val="tx2"/>
                </a:solidFill>
                <a:ea typeface="ＭＳ Ｐゴシック" pitchFamily="34" charset="-128"/>
              </a:rPr>
              <a:t>B. </a:t>
            </a:r>
            <a:r>
              <a:rPr lang="en-IN" sz="1200" dirty="0">
                <a:solidFill>
                  <a:schemeClr val="tx1"/>
                </a:solidFill>
              </a:rPr>
              <a:t>Fill in the blank</a:t>
            </a:r>
            <a:r>
              <a:rPr lang="en-IN" sz="2400" dirty="0">
                <a:solidFill>
                  <a:schemeClr val="tx1"/>
                </a:solidFill>
              </a:rPr>
              <a:t> </a:t>
            </a:r>
            <a:r>
              <a:rPr lang="en-US" altLang="en-US" sz="2400" dirty="0">
                <a:solidFill>
                  <a:schemeClr val="tx1"/>
                </a:solidFill>
                <a:ea typeface="ＭＳ Ｐゴシック" pitchFamily="34" charset="-128"/>
              </a:rPr>
              <a:t>N</a:t>
            </a:r>
            <a:r>
              <a:rPr lang="en-US" altLang="en-US" sz="100" dirty="0">
                <a:solidFill>
                  <a:schemeClr val="tx1"/>
                </a:solidFill>
                <a:ea typeface="ＭＳ Ｐゴシック" pitchFamily="34" charset="-128"/>
              </a:rPr>
              <a:t> </a:t>
            </a:r>
            <a:r>
              <a:rPr lang="en-US" altLang="en-US" sz="2400" dirty="0">
                <a:solidFill>
                  <a:schemeClr val="tx1"/>
                </a:solidFill>
                <a:ea typeface="ＭＳ Ｐゴシック" pitchFamily="34" charset="-128"/>
              </a:rPr>
              <a:t>A</a:t>
            </a:r>
            <a:r>
              <a:rPr lang="en-US" altLang="en-US" sz="100" dirty="0">
                <a:solidFill>
                  <a:schemeClr val="tx1"/>
                </a:solidFill>
                <a:ea typeface="ＭＳ Ｐゴシック" pitchFamily="34" charset="-128"/>
              </a:rPr>
              <a:t> </a:t>
            </a:r>
            <a:r>
              <a:rPr lang="en-US" altLang="en-US" sz="2400" dirty="0">
                <a:solidFill>
                  <a:schemeClr val="tx1"/>
                </a:solidFill>
                <a:ea typeface="ＭＳ Ｐゴシック" pitchFamily="34" charset="-128"/>
              </a:rPr>
              <a:t>D</a:t>
            </a:r>
            <a:r>
              <a:rPr lang="en-US" altLang="en-US" sz="100" dirty="0">
                <a:solidFill>
                  <a:schemeClr val="tx1"/>
                </a:solidFill>
                <a:ea typeface="ＭＳ Ｐゴシック" pitchFamily="34" charset="-128"/>
              </a:rPr>
              <a:t> </a:t>
            </a:r>
            <a:r>
              <a:rPr lang="en-US" altLang="en-US" sz="2400" dirty="0">
                <a:solidFill>
                  <a:schemeClr val="tx1"/>
                </a:solidFill>
                <a:ea typeface="ＭＳ Ｐゴシック" pitchFamily="34" charset="-128"/>
              </a:rPr>
              <a:t>H</a:t>
            </a:r>
            <a:endParaRPr lang="en-US" sz="2400" dirty="0">
              <a:solidFill>
                <a:schemeClr val="tx1"/>
              </a:solidFill>
            </a:endParaRPr>
          </a:p>
        </p:txBody>
      </p:sp>
      <p:cxnSp>
        <p:nvCxnSpPr>
          <p:cNvPr id="19" name="Straight Connector 18">
            <a:extLst>
              <a:ext uri="{FF2B5EF4-FFF2-40B4-BE49-F238E27FC236}">
                <a16:creationId xmlns:a16="http://schemas.microsoft.com/office/drawing/2014/main" id="{14F54BC1-2EEB-4681-A31B-738F95F06A39}"/>
              </a:ext>
              <a:ext uri="{C183D7F6-B498-43B3-948B-1728B52AA6E4}">
                <adec:decorative xmlns:adec="http://schemas.microsoft.com/office/drawing/2017/decorative" val="1"/>
              </a:ext>
            </a:extLst>
          </p:cNvPr>
          <p:cNvCxnSpPr/>
          <p:nvPr/>
        </p:nvCxnSpPr>
        <p:spPr>
          <a:xfrm>
            <a:off x="795822" y="3439468"/>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763DE0B1-508B-4683-893E-212A0D0A6746}"/>
              </a:ext>
            </a:extLst>
          </p:cNvPr>
          <p:cNvSpPr>
            <a:spLocks noGrp="1"/>
          </p:cNvSpPr>
          <p:nvPr>
            <p:ph sz="quarter" idx="17"/>
          </p:nvPr>
        </p:nvSpPr>
        <p:spPr>
          <a:xfrm>
            <a:off x="454673" y="3673552"/>
            <a:ext cx="1492114" cy="411751"/>
          </a:xfrm>
        </p:spPr>
        <p:txBody>
          <a:bodyPr/>
          <a:lstStyle/>
          <a:p>
            <a:pPr marL="432" indent="0">
              <a:buNone/>
            </a:pPr>
            <a:r>
              <a:rPr lang="en-US" altLang="en-US" sz="2400" dirty="0">
                <a:solidFill>
                  <a:schemeClr val="tx2"/>
                </a:solidFill>
                <a:ea typeface="ＭＳ Ｐゴシック" pitchFamily="34" charset="-128"/>
              </a:rPr>
              <a:t>C. </a:t>
            </a:r>
            <a:r>
              <a:rPr lang="en-IN" sz="1200" dirty="0">
                <a:solidFill>
                  <a:schemeClr val="tx1"/>
                </a:solidFill>
              </a:rPr>
              <a:t>Fill in the blank</a:t>
            </a:r>
            <a:endParaRPr lang="en-US" sz="1200" dirty="0">
              <a:solidFill>
                <a:schemeClr val="tx1"/>
              </a:solidFill>
            </a:endParaRPr>
          </a:p>
        </p:txBody>
      </p:sp>
      <p:cxnSp>
        <p:nvCxnSpPr>
          <p:cNvPr id="21" name="Straight Connector 20">
            <a:extLst>
              <a:ext uri="{FF2B5EF4-FFF2-40B4-BE49-F238E27FC236}">
                <a16:creationId xmlns:a16="http://schemas.microsoft.com/office/drawing/2014/main" id="{A6FCAB75-0E12-4BC7-B863-E735C3AD36CF}"/>
              </a:ext>
              <a:ext uri="{C183D7F6-B498-43B3-948B-1728B52AA6E4}">
                <adec:decorative xmlns:adec="http://schemas.microsoft.com/office/drawing/2017/decorative" val="1"/>
              </a:ext>
            </a:extLst>
          </p:cNvPr>
          <p:cNvCxnSpPr/>
          <p:nvPr/>
        </p:nvCxnSpPr>
        <p:spPr>
          <a:xfrm>
            <a:off x="791503" y="3991865"/>
            <a:ext cx="1021976"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20" name="Object 19" descr="F A D H sub 2">
            <a:extLst>
              <a:ext uri="{FF2B5EF4-FFF2-40B4-BE49-F238E27FC236}">
                <a16:creationId xmlns:a16="http://schemas.microsoft.com/office/drawing/2014/main" id="{6AA7B8B3-25AF-43B4-BA79-02FF6AAC3156}"/>
              </a:ext>
            </a:extLst>
          </p:cNvPr>
          <p:cNvGraphicFramePr>
            <a:graphicFrameLocks noChangeAspect="1"/>
          </p:cNvGraphicFramePr>
          <p:nvPr>
            <p:extLst/>
          </p:nvPr>
        </p:nvGraphicFramePr>
        <p:xfrm>
          <a:off x="2010438" y="3688642"/>
          <a:ext cx="983488" cy="399542"/>
        </p:xfrm>
        <a:graphic>
          <a:graphicData uri="http://schemas.openxmlformats.org/presentationml/2006/ole">
            <mc:AlternateContent xmlns:mc="http://schemas.openxmlformats.org/markup-compatibility/2006">
              <mc:Choice xmlns:v="urn:schemas-microsoft-com:vml" Requires="v">
                <p:oleObj spid="_x0000_s25607" name="Equation" r:id="rId5" imgW="812520" imgH="330120" progId="Equation.DSMT4">
                  <p:embed/>
                </p:oleObj>
              </mc:Choice>
              <mc:Fallback>
                <p:oleObj name="Equation" r:id="rId5" imgW="812520" imgH="330120" progId="Equation.DSMT4">
                  <p:embed/>
                  <p:pic>
                    <p:nvPicPr>
                      <p:cNvPr id="20" name="Object 19" descr="F A D H sub 2">
                        <a:extLst>
                          <a:ext uri="{FF2B5EF4-FFF2-40B4-BE49-F238E27FC236}">
                            <a16:creationId xmlns:a16="http://schemas.microsoft.com/office/drawing/2014/main" id="{6AA7B8B3-25AF-43B4-BA79-02FF6AAC3156}"/>
                          </a:ext>
                        </a:extLst>
                      </p:cNvPr>
                      <p:cNvPicPr/>
                      <p:nvPr/>
                    </p:nvPicPr>
                    <p:blipFill>
                      <a:blip r:embed="rId6"/>
                      <a:stretch>
                        <a:fillRect/>
                      </a:stretch>
                    </p:blipFill>
                    <p:spPr>
                      <a:xfrm>
                        <a:off x="2010438" y="3688642"/>
                        <a:ext cx="983488" cy="399542"/>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7DB6A935-796D-41A6-8B88-A2A6D6700B3B}"/>
              </a:ext>
            </a:extLst>
          </p:cNvPr>
          <p:cNvSpPr>
            <a:spLocks noGrp="1"/>
          </p:cNvSpPr>
          <p:nvPr>
            <p:ph sz="quarter" idx="18"/>
          </p:nvPr>
        </p:nvSpPr>
        <p:spPr>
          <a:xfrm>
            <a:off x="459729" y="4223239"/>
            <a:ext cx="2298220" cy="393006"/>
          </a:xfrm>
        </p:spPr>
        <p:txBody>
          <a:bodyPr/>
          <a:lstStyle/>
          <a:p>
            <a:pPr marL="432" indent="0">
              <a:buNone/>
            </a:pPr>
            <a:r>
              <a:rPr lang="en-US" altLang="en-US" sz="2400" dirty="0">
                <a:solidFill>
                  <a:schemeClr val="tx2"/>
                </a:solidFill>
                <a:ea typeface="ＭＳ Ｐゴシック" pitchFamily="34" charset="-128"/>
              </a:rPr>
              <a:t>D. </a:t>
            </a:r>
            <a:r>
              <a:rPr lang="en-IN" sz="1200" dirty="0">
                <a:solidFill>
                  <a:schemeClr val="tx1"/>
                </a:solidFill>
              </a:rPr>
              <a:t>Fill in the blank  </a:t>
            </a:r>
            <a:r>
              <a:rPr lang="en-US" altLang="en-US" sz="2400" dirty="0">
                <a:solidFill>
                  <a:schemeClr val="tx1"/>
                </a:solidFill>
                <a:ea typeface="ＭＳ Ｐゴシック" pitchFamily="34" charset="-128"/>
              </a:rPr>
              <a:t>G</a:t>
            </a:r>
            <a:r>
              <a:rPr lang="en-US" altLang="en-US" sz="100" dirty="0">
                <a:solidFill>
                  <a:schemeClr val="tx1"/>
                </a:solidFill>
                <a:ea typeface="ＭＳ Ｐゴシック" pitchFamily="34" charset="-128"/>
              </a:rPr>
              <a:t> </a:t>
            </a:r>
            <a:r>
              <a:rPr lang="en-US" altLang="en-US" sz="2400" dirty="0">
                <a:solidFill>
                  <a:schemeClr val="tx1"/>
                </a:solidFill>
                <a:ea typeface="ＭＳ Ｐゴシック" pitchFamily="34" charset="-128"/>
              </a:rPr>
              <a:t>T</a:t>
            </a:r>
            <a:r>
              <a:rPr lang="en-US" altLang="en-US" sz="100" dirty="0">
                <a:solidFill>
                  <a:schemeClr val="tx1"/>
                </a:solidFill>
                <a:ea typeface="ＭＳ Ｐゴシック" pitchFamily="34" charset="-128"/>
              </a:rPr>
              <a:t> </a:t>
            </a:r>
            <a:r>
              <a:rPr lang="en-US" altLang="en-US" sz="2400" dirty="0">
                <a:solidFill>
                  <a:schemeClr val="tx1"/>
                </a:solidFill>
                <a:ea typeface="ＭＳ Ｐゴシック" pitchFamily="34" charset="-128"/>
              </a:rPr>
              <a:t>P</a:t>
            </a:r>
          </a:p>
        </p:txBody>
      </p:sp>
      <p:cxnSp>
        <p:nvCxnSpPr>
          <p:cNvPr id="22" name="Straight Connector 21">
            <a:extLst>
              <a:ext uri="{FF2B5EF4-FFF2-40B4-BE49-F238E27FC236}">
                <a16:creationId xmlns:a16="http://schemas.microsoft.com/office/drawing/2014/main" id="{6822B73A-F1D3-44A7-BBDC-B6BA8DE2940A}"/>
              </a:ext>
              <a:ext uri="{C183D7F6-B498-43B3-948B-1728B52AA6E4}">
                <adec:decorative xmlns:adec="http://schemas.microsoft.com/office/drawing/2017/decorative" val="1"/>
              </a:ext>
            </a:extLst>
          </p:cNvPr>
          <p:cNvCxnSpPr/>
          <p:nvPr/>
        </p:nvCxnSpPr>
        <p:spPr>
          <a:xfrm>
            <a:off x="811166" y="4533230"/>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Content Placeholder 7">
            <a:extLst>
              <a:ext uri="{FF2B5EF4-FFF2-40B4-BE49-F238E27FC236}">
                <a16:creationId xmlns:a16="http://schemas.microsoft.com/office/drawing/2014/main" id="{5928EDF7-2D29-4D4D-8448-5EC9BDF0C696}"/>
              </a:ext>
            </a:extLst>
          </p:cNvPr>
          <p:cNvSpPr>
            <a:spLocks noGrp="1"/>
          </p:cNvSpPr>
          <p:nvPr>
            <p:ph sz="quarter" idx="19"/>
          </p:nvPr>
        </p:nvSpPr>
        <p:spPr>
          <a:xfrm>
            <a:off x="474664" y="4770897"/>
            <a:ext cx="2695574" cy="495241"/>
          </a:xfrm>
        </p:spPr>
        <p:txBody>
          <a:bodyPr/>
          <a:lstStyle/>
          <a:p>
            <a:pPr marL="0" indent="0">
              <a:buNone/>
            </a:pPr>
            <a:r>
              <a:rPr lang="en-US" altLang="en-US" sz="2400" dirty="0">
                <a:solidFill>
                  <a:schemeClr val="tx2"/>
                </a:solidFill>
                <a:ea typeface="ＭＳ Ｐゴシック" pitchFamily="34" charset="-128"/>
              </a:rPr>
              <a:t>E. </a:t>
            </a:r>
            <a:r>
              <a:rPr lang="en-IN" sz="1200" dirty="0">
                <a:solidFill>
                  <a:schemeClr val="tx1"/>
                </a:solidFill>
              </a:rPr>
              <a:t>Fill in the blank</a:t>
            </a:r>
            <a:r>
              <a:rPr lang="en-IN" sz="2400" dirty="0">
                <a:solidFill>
                  <a:schemeClr val="tx1"/>
                </a:solidFill>
              </a:rPr>
              <a:t> </a:t>
            </a:r>
            <a:r>
              <a:rPr lang="en-US" altLang="en-US" sz="2400" dirty="0">
                <a:solidFill>
                  <a:schemeClr val="tx1"/>
                </a:solidFill>
                <a:ea typeface="ＭＳ Ｐゴシック" pitchFamily="34" charset="-128"/>
              </a:rPr>
              <a:t>C</a:t>
            </a:r>
            <a:r>
              <a:rPr lang="en-US" altLang="en-US" sz="100" dirty="0">
                <a:solidFill>
                  <a:schemeClr val="tx1"/>
                </a:solidFill>
                <a:ea typeface="ＭＳ Ｐゴシック" pitchFamily="34" charset="-128"/>
              </a:rPr>
              <a:t> </a:t>
            </a:r>
            <a:r>
              <a:rPr lang="en-US" altLang="en-US" sz="2400" dirty="0">
                <a:solidFill>
                  <a:schemeClr val="tx1"/>
                </a:solidFill>
                <a:ea typeface="ＭＳ Ｐゴシック" pitchFamily="34" charset="-128"/>
              </a:rPr>
              <a:t>o</a:t>
            </a:r>
            <a:r>
              <a:rPr lang="en-US" altLang="en-US" sz="100" dirty="0">
                <a:solidFill>
                  <a:schemeClr val="tx1"/>
                </a:solidFill>
                <a:ea typeface="ＭＳ Ｐゴシック" pitchFamily="34" charset="-128"/>
              </a:rPr>
              <a:t> </a:t>
            </a:r>
            <a:r>
              <a:rPr lang="en-US" altLang="en-US" sz="2400" dirty="0">
                <a:solidFill>
                  <a:schemeClr val="tx1"/>
                </a:solidFill>
                <a:ea typeface="ＭＳ Ｐゴシック" pitchFamily="34" charset="-128"/>
              </a:rPr>
              <a:t>A</a:t>
            </a:r>
            <a:endParaRPr lang="en-US" sz="2400" dirty="0">
              <a:solidFill>
                <a:schemeClr val="tx1"/>
              </a:solidFill>
            </a:endParaRPr>
          </a:p>
        </p:txBody>
      </p:sp>
      <p:cxnSp>
        <p:nvCxnSpPr>
          <p:cNvPr id="23" name="Straight Connector 22">
            <a:extLst>
              <a:ext uri="{FF2B5EF4-FFF2-40B4-BE49-F238E27FC236}">
                <a16:creationId xmlns:a16="http://schemas.microsoft.com/office/drawing/2014/main" id="{F45AC512-356A-44A6-A32E-945F73C70063}"/>
              </a:ext>
              <a:ext uri="{C183D7F6-B498-43B3-948B-1728B52AA6E4}">
                <adec:decorative xmlns:adec="http://schemas.microsoft.com/office/drawing/2017/decorative" val="1"/>
              </a:ext>
            </a:extLst>
          </p:cNvPr>
          <p:cNvCxnSpPr/>
          <p:nvPr/>
        </p:nvCxnSpPr>
        <p:spPr>
          <a:xfrm>
            <a:off x="801334" y="5078331"/>
            <a:ext cx="1021976"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3229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100-DD29-422F-AC1E-1572766C03A1}"/>
              </a:ext>
            </a:extLst>
          </p:cNvPr>
          <p:cNvSpPr>
            <a:spLocks noGrp="1"/>
          </p:cNvSpPr>
          <p:nvPr>
            <p:ph type="title"/>
          </p:nvPr>
        </p:nvSpPr>
        <p:spPr/>
        <p:txBody>
          <a:bodyPr/>
          <a:lstStyle/>
          <a:p>
            <a:r>
              <a:rPr lang="en-US" dirty="0">
                <a:ea typeface="ＭＳ Ｐゴシック" pitchFamily="34" charset="-128"/>
              </a:rPr>
              <a:t>Solution</a:t>
            </a:r>
            <a:endParaRPr lang="en-IN" dirty="0"/>
          </a:p>
        </p:txBody>
      </p:sp>
      <p:sp>
        <p:nvSpPr>
          <p:cNvPr id="4" name="Content Placeholder 3">
            <a:extLst>
              <a:ext uri="{FF2B5EF4-FFF2-40B4-BE49-F238E27FC236}">
                <a16:creationId xmlns:a16="http://schemas.microsoft.com/office/drawing/2014/main" id="{35D0170B-F09F-4767-B5AB-37FF9F595490}"/>
              </a:ext>
            </a:extLst>
          </p:cNvPr>
          <p:cNvSpPr>
            <a:spLocks noGrp="1"/>
          </p:cNvSpPr>
          <p:nvPr>
            <p:ph sz="quarter" idx="14"/>
          </p:nvPr>
        </p:nvSpPr>
        <p:spPr>
          <a:xfrm>
            <a:off x="457200" y="1547755"/>
            <a:ext cx="8362335" cy="782489"/>
          </a:xfrm>
        </p:spPr>
        <p:txBody>
          <a:bodyPr/>
          <a:lstStyle/>
          <a:p>
            <a:pPr marL="432" indent="0">
              <a:buNone/>
            </a:pPr>
            <a:r>
              <a:rPr lang="en-US" altLang="en-US" sz="2400" dirty="0">
                <a:ea typeface="ＭＳ Ｐゴシック" pitchFamily="34" charset="-128"/>
              </a:rPr>
              <a:t>How many of each are produced in one turn of the citric acid cycle?</a:t>
            </a:r>
          </a:p>
        </p:txBody>
      </p:sp>
      <p:sp>
        <p:nvSpPr>
          <p:cNvPr id="5" name="Content Placeholder 4">
            <a:extLst>
              <a:ext uri="{FF2B5EF4-FFF2-40B4-BE49-F238E27FC236}">
                <a16:creationId xmlns:a16="http://schemas.microsoft.com/office/drawing/2014/main" id="{3BC38C90-2E67-4086-95F6-1F9895DA37F4}"/>
              </a:ext>
            </a:extLst>
          </p:cNvPr>
          <p:cNvSpPr>
            <a:spLocks noGrp="1"/>
          </p:cNvSpPr>
          <p:nvPr>
            <p:ph sz="quarter" idx="15"/>
          </p:nvPr>
        </p:nvSpPr>
        <p:spPr>
          <a:xfrm>
            <a:off x="457201" y="2533314"/>
            <a:ext cx="1548580" cy="426566"/>
          </a:xfrm>
        </p:spPr>
        <p:txBody>
          <a:bodyPr/>
          <a:lstStyle/>
          <a:p>
            <a:pPr marL="432" indent="0">
              <a:buNone/>
            </a:pPr>
            <a:r>
              <a:rPr lang="en-US" altLang="en-US" sz="2400" dirty="0">
                <a:solidFill>
                  <a:schemeClr val="tx2"/>
                </a:solidFill>
                <a:ea typeface="ＭＳ Ｐゴシック" pitchFamily="34" charset="-128"/>
              </a:rPr>
              <a:t>A.     </a:t>
            </a:r>
            <a:r>
              <a:rPr lang="en-US" altLang="en-US" sz="2400" dirty="0">
                <a:ea typeface="ＭＳ Ｐゴシック" pitchFamily="34" charset="-128"/>
              </a:rPr>
              <a:t>2</a:t>
            </a:r>
            <a:endParaRPr lang="en-US" sz="2400" dirty="0"/>
          </a:p>
        </p:txBody>
      </p:sp>
      <p:cxnSp>
        <p:nvCxnSpPr>
          <p:cNvPr id="18" name="Straight Connector 17">
            <a:extLst>
              <a:ext uri="{FF2B5EF4-FFF2-40B4-BE49-F238E27FC236}">
                <a16:creationId xmlns:a16="http://schemas.microsoft.com/office/drawing/2014/main" id="{5CBB191B-BE1A-4FFF-8BBA-75CA61EBDACC}"/>
              </a:ext>
              <a:ext uri="{C183D7F6-B498-43B3-948B-1728B52AA6E4}">
                <adec:decorative xmlns:adec="http://schemas.microsoft.com/office/drawing/2017/decorative" val="1"/>
              </a:ext>
            </a:extLst>
          </p:cNvPr>
          <p:cNvCxnSpPr/>
          <p:nvPr/>
        </p:nvCxnSpPr>
        <p:spPr>
          <a:xfrm>
            <a:off x="825914" y="2827933"/>
            <a:ext cx="1021976"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17" name="Object 16" descr="C O sub 2">
            <a:extLst>
              <a:ext uri="{FF2B5EF4-FFF2-40B4-BE49-F238E27FC236}">
                <a16:creationId xmlns:a16="http://schemas.microsoft.com/office/drawing/2014/main" id="{640055EE-9FDF-4124-BB9C-B89BB4C7E066}"/>
              </a:ext>
            </a:extLst>
          </p:cNvPr>
          <p:cNvGraphicFramePr>
            <a:graphicFrameLocks noChangeAspect="1"/>
          </p:cNvGraphicFramePr>
          <p:nvPr>
            <p:extLst/>
          </p:nvPr>
        </p:nvGraphicFramePr>
        <p:xfrm>
          <a:off x="2029001" y="2550955"/>
          <a:ext cx="630047" cy="399542"/>
        </p:xfrm>
        <a:graphic>
          <a:graphicData uri="http://schemas.openxmlformats.org/presentationml/2006/ole">
            <mc:AlternateContent xmlns:mc="http://schemas.openxmlformats.org/markup-compatibility/2006">
              <mc:Choice xmlns:v="urn:schemas-microsoft-com:vml" Requires="v">
                <p:oleObj spid="_x0000_s26630" name="Equation" r:id="rId3" imgW="520560" imgH="330120" progId="Equation.DSMT4">
                  <p:embed/>
                </p:oleObj>
              </mc:Choice>
              <mc:Fallback>
                <p:oleObj name="Equation" r:id="rId3" imgW="520560" imgH="330120" progId="Equation.DSMT4">
                  <p:embed/>
                  <p:pic>
                    <p:nvPicPr>
                      <p:cNvPr id="17" name="Object 16" descr="C O sub 2">
                        <a:extLst>
                          <a:ext uri="{FF2B5EF4-FFF2-40B4-BE49-F238E27FC236}">
                            <a16:creationId xmlns:a16="http://schemas.microsoft.com/office/drawing/2014/main" id="{640055EE-9FDF-4124-BB9C-B89BB4C7E066}"/>
                          </a:ext>
                        </a:extLst>
                      </p:cNvPr>
                      <p:cNvPicPr/>
                      <p:nvPr/>
                    </p:nvPicPr>
                    <p:blipFill>
                      <a:blip r:embed="rId4"/>
                      <a:stretch>
                        <a:fillRect/>
                      </a:stretch>
                    </p:blipFill>
                    <p:spPr>
                      <a:xfrm>
                        <a:off x="2029001" y="2550955"/>
                        <a:ext cx="630047" cy="39954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638F95AD-6A91-41FB-B093-7CC20CCFBC23}"/>
              </a:ext>
            </a:extLst>
          </p:cNvPr>
          <p:cNvSpPr>
            <a:spLocks noGrp="1"/>
          </p:cNvSpPr>
          <p:nvPr>
            <p:ph sz="quarter" idx="16"/>
          </p:nvPr>
        </p:nvSpPr>
        <p:spPr>
          <a:xfrm>
            <a:off x="457200" y="3117808"/>
            <a:ext cx="2492477" cy="409291"/>
          </a:xfrm>
        </p:spPr>
        <p:txBody>
          <a:bodyPr/>
          <a:lstStyle/>
          <a:p>
            <a:pPr marL="432" indent="0">
              <a:buNone/>
            </a:pPr>
            <a:r>
              <a:rPr lang="en-US" altLang="en-US" sz="2400" dirty="0">
                <a:solidFill>
                  <a:schemeClr val="tx2"/>
                </a:solidFill>
                <a:ea typeface="ＭＳ Ｐゴシック" pitchFamily="34" charset="-128"/>
              </a:rPr>
              <a:t>B.     </a:t>
            </a:r>
            <a:r>
              <a:rPr lang="en-US" altLang="en-US" sz="2400" dirty="0">
                <a:ea typeface="ＭＳ Ｐゴシック" pitchFamily="34" charset="-128"/>
              </a:rPr>
              <a:t>3      </a:t>
            </a:r>
            <a:r>
              <a:rPr lang="en-IN" sz="2400" dirty="0"/>
              <a:t> </a:t>
            </a:r>
            <a:r>
              <a:rPr lang="en-US" altLang="en-US" sz="2400" dirty="0">
                <a:ea typeface="ＭＳ Ｐゴシック" pitchFamily="34" charset="-128"/>
              </a:rPr>
              <a:t>N</a:t>
            </a:r>
            <a:r>
              <a:rPr lang="en-US" altLang="en-US" sz="100" dirty="0">
                <a:ea typeface="ＭＳ Ｐゴシック" pitchFamily="34" charset="-128"/>
              </a:rPr>
              <a:t> </a:t>
            </a:r>
            <a:r>
              <a:rPr lang="en-US" altLang="en-US" sz="2400" dirty="0">
                <a:ea typeface="ＭＳ Ｐゴシック" pitchFamily="34" charset="-128"/>
              </a:rPr>
              <a:t>A</a:t>
            </a:r>
            <a:r>
              <a:rPr lang="en-US" altLang="en-US" sz="100" dirty="0">
                <a:ea typeface="ＭＳ Ｐゴシック" pitchFamily="34" charset="-128"/>
              </a:rPr>
              <a:t> </a:t>
            </a:r>
            <a:r>
              <a:rPr lang="en-US" altLang="en-US" sz="2400" dirty="0">
                <a:ea typeface="ＭＳ Ｐゴシック" pitchFamily="34" charset="-128"/>
              </a:rPr>
              <a:t>D</a:t>
            </a:r>
            <a:r>
              <a:rPr lang="en-US" altLang="en-US" sz="100" dirty="0">
                <a:ea typeface="ＭＳ Ｐゴシック" pitchFamily="34" charset="-128"/>
              </a:rPr>
              <a:t> </a:t>
            </a:r>
            <a:r>
              <a:rPr lang="en-US" altLang="en-US" sz="2400" dirty="0">
                <a:ea typeface="ＭＳ Ｐゴシック" pitchFamily="34" charset="-128"/>
              </a:rPr>
              <a:t>H</a:t>
            </a:r>
            <a:endParaRPr lang="en-US" sz="2400" dirty="0"/>
          </a:p>
        </p:txBody>
      </p:sp>
      <p:cxnSp>
        <p:nvCxnSpPr>
          <p:cNvPr id="19" name="Straight Connector 18">
            <a:extLst>
              <a:ext uri="{FF2B5EF4-FFF2-40B4-BE49-F238E27FC236}">
                <a16:creationId xmlns:a16="http://schemas.microsoft.com/office/drawing/2014/main" id="{14F54BC1-2EEB-4681-A31B-738F95F06A39}"/>
              </a:ext>
              <a:ext uri="{C183D7F6-B498-43B3-948B-1728B52AA6E4}">
                <adec:decorative xmlns:adec="http://schemas.microsoft.com/office/drawing/2017/decorative" val="1"/>
              </a:ext>
            </a:extLst>
          </p:cNvPr>
          <p:cNvCxnSpPr/>
          <p:nvPr/>
        </p:nvCxnSpPr>
        <p:spPr>
          <a:xfrm>
            <a:off x="786586" y="3393288"/>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763DE0B1-508B-4683-893E-212A0D0A6746}"/>
              </a:ext>
            </a:extLst>
          </p:cNvPr>
          <p:cNvSpPr>
            <a:spLocks noGrp="1"/>
          </p:cNvSpPr>
          <p:nvPr>
            <p:ph sz="quarter" idx="17"/>
          </p:nvPr>
        </p:nvSpPr>
        <p:spPr>
          <a:xfrm>
            <a:off x="454673" y="3673552"/>
            <a:ext cx="1492114" cy="411751"/>
          </a:xfrm>
        </p:spPr>
        <p:txBody>
          <a:bodyPr/>
          <a:lstStyle/>
          <a:p>
            <a:pPr marL="432" indent="0">
              <a:buNone/>
            </a:pPr>
            <a:r>
              <a:rPr lang="en-US" altLang="en-US" sz="2400" dirty="0">
                <a:solidFill>
                  <a:schemeClr val="tx2"/>
                </a:solidFill>
                <a:ea typeface="ＭＳ Ｐゴシック" pitchFamily="34" charset="-128"/>
              </a:rPr>
              <a:t>C.     </a:t>
            </a:r>
            <a:r>
              <a:rPr lang="en-US" altLang="en-US" sz="2400" dirty="0">
                <a:ea typeface="ＭＳ Ｐゴシック" pitchFamily="34" charset="-128"/>
              </a:rPr>
              <a:t>1</a:t>
            </a:r>
            <a:endParaRPr lang="en-US" sz="1200" dirty="0"/>
          </a:p>
        </p:txBody>
      </p:sp>
      <p:cxnSp>
        <p:nvCxnSpPr>
          <p:cNvPr id="21" name="Straight Connector 20">
            <a:extLst>
              <a:ext uri="{FF2B5EF4-FFF2-40B4-BE49-F238E27FC236}">
                <a16:creationId xmlns:a16="http://schemas.microsoft.com/office/drawing/2014/main" id="{A6FCAB75-0E12-4BC7-B863-E735C3AD36CF}"/>
              </a:ext>
              <a:ext uri="{C183D7F6-B498-43B3-948B-1728B52AA6E4}">
                <adec:decorative xmlns:adec="http://schemas.microsoft.com/office/drawing/2017/decorative" val="1"/>
              </a:ext>
            </a:extLst>
          </p:cNvPr>
          <p:cNvCxnSpPr/>
          <p:nvPr/>
        </p:nvCxnSpPr>
        <p:spPr>
          <a:xfrm>
            <a:off x="791503" y="3973393"/>
            <a:ext cx="1021976"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20" name="Object 19" descr="F A D H sub 2">
            <a:extLst>
              <a:ext uri="{FF2B5EF4-FFF2-40B4-BE49-F238E27FC236}">
                <a16:creationId xmlns:a16="http://schemas.microsoft.com/office/drawing/2014/main" id="{6AA7B8B3-25AF-43B4-BA79-02FF6AAC3156}"/>
              </a:ext>
            </a:extLst>
          </p:cNvPr>
          <p:cNvGraphicFramePr>
            <a:graphicFrameLocks noChangeAspect="1"/>
          </p:cNvGraphicFramePr>
          <p:nvPr>
            <p:extLst/>
          </p:nvPr>
        </p:nvGraphicFramePr>
        <p:xfrm>
          <a:off x="2010438" y="3688642"/>
          <a:ext cx="983488" cy="399542"/>
        </p:xfrm>
        <a:graphic>
          <a:graphicData uri="http://schemas.openxmlformats.org/presentationml/2006/ole">
            <mc:AlternateContent xmlns:mc="http://schemas.openxmlformats.org/markup-compatibility/2006">
              <mc:Choice xmlns:v="urn:schemas-microsoft-com:vml" Requires="v">
                <p:oleObj spid="_x0000_s26631" name="Equation" r:id="rId5" imgW="812520" imgH="330120" progId="Equation.DSMT4">
                  <p:embed/>
                </p:oleObj>
              </mc:Choice>
              <mc:Fallback>
                <p:oleObj name="Equation" r:id="rId5" imgW="812520" imgH="330120" progId="Equation.DSMT4">
                  <p:embed/>
                  <p:pic>
                    <p:nvPicPr>
                      <p:cNvPr id="20" name="Object 19" descr="F A D H sub 2">
                        <a:extLst>
                          <a:ext uri="{FF2B5EF4-FFF2-40B4-BE49-F238E27FC236}">
                            <a16:creationId xmlns:a16="http://schemas.microsoft.com/office/drawing/2014/main" id="{6AA7B8B3-25AF-43B4-BA79-02FF6AAC3156}"/>
                          </a:ext>
                        </a:extLst>
                      </p:cNvPr>
                      <p:cNvPicPr/>
                      <p:nvPr/>
                    </p:nvPicPr>
                    <p:blipFill>
                      <a:blip r:embed="rId6"/>
                      <a:stretch>
                        <a:fillRect/>
                      </a:stretch>
                    </p:blipFill>
                    <p:spPr>
                      <a:xfrm>
                        <a:off x="2010438" y="3688642"/>
                        <a:ext cx="983488" cy="399542"/>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7DB6A935-796D-41A6-8B88-A2A6D6700B3B}"/>
              </a:ext>
            </a:extLst>
          </p:cNvPr>
          <p:cNvSpPr>
            <a:spLocks noGrp="1"/>
          </p:cNvSpPr>
          <p:nvPr>
            <p:ph sz="quarter" idx="18"/>
          </p:nvPr>
        </p:nvSpPr>
        <p:spPr>
          <a:xfrm>
            <a:off x="459729" y="4223239"/>
            <a:ext cx="2298220" cy="393006"/>
          </a:xfrm>
        </p:spPr>
        <p:txBody>
          <a:bodyPr/>
          <a:lstStyle/>
          <a:p>
            <a:pPr marL="0" indent="0">
              <a:buNone/>
            </a:pPr>
            <a:r>
              <a:rPr lang="en-US" altLang="en-US" sz="2400" dirty="0">
                <a:solidFill>
                  <a:schemeClr val="tx2"/>
                </a:solidFill>
                <a:ea typeface="ＭＳ Ｐゴシック" pitchFamily="34" charset="-128"/>
              </a:rPr>
              <a:t>D.     </a:t>
            </a:r>
            <a:r>
              <a:rPr lang="en-US" altLang="en-US" sz="2400" dirty="0">
                <a:ea typeface="ＭＳ Ｐゴシック" pitchFamily="34" charset="-128"/>
              </a:rPr>
              <a:t>1       G</a:t>
            </a:r>
            <a:r>
              <a:rPr lang="en-US" altLang="en-US" sz="100" dirty="0">
                <a:ea typeface="ＭＳ Ｐゴシック" pitchFamily="34" charset="-128"/>
              </a:rPr>
              <a:t> </a:t>
            </a:r>
            <a:r>
              <a:rPr lang="en-US" altLang="en-US" sz="2400" dirty="0">
                <a:ea typeface="ＭＳ Ｐゴシック" pitchFamily="34" charset="-128"/>
              </a:rPr>
              <a:t>T</a:t>
            </a:r>
            <a:r>
              <a:rPr lang="en-US" altLang="en-US" sz="100" dirty="0">
                <a:ea typeface="ＭＳ Ｐゴシック" pitchFamily="34" charset="-128"/>
              </a:rPr>
              <a:t> </a:t>
            </a:r>
            <a:r>
              <a:rPr lang="en-US" altLang="en-US" sz="2400" dirty="0">
                <a:ea typeface="ＭＳ Ｐゴシック" pitchFamily="34" charset="-128"/>
              </a:rPr>
              <a:t>P</a:t>
            </a:r>
          </a:p>
        </p:txBody>
      </p:sp>
      <p:cxnSp>
        <p:nvCxnSpPr>
          <p:cNvPr id="22" name="Straight Connector 21">
            <a:extLst>
              <a:ext uri="{FF2B5EF4-FFF2-40B4-BE49-F238E27FC236}">
                <a16:creationId xmlns:a16="http://schemas.microsoft.com/office/drawing/2014/main" id="{6822B73A-F1D3-44A7-BBDC-B6BA8DE2940A}"/>
              </a:ext>
              <a:ext uri="{C183D7F6-B498-43B3-948B-1728B52AA6E4}">
                <adec:decorative xmlns:adec="http://schemas.microsoft.com/office/drawing/2017/decorative" val="1"/>
              </a:ext>
            </a:extLst>
          </p:cNvPr>
          <p:cNvCxnSpPr/>
          <p:nvPr/>
        </p:nvCxnSpPr>
        <p:spPr>
          <a:xfrm>
            <a:off x="811166" y="4523994"/>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Content Placeholder 7">
            <a:extLst>
              <a:ext uri="{FF2B5EF4-FFF2-40B4-BE49-F238E27FC236}">
                <a16:creationId xmlns:a16="http://schemas.microsoft.com/office/drawing/2014/main" id="{5928EDF7-2D29-4D4D-8448-5EC9BDF0C696}"/>
              </a:ext>
            </a:extLst>
          </p:cNvPr>
          <p:cNvSpPr>
            <a:spLocks noGrp="1"/>
          </p:cNvSpPr>
          <p:nvPr>
            <p:ph sz="quarter" idx="19"/>
          </p:nvPr>
        </p:nvSpPr>
        <p:spPr>
          <a:xfrm>
            <a:off x="474664" y="4770897"/>
            <a:ext cx="4141582" cy="495241"/>
          </a:xfrm>
        </p:spPr>
        <p:txBody>
          <a:bodyPr/>
          <a:lstStyle/>
          <a:p>
            <a:pPr marL="0" indent="0">
              <a:buNone/>
            </a:pPr>
            <a:r>
              <a:rPr lang="en-US" altLang="en-US" sz="2400" dirty="0">
                <a:solidFill>
                  <a:schemeClr val="tx2"/>
                </a:solidFill>
                <a:ea typeface="ＭＳ Ｐゴシック" pitchFamily="34" charset="-128"/>
              </a:rPr>
              <a:t>E.     </a:t>
            </a:r>
            <a:r>
              <a:rPr lang="en-US" altLang="en-US" sz="2400" dirty="0">
                <a:ea typeface="ＭＳ Ｐゴシック" pitchFamily="34" charset="-128"/>
              </a:rPr>
              <a:t>1       C</a:t>
            </a:r>
            <a:r>
              <a:rPr lang="en-US" altLang="en-US" sz="100" dirty="0">
                <a:ea typeface="ＭＳ Ｐゴシック" pitchFamily="34" charset="-128"/>
              </a:rPr>
              <a:t> </a:t>
            </a:r>
            <a:r>
              <a:rPr lang="en-US" altLang="en-US" sz="2400" dirty="0">
                <a:ea typeface="ＭＳ Ｐゴシック" pitchFamily="34" charset="-128"/>
              </a:rPr>
              <a:t>o</a:t>
            </a:r>
            <a:r>
              <a:rPr lang="en-US" altLang="en-US" sz="100" dirty="0">
                <a:ea typeface="ＭＳ Ｐゴシック" pitchFamily="34" charset="-128"/>
              </a:rPr>
              <a:t> </a:t>
            </a:r>
            <a:r>
              <a:rPr lang="en-US" altLang="en-US" sz="2400" dirty="0">
                <a:ea typeface="ＭＳ Ｐゴシック" pitchFamily="34" charset="-128"/>
              </a:rPr>
              <a:t>A</a:t>
            </a:r>
            <a:endParaRPr lang="en-US" sz="2400" dirty="0"/>
          </a:p>
        </p:txBody>
      </p:sp>
      <p:cxnSp>
        <p:nvCxnSpPr>
          <p:cNvPr id="23" name="Straight Connector 22">
            <a:extLst>
              <a:ext uri="{FF2B5EF4-FFF2-40B4-BE49-F238E27FC236}">
                <a16:creationId xmlns:a16="http://schemas.microsoft.com/office/drawing/2014/main" id="{F45AC512-356A-44A6-A32E-945F73C70063}"/>
              </a:ext>
              <a:ext uri="{C183D7F6-B498-43B3-948B-1728B52AA6E4}">
                <adec:decorative xmlns:adec="http://schemas.microsoft.com/office/drawing/2017/decorative" val="1"/>
              </a:ext>
            </a:extLst>
          </p:cNvPr>
          <p:cNvCxnSpPr/>
          <p:nvPr/>
        </p:nvCxnSpPr>
        <p:spPr>
          <a:xfrm>
            <a:off x="801334" y="5059859"/>
            <a:ext cx="1021976"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47990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4B569-5334-4FFB-B700-6E38F350F718}"/>
              </a:ext>
            </a:extLst>
          </p:cNvPr>
          <p:cNvSpPr>
            <a:spLocks noGrp="1"/>
          </p:cNvSpPr>
          <p:nvPr>
            <p:ph type="title"/>
          </p:nvPr>
        </p:nvSpPr>
        <p:spPr/>
        <p:txBody>
          <a:bodyPr/>
          <a:lstStyle/>
          <a:p>
            <a:r>
              <a:rPr lang="en-US" dirty="0">
                <a:ea typeface="ＭＳ Ｐゴシック" pitchFamily="34" charset="-128"/>
              </a:rPr>
              <a:t>Cell Structure and Metabolism</a:t>
            </a:r>
            <a:endParaRPr lang="en-IN" dirty="0"/>
          </a:p>
        </p:txBody>
      </p:sp>
      <p:pic>
        <p:nvPicPr>
          <p:cNvPr id="5" name="Content Placeholder 4" descr="An animal cell. For long description in Notes pane, press F6.">
            <a:extLst>
              <a:ext uri="{FF2B5EF4-FFF2-40B4-BE49-F238E27FC236}">
                <a16:creationId xmlns:a16="http://schemas.microsoft.com/office/drawing/2014/main" id="{05B4FCE5-4D94-4F0E-AE67-A3FA3CEC702B}"/>
              </a:ext>
            </a:extLst>
          </p:cNvPr>
          <p:cNvPicPr>
            <a:picLocks noGrp="1" noChangeAspect="1"/>
          </p:cNvPicPr>
          <p:nvPr>
            <p:ph sz="quarter" idx="13"/>
          </p:nvPr>
        </p:nvPicPr>
        <p:blipFill>
          <a:blip r:embed="rId3"/>
          <a:stretch>
            <a:fillRect/>
          </a:stretch>
        </p:blipFill>
        <p:spPr>
          <a:xfrm>
            <a:off x="926030" y="1905598"/>
            <a:ext cx="7291939" cy="3456227"/>
          </a:xfrm>
          <a:prstGeom prst="rect">
            <a:avLst/>
          </a:prstGeom>
        </p:spPr>
      </p:pic>
      <p:sp>
        <p:nvSpPr>
          <p:cNvPr id="4" name="Content Placeholder 3">
            <a:extLst>
              <a:ext uri="{FF2B5EF4-FFF2-40B4-BE49-F238E27FC236}">
                <a16:creationId xmlns:a16="http://schemas.microsoft.com/office/drawing/2014/main" id="{18B911FC-7610-44EC-84FC-210FB5CFEF48}"/>
              </a:ext>
            </a:extLst>
          </p:cNvPr>
          <p:cNvSpPr>
            <a:spLocks noGrp="1"/>
          </p:cNvSpPr>
          <p:nvPr>
            <p:ph sz="quarter" idx="14"/>
          </p:nvPr>
        </p:nvSpPr>
        <p:spPr>
          <a:xfrm>
            <a:off x="457200" y="5891273"/>
            <a:ext cx="8229600" cy="449087"/>
          </a:xfrm>
        </p:spPr>
        <p:txBody>
          <a:bodyPr/>
          <a:lstStyle/>
          <a:p>
            <a:pPr marL="432" indent="0">
              <a:buNone/>
            </a:pPr>
            <a:r>
              <a:rPr lang="en-IN" sz="2400" dirty="0">
                <a:ea typeface="ＭＳ Ｐゴシック" pitchFamily="34" charset="-128"/>
              </a:rPr>
              <a:t>Some of the major components of a typical animal cell.</a:t>
            </a:r>
            <a:endParaRPr lang="en-IN" sz="2400" dirty="0">
              <a:cs typeface="Times New Roman" panose="02020603050405020304" pitchFamily="18" charset="0"/>
            </a:endParaRPr>
          </a:p>
        </p:txBody>
      </p:sp>
    </p:spTree>
    <p:extLst>
      <p:ext uri="{BB962C8B-B14F-4D97-AF65-F5344CB8AC3E}">
        <p14:creationId xmlns:p14="http://schemas.microsoft.com/office/powerpoint/2010/main" val="566916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sz="3400" dirty="0"/>
              <a:t>18.6 Electron Transport and Oxidative Phosphorylation</a:t>
            </a:r>
            <a:endParaRPr lang="en-IN" sz="3400" dirty="0"/>
          </a:p>
        </p:txBody>
      </p:sp>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0" y="1558283"/>
            <a:ext cx="3053443" cy="401146"/>
          </a:xfrm>
        </p:spPr>
        <p:txBody>
          <a:bodyPr/>
          <a:lstStyle/>
          <a:p>
            <a:pPr marL="432" indent="0">
              <a:buNone/>
            </a:pPr>
            <a:r>
              <a:rPr lang="en-US" sz="2400" dirty="0"/>
              <a:t>Cytochrome c carries</a:t>
            </a:r>
          </a:p>
        </p:txBody>
      </p:sp>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0" y="2020172"/>
            <a:ext cx="2628900" cy="409922"/>
          </a:xfrm>
        </p:spPr>
        <p:txBody>
          <a:bodyPr/>
          <a:lstStyle/>
          <a:p>
            <a:pPr marL="432" indent="0">
              <a:buNone/>
            </a:pPr>
            <a:r>
              <a:rPr lang="en-US" sz="2400" dirty="0"/>
              <a:t>one electron when</a:t>
            </a:r>
          </a:p>
        </p:txBody>
      </p:sp>
      <p:graphicFrame>
        <p:nvGraphicFramePr>
          <p:cNvPr id="17" name="Object 16" descr="F e superscript 3 plus.">
            <a:extLst>
              <a:ext uri="{FF2B5EF4-FFF2-40B4-BE49-F238E27FC236}">
                <a16:creationId xmlns:a16="http://schemas.microsoft.com/office/drawing/2014/main" id="{ED8018BD-AF2B-472F-89B8-D6C7ED1088B4}"/>
              </a:ext>
            </a:extLst>
          </p:cNvPr>
          <p:cNvGraphicFramePr>
            <a:graphicFrameLocks noChangeAspect="1"/>
          </p:cNvGraphicFramePr>
          <p:nvPr>
            <p:extLst/>
          </p:nvPr>
        </p:nvGraphicFramePr>
        <p:xfrm>
          <a:off x="3159110" y="2010718"/>
          <a:ext cx="647700" cy="381000"/>
        </p:xfrm>
        <a:graphic>
          <a:graphicData uri="http://schemas.openxmlformats.org/presentationml/2006/ole">
            <mc:AlternateContent xmlns:mc="http://schemas.openxmlformats.org/markup-compatibility/2006">
              <mc:Choice xmlns:v="urn:schemas-microsoft-com:vml" Requires="v">
                <p:oleObj spid="_x0000_s27654" name="Equation" r:id="rId3" imgW="647640" imgH="380880" progId="Equation.DSMT4">
                  <p:embed/>
                </p:oleObj>
              </mc:Choice>
              <mc:Fallback>
                <p:oleObj name="Equation" r:id="rId3" imgW="647640" imgH="380880" progId="Equation.DSMT4">
                  <p:embed/>
                  <p:pic>
                    <p:nvPicPr>
                      <p:cNvPr id="17" name="Object 16" descr="F e superscript 3 plus.">
                        <a:extLst>
                          <a:ext uri="{FF2B5EF4-FFF2-40B4-BE49-F238E27FC236}">
                            <a16:creationId xmlns:a16="http://schemas.microsoft.com/office/drawing/2014/main" id="{ED8018BD-AF2B-472F-89B8-D6C7ED1088B4}"/>
                          </a:ext>
                        </a:extLst>
                      </p:cNvPr>
                      <p:cNvPicPr/>
                      <p:nvPr/>
                    </p:nvPicPr>
                    <p:blipFill>
                      <a:blip r:embed="rId4"/>
                      <a:stretch>
                        <a:fillRect/>
                      </a:stretch>
                    </p:blipFill>
                    <p:spPr>
                      <a:xfrm>
                        <a:off x="3159110" y="2010718"/>
                        <a:ext cx="6477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457201" y="2506309"/>
            <a:ext cx="1877786" cy="396668"/>
          </a:xfrm>
        </p:spPr>
        <p:txBody>
          <a:bodyPr/>
          <a:lstStyle/>
          <a:p>
            <a:pPr marL="432" indent="0">
              <a:buNone/>
            </a:pPr>
            <a:r>
              <a:rPr lang="en-US" sz="2400" dirty="0"/>
              <a:t>is reduced to</a:t>
            </a:r>
          </a:p>
        </p:txBody>
      </p:sp>
      <p:graphicFrame>
        <p:nvGraphicFramePr>
          <p:cNvPr id="18" name="Object 17" descr="F e superscript 2 plus.">
            <a:extLst>
              <a:ext uri="{FF2B5EF4-FFF2-40B4-BE49-F238E27FC236}">
                <a16:creationId xmlns:a16="http://schemas.microsoft.com/office/drawing/2014/main" id="{4FD0FEC1-831B-4CE8-959F-DB7B743DCC4B}"/>
              </a:ext>
            </a:extLst>
          </p:cNvPr>
          <p:cNvGraphicFramePr>
            <a:graphicFrameLocks noChangeAspect="1"/>
          </p:cNvGraphicFramePr>
          <p:nvPr>
            <p:extLst/>
          </p:nvPr>
        </p:nvGraphicFramePr>
        <p:xfrm>
          <a:off x="2439492" y="2480818"/>
          <a:ext cx="647700" cy="381000"/>
        </p:xfrm>
        <a:graphic>
          <a:graphicData uri="http://schemas.openxmlformats.org/presentationml/2006/ole">
            <mc:AlternateContent xmlns:mc="http://schemas.openxmlformats.org/markup-compatibility/2006">
              <mc:Choice xmlns:v="urn:schemas-microsoft-com:vml" Requires="v">
                <p:oleObj spid="_x0000_s27655" name="Equation" r:id="rId5" imgW="647640" imgH="380880" progId="Equation.DSMT4">
                  <p:embed/>
                </p:oleObj>
              </mc:Choice>
              <mc:Fallback>
                <p:oleObj name="Equation" r:id="rId5" imgW="647640" imgH="380880" progId="Equation.DSMT4">
                  <p:embed/>
                  <p:pic>
                    <p:nvPicPr>
                      <p:cNvPr id="18" name="Object 17" descr="F e superscript 2 plus.">
                        <a:extLst>
                          <a:ext uri="{FF2B5EF4-FFF2-40B4-BE49-F238E27FC236}">
                            <a16:creationId xmlns:a16="http://schemas.microsoft.com/office/drawing/2014/main" id="{4FD0FEC1-831B-4CE8-959F-DB7B743DCC4B}"/>
                          </a:ext>
                        </a:extLst>
                      </p:cNvPr>
                      <p:cNvPicPr/>
                      <p:nvPr/>
                    </p:nvPicPr>
                    <p:blipFill>
                      <a:blip r:embed="rId6"/>
                      <a:stretch>
                        <a:fillRect/>
                      </a:stretch>
                    </p:blipFill>
                    <p:spPr>
                      <a:xfrm>
                        <a:off x="2439492" y="2480818"/>
                        <a:ext cx="6477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454672" y="2995124"/>
            <a:ext cx="3562157" cy="1168658"/>
          </a:xfrm>
        </p:spPr>
        <p:txBody>
          <a:bodyPr/>
          <a:lstStyle/>
          <a:p>
            <a:pPr marL="432" indent="0">
              <a:buNone/>
            </a:pPr>
            <a:r>
              <a:rPr lang="en-US" sz="2400" dirty="0"/>
              <a:t>(orange sphere). The heme group (gray) holds the iron in place.</a:t>
            </a:r>
          </a:p>
        </p:txBody>
      </p:sp>
      <p:pic>
        <p:nvPicPr>
          <p:cNvPr id="19" name="Content Placeholder 18" descr="Cytochrome c contains an outer structure shown as a protein ribbon as well as an inner heme structure that holds the active iron atom.">
            <a:extLst>
              <a:ext uri="{FF2B5EF4-FFF2-40B4-BE49-F238E27FC236}">
                <a16:creationId xmlns:a16="http://schemas.microsoft.com/office/drawing/2014/main" id="{A62DC282-871C-4E06-8ED9-B3F531F80280}"/>
              </a:ext>
            </a:extLst>
          </p:cNvPr>
          <p:cNvPicPr>
            <a:picLocks noGrp="1" noChangeAspect="1"/>
          </p:cNvPicPr>
          <p:nvPr>
            <p:ph sz="quarter" idx="18"/>
          </p:nvPr>
        </p:nvPicPr>
        <p:blipFill>
          <a:blip r:embed="rId7"/>
          <a:stretch>
            <a:fillRect/>
          </a:stretch>
        </p:blipFill>
        <p:spPr>
          <a:xfrm>
            <a:off x="5228346" y="1696765"/>
            <a:ext cx="3071985" cy="2983314"/>
          </a:xfrm>
          <a:prstGeom prst="rect">
            <a:avLst/>
          </a:prstGeom>
        </p:spPr>
      </p:pic>
      <p:sp>
        <p:nvSpPr>
          <p:cNvPr id="8" name="Content Placeholder 7">
            <a:extLst>
              <a:ext uri="{FF2B5EF4-FFF2-40B4-BE49-F238E27FC236}">
                <a16:creationId xmlns:a16="http://schemas.microsoft.com/office/drawing/2014/main" id="{A6532688-FF34-4DF3-8058-6C1D428DFCE6}"/>
              </a:ext>
            </a:extLst>
          </p:cNvPr>
          <p:cNvSpPr>
            <a:spLocks noGrp="1"/>
          </p:cNvSpPr>
          <p:nvPr>
            <p:ph sz="quarter" idx="19"/>
          </p:nvPr>
        </p:nvSpPr>
        <p:spPr>
          <a:xfrm>
            <a:off x="454025" y="4779130"/>
            <a:ext cx="8232775" cy="1167753"/>
          </a:xfrm>
        </p:spPr>
        <p:txBody>
          <a:bodyPr/>
          <a:lstStyle/>
          <a:p>
            <a:pPr marL="0" indent="0">
              <a:buNone/>
            </a:pPr>
            <a:r>
              <a:rPr lang="en-US" sz="2400" b="1" dirty="0"/>
              <a:t>Learning Goal</a:t>
            </a:r>
            <a:r>
              <a:rPr lang="en-US" sz="2400" dirty="0"/>
              <a:t> Describe electron transport and the process of oxidative phosphorylation; calculate the A</a:t>
            </a:r>
            <a:r>
              <a:rPr lang="en-US" sz="100" dirty="0"/>
              <a:t> </a:t>
            </a:r>
            <a:r>
              <a:rPr lang="en-US" sz="2400" dirty="0"/>
              <a:t>T</a:t>
            </a:r>
            <a:r>
              <a:rPr lang="en-US" sz="100" dirty="0"/>
              <a:t> </a:t>
            </a:r>
            <a:r>
              <a:rPr lang="en-US" sz="2400" dirty="0"/>
              <a:t>P from the complete oxidation of glucose.</a:t>
            </a:r>
          </a:p>
        </p:txBody>
      </p:sp>
    </p:spTree>
    <p:extLst>
      <p:ext uri="{BB962C8B-B14F-4D97-AF65-F5344CB8AC3E}">
        <p14:creationId xmlns:p14="http://schemas.microsoft.com/office/powerpoint/2010/main" val="27056577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ADA5-6B61-4898-9803-BFDF703ABBC8}"/>
              </a:ext>
            </a:extLst>
          </p:cNvPr>
          <p:cNvSpPr>
            <a:spLocks noGrp="1"/>
          </p:cNvSpPr>
          <p:nvPr>
            <p:ph type="title"/>
          </p:nvPr>
        </p:nvSpPr>
        <p:spPr/>
        <p:txBody>
          <a:bodyPr/>
          <a:lstStyle/>
          <a:p>
            <a:r>
              <a:rPr lang="en-US" dirty="0">
                <a:ea typeface="ＭＳ Ｐゴシック" pitchFamily="34" charset="-128"/>
              </a:rPr>
              <a:t>Stage 3: From One Glucose</a:t>
            </a:r>
            <a:endParaRPr lang="en-IN" dirty="0"/>
          </a:p>
        </p:txBody>
      </p:sp>
      <p:sp>
        <p:nvSpPr>
          <p:cNvPr id="3" name="Content Placeholder 2">
            <a:extLst>
              <a:ext uri="{FF2B5EF4-FFF2-40B4-BE49-F238E27FC236}">
                <a16:creationId xmlns:a16="http://schemas.microsoft.com/office/drawing/2014/main" id="{3B27D45C-8582-4535-B7FD-15C529B5722A}"/>
              </a:ext>
            </a:extLst>
          </p:cNvPr>
          <p:cNvSpPr>
            <a:spLocks noGrp="1"/>
          </p:cNvSpPr>
          <p:nvPr>
            <p:ph sz="quarter" idx="13"/>
          </p:nvPr>
        </p:nvSpPr>
        <p:spPr>
          <a:xfrm>
            <a:off x="457200" y="1556326"/>
            <a:ext cx="8229600" cy="803415"/>
          </a:xfrm>
        </p:spPr>
        <p:txBody>
          <a:bodyPr/>
          <a:lstStyle/>
          <a:p>
            <a:pPr marL="432" indent="0">
              <a:buNone/>
            </a:pPr>
            <a:r>
              <a:rPr lang="en-IN" sz="2400" dirty="0">
                <a:ea typeface="ＭＳ Ｐゴシック" pitchFamily="34" charset="-128"/>
              </a:rPr>
              <a:t>In stage 3, for each glucose molecule that completes glycolysis</a:t>
            </a:r>
            <a:endParaRPr lang="en-IN" sz="2400" dirty="0">
              <a:cs typeface="Times New Roman" panose="02020603050405020304" pitchFamily="18" charset="0"/>
            </a:endParaRPr>
          </a:p>
        </p:txBody>
      </p:sp>
      <p:graphicFrame>
        <p:nvGraphicFramePr>
          <p:cNvPr id="5" name="Table 5">
            <a:extLst>
              <a:ext uri="{FF2B5EF4-FFF2-40B4-BE49-F238E27FC236}">
                <a16:creationId xmlns:a16="http://schemas.microsoft.com/office/drawing/2014/main" id="{0C049167-F188-45A1-A4D7-C4445735A393}"/>
              </a:ext>
            </a:extLst>
          </p:cNvPr>
          <p:cNvGraphicFramePr>
            <a:graphicFrameLocks noGrp="1"/>
          </p:cNvGraphicFramePr>
          <p:nvPr>
            <p:ph sz="quarter" idx="14"/>
            <p:extLst/>
          </p:nvPr>
        </p:nvGraphicFramePr>
        <p:xfrm>
          <a:off x="416052" y="2681967"/>
          <a:ext cx="8311895" cy="2123440"/>
        </p:xfrm>
        <a:graphic>
          <a:graphicData uri="http://schemas.openxmlformats.org/drawingml/2006/table">
            <a:tbl>
              <a:tblPr firstRow="1" bandRow="1">
                <a:tableStyleId>{40F9630F-82C1-40B7-BC3A-925EFCFF5E92}</a:tableStyleId>
              </a:tblPr>
              <a:tblGrid>
                <a:gridCol w="4057977">
                  <a:extLst>
                    <a:ext uri="{9D8B030D-6E8A-4147-A177-3AD203B41FA5}">
                      <a16:colId xmlns:a16="http://schemas.microsoft.com/office/drawing/2014/main" val="2903238615"/>
                    </a:ext>
                  </a:extLst>
                </a:gridCol>
                <a:gridCol w="1077685">
                  <a:extLst>
                    <a:ext uri="{9D8B030D-6E8A-4147-A177-3AD203B41FA5}">
                      <a16:colId xmlns:a16="http://schemas.microsoft.com/office/drawing/2014/main" val="2263073373"/>
                    </a:ext>
                  </a:extLst>
                </a:gridCol>
                <a:gridCol w="1665515">
                  <a:extLst>
                    <a:ext uri="{9D8B030D-6E8A-4147-A177-3AD203B41FA5}">
                      <a16:colId xmlns:a16="http://schemas.microsoft.com/office/drawing/2014/main" val="3561745265"/>
                    </a:ext>
                  </a:extLst>
                </a:gridCol>
                <a:gridCol w="1510718">
                  <a:extLst>
                    <a:ext uri="{9D8B030D-6E8A-4147-A177-3AD203B41FA5}">
                      <a16:colId xmlns:a16="http://schemas.microsoft.com/office/drawing/2014/main" val="435724747"/>
                    </a:ext>
                  </a:extLst>
                </a:gridCol>
              </a:tblGrid>
              <a:tr h="370840">
                <a:tc>
                  <a:txBody>
                    <a:bodyPr/>
                    <a:lstStyle/>
                    <a:p>
                      <a:r>
                        <a:rPr lang="en-US" sz="1800" b="1" i="0" u="none" strike="noStrike" cap="none" baseline="0" dirty="0">
                          <a:solidFill>
                            <a:schemeClr val="tx1"/>
                          </a:solidFill>
                          <a:latin typeface="+mn-lt"/>
                          <a:ea typeface="+mn-ea"/>
                          <a:cs typeface="+mn-cs"/>
                          <a:sym typeface="Arial"/>
                        </a:rPr>
                        <a:t>From One Glucose</a:t>
                      </a:r>
                      <a:endParaRPr lang="en-US" sz="1800" b="1" dirty="0">
                        <a:latin typeface="+mn-lt"/>
                      </a:endParaRPr>
                    </a:p>
                  </a:txBody>
                  <a:tcPr marL="92354" marR="9235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dirty="0">
                          <a:latin typeface="+mn-lt"/>
                        </a:rPr>
                        <a:t>A</a:t>
                      </a:r>
                      <a:r>
                        <a:rPr lang="en-US" sz="100" b="1" dirty="0">
                          <a:latin typeface="+mn-lt"/>
                        </a:rPr>
                        <a:t> </a:t>
                      </a:r>
                      <a:r>
                        <a:rPr lang="en-US" sz="1800" b="1" dirty="0">
                          <a:latin typeface="+mn-lt"/>
                        </a:rPr>
                        <a:t>T</a:t>
                      </a:r>
                      <a:r>
                        <a:rPr lang="en-US" sz="100" b="1" dirty="0">
                          <a:latin typeface="+mn-lt"/>
                        </a:rPr>
                        <a:t> </a:t>
                      </a:r>
                      <a:r>
                        <a:rPr lang="en-US" sz="1800" b="1" dirty="0">
                          <a:latin typeface="+mn-lt"/>
                        </a:rPr>
                        <a:t>P</a:t>
                      </a:r>
                    </a:p>
                  </a:txBody>
                  <a:tcPr marL="92354" marR="9235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i="0" u="none" strike="noStrike" cap="none" baseline="0" dirty="0">
                          <a:solidFill>
                            <a:schemeClr val="tx1"/>
                          </a:solidFill>
                          <a:latin typeface="+mn-lt"/>
                          <a:ea typeface="+mn-ea"/>
                          <a:cs typeface="+mn-cs"/>
                          <a:sym typeface="Arial"/>
                        </a:rPr>
                        <a:t>Reduced Coenzymes</a:t>
                      </a:r>
                      <a:endParaRPr lang="en-US" sz="1800" b="1" dirty="0">
                        <a:latin typeface="+mn-lt"/>
                      </a:endParaRPr>
                    </a:p>
                  </a:txBody>
                  <a:tcPr marL="92354" marR="9235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 b="1" dirty="0">
                          <a:solidFill>
                            <a:schemeClr val="tx1"/>
                          </a:solidFill>
                          <a:latin typeface="+mn-lt"/>
                        </a:rPr>
                        <a:t>Blank</a:t>
                      </a:r>
                    </a:p>
                  </a:txBody>
                  <a:tcPr marL="92354" marR="9235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2732792"/>
                  </a:ext>
                </a:extLst>
              </a:tr>
              <a:tr h="370840">
                <a:tc>
                  <a:txBody>
                    <a:bodyPr/>
                    <a:lstStyle/>
                    <a:p>
                      <a:r>
                        <a:rPr lang="en-US" sz="1800" b="1" i="0" u="none" strike="noStrike" cap="none" baseline="0" dirty="0">
                          <a:solidFill>
                            <a:schemeClr val="tx1"/>
                          </a:solidFill>
                          <a:latin typeface="+mn-lt"/>
                          <a:ea typeface="+mn-ea"/>
                          <a:cs typeface="+mn-cs"/>
                          <a:sym typeface="Arial"/>
                        </a:rPr>
                        <a:t>Glycolysis</a:t>
                      </a:r>
                      <a:endParaRPr lang="en-US" sz="1800" b="1"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u="none" strike="noStrike" cap="none" baseline="0" dirty="0">
                          <a:solidFill>
                            <a:schemeClr val="tx1"/>
                          </a:solidFill>
                          <a:latin typeface="+mn-lt"/>
                          <a:ea typeface="+mn-ea"/>
                          <a:cs typeface="+mn-cs"/>
                          <a:sym typeface="Arial"/>
                        </a:rPr>
                        <a:t>2</a:t>
                      </a:r>
                      <a:endParaRPr lang="en-US" sz="1800"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b="0" i="0" u="none" strike="noStrike" cap="none" baseline="0" dirty="0">
                          <a:solidFill>
                            <a:schemeClr val="tx1"/>
                          </a:solidFill>
                          <a:latin typeface="+mn-lt"/>
                          <a:ea typeface="+mn-ea"/>
                          <a:cs typeface="+mn-cs"/>
                          <a:sym typeface="Arial"/>
                        </a:rPr>
                        <a:t>  2 N</a:t>
                      </a:r>
                      <a:r>
                        <a:rPr lang="en-US" sz="100" b="0" i="0" u="none" strike="noStrike" cap="none" baseline="0" dirty="0">
                          <a:solidFill>
                            <a:schemeClr val="tx1"/>
                          </a:solidFill>
                          <a:latin typeface="+mn-lt"/>
                          <a:ea typeface="+mn-ea"/>
                          <a:cs typeface="+mn-cs"/>
                          <a:sym typeface="Arial"/>
                        </a:rPr>
                        <a:t> </a:t>
                      </a:r>
                      <a:r>
                        <a:rPr lang="en-US" sz="1800" b="0" i="0" u="none" strike="noStrike" cap="none" baseline="0" dirty="0">
                          <a:solidFill>
                            <a:schemeClr val="tx1"/>
                          </a:solidFill>
                          <a:latin typeface="+mn-lt"/>
                          <a:ea typeface="+mn-ea"/>
                          <a:cs typeface="+mn-cs"/>
                          <a:sym typeface="Arial"/>
                        </a:rPr>
                        <a:t>A</a:t>
                      </a:r>
                      <a:r>
                        <a:rPr lang="en-US" sz="100" b="0" i="0" u="none" strike="noStrike" cap="none" baseline="0" dirty="0">
                          <a:solidFill>
                            <a:schemeClr val="tx1"/>
                          </a:solidFill>
                          <a:latin typeface="+mn-lt"/>
                          <a:ea typeface="+mn-ea"/>
                          <a:cs typeface="+mn-cs"/>
                          <a:sym typeface="Arial"/>
                        </a:rPr>
                        <a:t> </a:t>
                      </a:r>
                      <a:r>
                        <a:rPr lang="en-US" sz="1800" b="0" i="0" u="none" strike="noStrike" cap="none" baseline="0" dirty="0">
                          <a:solidFill>
                            <a:schemeClr val="tx1"/>
                          </a:solidFill>
                          <a:latin typeface="+mn-lt"/>
                          <a:ea typeface="+mn-ea"/>
                          <a:cs typeface="+mn-cs"/>
                          <a:sym typeface="Arial"/>
                        </a:rPr>
                        <a:t>D</a:t>
                      </a:r>
                      <a:r>
                        <a:rPr lang="en-US" sz="100" b="0" i="0" u="none" strike="noStrike" cap="none" baseline="0" dirty="0">
                          <a:solidFill>
                            <a:schemeClr val="tx1"/>
                          </a:solidFill>
                          <a:latin typeface="+mn-lt"/>
                          <a:ea typeface="+mn-ea"/>
                          <a:cs typeface="+mn-cs"/>
                          <a:sym typeface="Arial"/>
                        </a:rPr>
                        <a:t> </a:t>
                      </a:r>
                      <a:r>
                        <a:rPr lang="en-US" sz="1800" b="0" i="0" u="none" strike="noStrike" cap="none" baseline="0" dirty="0">
                          <a:solidFill>
                            <a:schemeClr val="tx1"/>
                          </a:solidFill>
                          <a:latin typeface="+mn-lt"/>
                          <a:ea typeface="+mn-ea"/>
                          <a:cs typeface="+mn-cs"/>
                          <a:sym typeface="Arial"/>
                        </a:rPr>
                        <a:t>H</a:t>
                      </a:r>
                      <a:endParaRPr lang="en-US" sz="1800"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 dirty="0">
                          <a:solidFill>
                            <a:schemeClr val="tx1"/>
                          </a:solidFill>
                          <a:latin typeface="+mn-lt"/>
                        </a:rPr>
                        <a:t>Blank</a:t>
                      </a: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7255486"/>
                  </a:ext>
                </a:extLst>
              </a:tr>
              <a:tr h="370840">
                <a:tc>
                  <a:txBody>
                    <a:bodyPr/>
                    <a:lstStyle/>
                    <a:p>
                      <a:r>
                        <a:rPr lang="en-US" sz="1800" b="1" i="0" u="none" strike="noStrike" cap="none" baseline="0" dirty="0">
                          <a:solidFill>
                            <a:schemeClr val="tx1"/>
                          </a:solidFill>
                          <a:latin typeface="+mn-lt"/>
                          <a:ea typeface="+mn-ea"/>
                          <a:cs typeface="+mn-cs"/>
                          <a:sym typeface="Arial"/>
                        </a:rPr>
                        <a:t>Oxidation of 2 Pyruvate</a:t>
                      </a:r>
                      <a:endParaRPr lang="en-US" sz="1800" b="1"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 dirty="0">
                          <a:solidFill>
                            <a:schemeClr val="tx1"/>
                          </a:solidFill>
                          <a:latin typeface="+mn-lt"/>
                        </a:rPr>
                        <a:t>Blank</a:t>
                      </a: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b="0" i="0" u="none" strike="noStrike" cap="none" baseline="0" dirty="0">
                          <a:solidFill>
                            <a:schemeClr val="tx1"/>
                          </a:solidFill>
                          <a:latin typeface="+mn-lt"/>
                          <a:ea typeface="+mn-ea"/>
                          <a:cs typeface="+mn-cs"/>
                          <a:sym typeface="Arial"/>
                        </a:rPr>
                        <a:t>  2 N</a:t>
                      </a:r>
                      <a:r>
                        <a:rPr lang="en-US" sz="100" b="0" i="0" u="none" strike="noStrike" cap="none" baseline="0" dirty="0">
                          <a:solidFill>
                            <a:schemeClr val="tx1"/>
                          </a:solidFill>
                          <a:latin typeface="+mn-lt"/>
                          <a:ea typeface="+mn-ea"/>
                          <a:cs typeface="+mn-cs"/>
                          <a:sym typeface="Arial"/>
                        </a:rPr>
                        <a:t> </a:t>
                      </a:r>
                      <a:r>
                        <a:rPr lang="en-US" sz="1800" b="0" i="0" u="none" strike="noStrike" cap="none" baseline="0" dirty="0">
                          <a:solidFill>
                            <a:schemeClr val="tx1"/>
                          </a:solidFill>
                          <a:latin typeface="+mn-lt"/>
                          <a:ea typeface="+mn-ea"/>
                          <a:cs typeface="+mn-cs"/>
                          <a:sym typeface="Arial"/>
                        </a:rPr>
                        <a:t>A</a:t>
                      </a:r>
                      <a:r>
                        <a:rPr lang="en-US" sz="100" b="0" i="0" u="none" strike="noStrike" cap="none" baseline="0" dirty="0">
                          <a:solidFill>
                            <a:schemeClr val="tx1"/>
                          </a:solidFill>
                          <a:latin typeface="+mn-lt"/>
                          <a:ea typeface="+mn-ea"/>
                          <a:cs typeface="+mn-cs"/>
                          <a:sym typeface="Arial"/>
                        </a:rPr>
                        <a:t> </a:t>
                      </a:r>
                      <a:r>
                        <a:rPr lang="en-US" sz="1800" b="0" i="0" u="none" strike="noStrike" cap="none" baseline="0" dirty="0">
                          <a:solidFill>
                            <a:schemeClr val="tx1"/>
                          </a:solidFill>
                          <a:latin typeface="+mn-lt"/>
                          <a:ea typeface="+mn-ea"/>
                          <a:cs typeface="+mn-cs"/>
                          <a:sym typeface="Arial"/>
                        </a:rPr>
                        <a:t>D</a:t>
                      </a:r>
                      <a:r>
                        <a:rPr lang="en-US" sz="100" b="0" i="0" u="none" strike="noStrike" cap="none" baseline="0" dirty="0">
                          <a:solidFill>
                            <a:schemeClr val="tx1"/>
                          </a:solidFill>
                          <a:latin typeface="+mn-lt"/>
                          <a:ea typeface="+mn-ea"/>
                          <a:cs typeface="+mn-cs"/>
                          <a:sym typeface="Arial"/>
                        </a:rPr>
                        <a:t> </a:t>
                      </a:r>
                      <a:r>
                        <a:rPr lang="en-US" sz="1800" b="0" i="0" u="none" strike="noStrike" cap="none" baseline="0" dirty="0">
                          <a:solidFill>
                            <a:schemeClr val="tx1"/>
                          </a:solidFill>
                          <a:latin typeface="+mn-lt"/>
                          <a:ea typeface="+mn-ea"/>
                          <a:cs typeface="+mn-cs"/>
                          <a:sym typeface="Arial"/>
                        </a:rPr>
                        <a:t>H</a:t>
                      </a:r>
                      <a:endParaRPr lang="en-US" sz="1800"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rPr>
                        <a:t>Blank</a:t>
                      </a: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0918801"/>
                  </a:ext>
                </a:extLst>
              </a:tr>
              <a:tr h="370840">
                <a:tc>
                  <a:txBody>
                    <a:bodyPr/>
                    <a:lstStyle/>
                    <a:p>
                      <a:r>
                        <a:rPr lang="en-US" sz="1800" b="1" i="0" u="none" strike="noStrike" cap="none" baseline="0" dirty="0">
                          <a:solidFill>
                            <a:schemeClr val="tx1"/>
                          </a:solidFill>
                          <a:latin typeface="+mn-lt"/>
                          <a:ea typeface="+mn-ea"/>
                          <a:cs typeface="+mn-cs"/>
                          <a:sym typeface="Arial"/>
                        </a:rPr>
                        <a:t>Citric Acid Cycle with 2 Acetyl-C</a:t>
                      </a:r>
                      <a:r>
                        <a:rPr lang="en-US" sz="100" b="1" i="0" u="none" strike="noStrike" cap="none" baseline="0" dirty="0">
                          <a:solidFill>
                            <a:schemeClr val="tx1"/>
                          </a:solidFill>
                          <a:latin typeface="+mn-lt"/>
                          <a:ea typeface="+mn-ea"/>
                          <a:cs typeface="+mn-cs"/>
                          <a:sym typeface="Arial"/>
                        </a:rPr>
                        <a:t> </a:t>
                      </a:r>
                      <a:r>
                        <a:rPr lang="en-US" sz="1800" b="1" i="0" u="none" strike="noStrike" cap="none" baseline="0" dirty="0">
                          <a:solidFill>
                            <a:schemeClr val="tx1"/>
                          </a:solidFill>
                          <a:latin typeface="+mn-lt"/>
                          <a:ea typeface="+mn-ea"/>
                          <a:cs typeface="+mn-cs"/>
                          <a:sym typeface="Arial"/>
                        </a:rPr>
                        <a:t>o</a:t>
                      </a:r>
                      <a:r>
                        <a:rPr lang="en-US" sz="100" b="1" i="0" u="none" strike="noStrike" cap="none" baseline="0" dirty="0">
                          <a:solidFill>
                            <a:schemeClr val="tx1"/>
                          </a:solidFill>
                          <a:latin typeface="+mn-lt"/>
                          <a:ea typeface="+mn-ea"/>
                          <a:cs typeface="+mn-cs"/>
                          <a:sym typeface="Arial"/>
                        </a:rPr>
                        <a:t> </a:t>
                      </a:r>
                      <a:r>
                        <a:rPr lang="en-US" sz="1800" b="1" i="0" u="none" strike="noStrike" cap="none" baseline="0" dirty="0">
                          <a:solidFill>
                            <a:schemeClr val="tx1"/>
                          </a:solidFill>
                          <a:latin typeface="+mn-lt"/>
                          <a:ea typeface="+mn-ea"/>
                          <a:cs typeface="+mn-cs"/>
                          <a:sym typeface="Arial"/>
                        </a:rPr>
                        <a:t>A</a:t>
                      </a:r>
                      <a:endParaRPr lang="en-US" sz="1800" b="1"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i="0" u="none" strike="noStrike" cap="none" baseline="0" dirty="0">
                          <a:solidFill>
                            <a:schemeClr val="tx1"/>
                          </a:solidFill>
                          <a:latin typeface="+mn-lt"/>
                          <a:ea typeface="+mn-ea"/>
                          <a:cs typeface="+mn-cs"/>
                          <a:sym typeface="Arial"/>
                        </a:rPr>
                        <a:t>2</a:t>
                      </a:r>
                      <a:endParaRPr lang="en-US" sz="1800"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b="0" i="0" u="none" strike="noStrike" cap="none" baseline="0" dirty="0">
                          <a:solidFill>
                            <a:schemeClr val="tx1"/>
                          </a:solidFill>
                          <a:latin typeface="+mn-lt"/>
                          <a:ea typeface="+mn-ea"/>
                          <a:cs typeface="+mn-cs"/>
                          <a:sym typeface="Arial"/>
                        </a:rPr>
                        <a:t>  6 N</a:t>
                      </a:r>
                      <a:r>
                        <a:rPr lang="en-US" sz="100" b="0" i="0" u="none" strike="noStrike" cap="none" baseline="0" dirty="0">
                          <a:solidFill>
                            <a:schemeClr val="tx1"/>
                          </a:solidFill>
                          <a:latin typeface="+mn-lt"/>
                          <a:ea typeface="+mn-ea"/>
                          <a:cs typeface="+mn-cs"/>
                          <a:sym typeface="Arial"/>
                        </a:rPr>
                        <a:t> </a:t>
                      </a:r>
                      <a:r>
                        <a:rPr lang="en-US" sz="1800" b="0" i="0" u="none" strike="noStrike" cap="none" baseline="0" dirty="0">
                          <a:solidFill>
                            <a:schemeClr val="tx1"/>
                          </a:solidFill>
                          <a:latin typeface="+mn-lt"/>
                          <a:ea typeface="+mn-ea"/>
                          <a:cs typeface="+mn-cs"/>
                          <a:sym typeface="Arial"/>
                        </a:rPr>
                        <a:t>A</a:t>
                      </a:r>
                      <a:r>
                        <a:rPr lang="en-US" sz="100" b="0" i="0" u="none" strike="noStrike" cap="none" baseline="0" dirty="0">
                          <a:solidFill>
                            <a:schemeClr val="tx1"/>
                          </a:solidFill>
                          <a:latin typeface="+mn-lt"/>
                          <a:ea typeface="+mn-ea"/>
                          <a:cs typeface="+mn-cs"/>
                          <a:sym typeface="Arial"/>
                        </a:rPr>
                        <a:t> </a:t>
                      </a:r>
                      <a:r>
                        <a:rPr lang="en-US" sz="1800" b="0" i="0" u="none" strike="noStrike" cap="none" baseline="0" dirty="0">
                          <a:solidFill>
                            <a:schemeClr val="tx1"/>
                          </a:solidFill>
                          <a:latin typeface="+mn-lt"/>
                          <a:ea typeface="+mn-ea"/>
                          <a:cs typeface="+mn-cs"/>
                          <a:sym typeface="Arial"/>
                        </a:rPr>
                        <a:t>D</a:t>
                      </a:r>
                      <a:r>
                        <a:rPr lang="en-US" sz="100" b="0" i="0" u="none" strike="noStrike" cap="none" baseline="0" dirty="0">
                          <a:solidFill>
                            <a:schemeClr val="tx1"/>
                          </a:solidFill>
                          <a:latin typeface="+mn-lt"/>
                          <a:ea typeface="+mn-ea"/>
                          <a:cs typeface="+mn-cs"/>
                          <a:sym typeface="Arial"/>
                        </a:rPr>
                        <a:t> </a:t>
                      </a:r>
                      <a:r>
                        <a:rPr lang="en-US" sz="1800" b="0" i="0" u="none" strike="noStrike" cap="none" baseline="0" dirty="0">
                          <a:solidFill>
                            <a:schemeClr val="tx1"/>
                          </a:solidFill>
                          <a:latin typeface="+mn-lt"/>
                          <a:ea typeface="+mn-ea"/>
                          <a:cs typeface="+mn-cs"/>
                          <a:sym typeface="Arial"/>
                        </a:rPr>
                        <a:t>H</a:t>
                      </a:r>
                      <a:endParaRPr lang="en-US" sz="1800"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pt-BR" sz="100" baseline="-25000" dirty="0">
                          <a:latin typeface="+mn-lt"/>
                        </a:rPr>
                        <a:t>2 F A D H sub 2</a:t>
                      </a:r>
                      <a:endParaRPr lang="en-US" sz="100" baseline="-25000"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9543615"/>
                  </a:ext>
                </a:extLst>
              </a:tr>
              <a:tr h="370840">
                <a:tc>
                  <a:txBody>
                    <a:bodyPr/>
                    <a:lstStyle/>
                    <a:p>
                      <a:r>
                        <a:rPr lang="en-US" sz="1800" b="1" i="0" u="none" strike="noStrike" cap="none" baseline="0" dirty="0">
                          <a:solidFill>
                            <a:schemeClr val="tx1"/>
                          </a:solidFill>
                          <a:latin typeface="+mn-lt"/>
                          <a:ea typeface="+mn-ea"/>
                          <a:cs typeface="+mn-cs"/>
                          <a:sym typeface="Arial"/>
                        </a:rPr>
                        <a:t>Total for One Glucose</a:t>
                      </a:r>
                      <a:endParaRPr lang="en-US" sz="1800" b="1"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i="0" u="none" strike="noStrike" cap="none" baseline="0" dirty="0">
                          <a:solidFill>
                            <a:schemeClr val="tx1"/>
                          </a:solidFill>
                          <a:latin typeface="+mn-lt"/>
                          <a:ea typeface="+mn-ea"/>
                          <a:cs typeface="+mn-cs"/>
                          <a:sym typeface="Arial"/>
                        </a:rPr>
                        <a:t>4</a:t>
                      </a:r>
                      <a:endParaRPr lang="en-US" sz="1800"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i="0" u="none" strike="noStrike" cap="none" baseline="0" dirty="0">
                          <a:solidFill>
                            <a:schemeClr val="tx1"/>
                          </a:solidFill>
                          <a:latin typeface="+mn-lt"/>
                          <a:ea typeface="+mn-ea"/>
                          <a:cs typeface="+mn-cs"/>
                          <a:sym typeface="Arial"/>
                        </a:rPr>
                        <a:t>10 N</a:t>
                      </a:r>
                      <a:r>
                        <a:rPr lang="en-US" sz="100" b="1" i="0" u="none" strike="noStrike" cap="none" baseline="0" dirty="0">
                          <a:solidFill>
                            <a:schemeClr val="tx1"/>
                          </a:solidFill>
                          <a:latin typeface="+mn-lt"/>
                          <a:ea typeface="+mn-ea"/>
                          <a:cs typeface="+mn-cs"/>
                          <a:sym typeface="Arial"/>
                        </a:rPr>
                        <a:t> </a:t>
                      </a:r>
                      <a:r>
                        <a:rPr lang="en-US" sz="1800" b="1" i="0" u="none" strike="noStrike" cap="none" baseline="0" dirty="0">
                          <a:solidFill>
                            <a:schemeClr val="tx1"/>
                          </a:solidFill>
                          <a:latin typeface="+mn-lt"/>
                          <a:ea typeface="+mn-ea"/>
                          <a:cs typeface="+mn-cs"/>
                          <a:sym typeface="Arial"/>
                        </a:rPr>
                        <a:t>A</a:t>
                      </a:r>
                      <a:r>
                        <a:rPr lang="en-US" sz="100" b="1" i="0" u="none" strike="noStrike" cap="none" baseline="0" dirty="0">
                          <a:solidFill>
                            <a:schemeClr val="tx1"/>
                          </a:solidFill>
                          <a:latin typeface="+mn-lt"/>
                          <a:ea typeface="+mn-ea"/>
                          <a:cs typeface="+mn-cs"/>
                          <a:sym typeface="Arial"/>
                        </a:rPr>
                        <a:t> </a:t>
                      </a:r>
                      <a:r>
                        <a:rPr lang="en-US" sz="1800" b="1" i="0" u="none" strike="noStrike" cap="none" baseline="0" dirty="0">
                          <a:solidFill>
                            <a:schemeClr val="tx1"/>
                          </a:solidFill>
                          <a:latin typeface="+mn-lt"/>
                          <a:ea typeface="+mn-ea"/>
                          <a:cs typeface="+mn-cs"/>
                          <a:sym typeface="Arial"/>
                        </a:rPr>
                        <a:t>D</a:t>
                      </a:r>
                      <a:r>
                        <a:rPr lang="en-US" sz="100" b="1" i="0" u="none" strike="noStrike" cap="none" baseline="0" dirty="0">
                          <a:solidFill>
                            <a:schemeClr val="tx1"/>
                          </a:solidFill>
                          <a:latin typeface="+mn-lt"/>
                          <a:ea typeface="+mn-ea"/>
                          <a:cs typeface="+mn-cs"/>
                          <a:sym typeface="Arial"/>
                        </a:rPr>
                        <a:t> </a:t>
                      </a:r>
                      <a:r>
                        <a:rPr lang="en-US" sz="1800" b="1" i="0" u="none" strike="noStrike" cap="none" baseline="0" dirty="0">
                          <a:solidFill>
                            <a:schemeClr val="tx1"/>
                          </a:solidFill>
                          <a:latin typeface="+mn-lt"/>
                          <a:ea typeface="+mn-ea"/>
                          <a:cs typeface="+mn-cs"/>
                          <a:sym typeface="Arial"/>
                        </a:rPr>
                        <a:t>H</a:t>
                      </a:r>
                      <a:endParaRPr lang="en-US" sz="1800"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t-BR" sz="100" baseline="-25000" dirty="0">
                          <a:latin typeface="+mn-lt"/>
                        </a:rPr>
                        <a:t>2 F A D H sub 2</a:t>
                      </a:r>
                      <a:endParaRPr lang="en-US" sz="100" baseline="-25000" dirty="0">
                        <a:latin typeface="+mn-lt"/>
                      </a:endParaRPr>
                    </a:p>
                  </a:txBody>
                  <a:tcPr marL="92354" marR="923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913915"/>
                  </a:ext>
                </a:extLst>
              </a:tr>
            </a:tbl>
          </a:graphicData>
        </a:graphic>
      </p:graphicFrame>
      <p:graphicFrame>
        <p:nvGraphicFramePr>
          <p:cNvPr id="7" name="Object 6">
            <a:extLst>
              <a:ext uri="{FF2B5EF4-FFF2-40B4-BE49-F238E27FC236}">
                <a16:creationId xmlns:a16="http://schemas.microsoft.com/office/drawing/2014/main" id="{DACCEF2F-466B-4E1A-930C-57F182E5645F}"/>
              </a:ext>
              <a:ext uri="{C183D7F6-B498-43B3-948B-1728B52AA6E4}">
                <adec:decorative xmlns:adec="http://schemas.microsoft.com/office/drawing/2017/decorative" val="1"/>
              </a:ext>
            </a:extLst>
          </p:cNvPr>
          <p:cNvGraphicFramePr>
            <a:graphicFrameLocks noChangeAspect="1"/>
          </p:cNvGraphicFramePr>
          <p:nvPr>
            <p:extLst/>
          </p:nvPr>
        </p:nvGraphicFramePr>
        <p:xfrm>
          <a:off x="7285512" y="4108038"/>
          <a:ext cx="912091" cy="300182"/>
        </p:xfrm>
        <a:graphic>
          <a:graphicData uri="http://schemas.openxmlformats.org/presentationml/2006/ole">
            <mc:AlternateContent xmlns:mc="http://schemas.openxmlformats.org/markup-compatibility/2006">
              <mc:Choice xmlns:v="urn:schemas-microsoft-com:vml" Requires="v">
                <p:oleObj spid="_x0000_s28678" name="Equation" r:id="rId3" imgW="1002960" imgH="330120" progId="Equation.DSMT4">
                  <p:embed/>
                </p:oleObj>
              </mc:Choice>
              <mc:Fallback>
                <p:oleObj name="Equation" r:id="rId3" imgW="1002960" imgH="330120" progId="Equation.DSMT4">
                  <p:embed/>
                  <p:pic>
                    <p:nvPicPr>
                      <p:cNvPr id="7" name="Object 6">
                        <a:extLst>
                          <a:ext uri="{FF2B5EF4-FFF2-40B4-BE49-F238E27FC236}">
                            <a16:creationId xmlns:a16="http://schemas.microsoft.com/office/drawing/2014/main" id="{DACCEF2F-466B-4E1A-930C-57F182E5645F}"/>
                          </a:ext>
                          <a:ext uri="{C183D7F6-B498-43B3-948B-1728B52AA6E4}">
                            <adec:decorative xmlns:adec="http://schemas.microsoft.com/office/drawing/2017/decorative" val="1"/>
                          </a:ext>
                        </a:extLst>
                      </p:cNvPr>
                      <p:cNvPicPr/>
                      <p:nvPr/>
                    </p:nvPicPr>
                    <p:blipFill>
                      <a:blip r:embed="rId4"/>
                      <a:stretch>
                        <a:fillRect/>
                      </a:stretch>
                    </p:blipFill>
                    <p:spPr>
                      <a:xfrm>
                        <a:off x="7285512" y="4108038"/>
                        <a:ext cx="912091" cy="300182"/>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599566C6-C675-4FFA-8792-4664AED0BDD1}"/>
              </a:ext>
              <a:ext uri="{C183D7F6-B498-43B3-948B-1728B52AA6E4}">
                <adec:decorative xmlns:adec="http://schemas.microsoft.com/office/drawing/2017/decorative" val="1"/>
              </a:ext>
            </a:extLst>
          </p:cNvPr>
          <p:cNvGraphicFramePr>
            <a:graphicFrameLocks noChangeAspect="1"/>
          </p:cNvGraphicFramePr>
          <p:nvPr>
            <p:extLst/>
          </p:nvPr>
        </p:nvGraphicFramePr>
        <p:xfrm>
          <a:off x="7285512" y="4471492"/>
          <a:ext cx="925512" cy="300038"/>
        </p:xfrm>
        <a:graphic>
          <a:graphicData uri="http://schemas.openxmlformats.org/presentationml/2006/ole">
            <mc:AlternateContent xmlns:mc="http://schemas.openxmlformats.org/markup-compatibility/2006">
              <mc:Choice xmlns:v="urn:schemas-microsoft-com:vml" Requires="v">
                <p:oleObj spid="_x0000_s28679" name="Equation" r:id="rId5" imgW="1015920" imgH="330120" progId="Equation.DSMT4">
                  <p:embed/>
                </p:oleObj>
              </mc:Choice>
              <mc:Fallback>
                <p:oleObj name="Equation" r:id="rId5" imgW="1015920" imgH="330120" progId="Equation.DSMT4">
                  <p:embed/>
                  <p:pic>
                    <p:nvPicPr>
                      <p:cNvPr id="8" name="Object 7">
                        <a:extLst>
                          <a:ext uri="{FF2B5EF4-FFF2-40B4-BE49-F238E27FC236}">
                            <a16:creationId xmlns:a16="http://schemas.microsoft.com/office/drawing/2014/main" id="{599566C6-C675-4FFA-8792-4664AED0BDD1}"/>
                          </a:ext>
                          <a:ext uri="{C183D7F6-B498-43B3-948B-1728B52AA6E4}">
                            <adec:decorative xmlns:adec="http://schemas.microsoft.com/office/drawing/2017/decorative" val="1"/>
                          </a:ext>
                        </a:extLst>
                      </p:cNvPr>
                      <p:cNvPicPr/>
                      <p:nvPr/>
                    </p:nvPicPr>
                    <p:blipFill>
                      <a:blip r:embed="rId6"/>
                      <a:stretch>
                        <a:fillRect/>
                      </a:stretch>
                    </p:blipFill>
                    <p:spPr>
                      <a:xfrm>
                        <a:off x="7285512" y="4471492"/>
                        <a:ext cx="925512" cy="300038"/>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6678937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Electron Transport</a:t>
            </a:r>
            <a:endParaRPr lang="en-IN" dirty="0"/>
          </a:p>
        </p:txBody>
      </p:sp>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0" y="1558283"/>
            <a:ext cx="8049986" cy="401146"/>
          </a:xfrm>
        </p:spPr>
        <p:txBody>
          <a:bodyPr/>
          <a:lstStyle/>
          <a:p>
            <a:pPr marL="432" indent="0">
              <a:buNone/>
            </a:pPr>
            <a:r>
              <a:rPr lang="en-IN" sz="2400" dirty="0">
                <a:solidFill>
                  <a:srgbClr val="000000"/>
                </a:solidFill>
                <a:ea typeface="ＭＳ Ｐゴシック" charset="0"/>
                <a:cs typeface="ＭＳ Ｐゴシック" charset="0"/>
              </a:rPr>
              <a:t>In </a:t>
            </a:r>
            <a:r>
              <a:rPr lang="en-IN" sz="2400" b="1" dirty="0">
                <a:solidFill>
                  <a:srgbClr val="000000"/>
                </a:solidFill>
                <a:ea typeface="ＭＳ Ｐゴシック" charset="0"/>
                <a:cs typeface="ＭＳ Ｐゴシック" charset="0"/>
              </a:rPr>
              <a:t>electron transport</a:t>
            </a:r>
            <a:r>
              <a:rPr lang="en-IN" sz="2400" dirty="0">
                <a:solidFill>
                  <a:srgbClr val="000000"/>
                </a:solidFill>
                <a:ea typeface="ＭＳ Ｐゴシック" charset="0"/>
                <a:cs typeface="ＭＳ Ｐゴシック" charset="0"/>
              </a:rPr>
              <a:t>,</a:t>
            </a:r>
            <a:r>
              <a:rPr lang="en-IN" sz="2400" b="1"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or the </a:t>
            </a:r>
            <a:r>
              <a:rPr lang="en-IN" sz="2400" b="1" dirty="0">
                <a:solidFill>
                  <a:srgbClr val="000000"/>
                </a:solidFill>
                <a:ea typeface="ＭＳ Ｐゴシック" charset="0"/>
                <a:cs typeface="ＭＳ Ｐゴシック" charset="0"/>
              </a:rPr>
              <a:t>respiratory chain</a:t>
            </a:r>
            <a:r>
              <a:rPr lang="en-IN" sz="2400" dirty="0">
                <a:solidFill>
                  <a:srgbClr val="000000"/>
                </a:solidFill>
                <a:ea typeface="ＭＳ Ｐゴシック" charset="0"/>
                <a:cs typeface="ＭＳ Ｐゴシック" charset="0"/>
              </a:rPr>
              <a:t>, hydrogen</a:t>
            </a:r>
            <a:endParaRPr lang="en-US" sz="2400" dirty="0"/>
          </a:p>
        </p:txBody>
      </p:sp>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0" y="2028177"/>
            <a:ext cx="4849586" cy="426566"/>
          </a:xfrm>
        </p:spPr>
        <p:txBody>
          <a:bodyPr/>
          <a:lstStyle/>
          <a:p>
            <a:pPr marL="432" indent="0">
              <a:buNone/>
            </a:pPr>
            <a:r>
              <a:rPr lang="en-IN" sz="2400" dirty="0">
                <a:solidFill>
                  <a:srgbClr val="000000"/>
                </a:solidFill>
                <a:ea typeface="ＭＳ Ｐゴシック" charset="0"/>
                <a:cs typeface="ＭＳ Ｐゴシック" charset="0"/>
              </a:rPr>
              <a:t>ions and electrons from N</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A</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D</a:t>
            </a:r>
            <a:r>
              <a:rPr lang="en-IN" sz="1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H and</a:t>
            </a:r>
            <a:endParaRPr lang="en-IN" sz="2400" dirty="0"/>
          </a:p>
        </p:txBody>
      </p:sp>
      <p:graphicFrame>
        <p:nvGraphicFramePr>
          <p:cNvPr id="17" name="Object 16" descr="F A D H sub 2">
            <a:extLst>
              <a:ext uri="{FF2B5EF4-FFF2-40B4-BE49-F238E27FC236}">
                <a16:creationId xmlns:a16="http://schemas.microsoft.com/office/drawing/2014/main" id="{6383F8D1-3EED-4981-AC87-635897CACC58}"/>
              </a:ext>
            </a:extLst>
          </p:cNvPr>
          <p:cNvGraphicFramePr>
            <a:graphicFrameLocks noChangeAspect="1"/>
          </p:cNvGraphicFramePr>
          <p:nvPr>
            <p:extLst/>
          </p:nvPr>
        </p:nvGraphicFramePr>
        <p:xfrm>
          <a:off x="5417846" y="2050857"/>
          <a:ext cx="983488" cy="399542"/>
        </p:xfrm>
        <a:graphic>
          <a:graphicData uri="http://schemas.openxmlformats.org/presentationml/2006/ole">
            <mc:AlternateContent xmlns:mc="http://schemas.openxmlformats.org/markup-compatibility/2006">
              <mc:Choice xmlns:v="urn:schemas-microsoft-com:vml" Requires="v">
                <p:oleObj spid="_x0000_s29704" name="Equation" r:id="rId3" imgW="812520" imgH="330120" progId="Equation.DSMT4">
                  <p:embed/>
                </p:oleObj>
              </mc:Choice>
              <mc:Fallback>
                <p:oleObj name="Equation" r:id="rId3" imgW="812520" imgH="330120" progId="Equation.DSMT4">
                  <p:embed/>
                  <p:pic>
                    <p:nvPicPr>
                      <p:cNvPr id="17" name="Object 16" descr="F A D H sub 2">
                        <a:extLst>
                          <a:ext uri="{FF2B5EF4-FFF2-40B4-BE49-F238E27FC236}">
                            <a16:creationId xmlns:a16="http://schemas.microsoft.com/office/drawing/2014/main" id="{6383F8D1-3EED-4981-AC87-635897CACC58}"/>
                          </a:ext>
                        </a:extLst>
                      </p:cNvPr>
                      <p:cNvPicPr/>
                      <p:nvPr/>
                    </p:nvPicPr>
                    <p:blipFill>
                      <a:blip r:embed="rId4"/>
                      <a:stretch>
                        <a:fillRect/>
                      </a:stretch>
                    </p:blipFill>
                    <p:spPr>
                      <a:xfrm>
                        <a:off x="5417846" y="2050857"/>
                        <a:ext cx="983488" cy="39954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6559073" y="2025421"/>
            <a:ext cx="2345556" cy="423865"/>
          </a:xfrm>
        </p:spPr>
        <p:txBody>
          <a:bodyPr/>
          <a:lstStyle/>
          <a:p>
            <a:pPr marL="432" indent="0">
              <a:buNone/>
            </a:pPr>
            <a:r>
              <a:rPr lang="en-IN" sz="2400" dirty="0">
                <a:solidFill>
                  <a:srgbClr val="000000"/>
                </a:solidFill>
                <a:ea typeface="ＭＳ Ｐゴシック" charset="0"/>
                <a:cs typeface="ＭＳ Ｐゴシック" charset="0"/>
              </a:rPr>
              <a:t>are</a:t>
            </a:r>
            <a:r>
              <a:rPr lang="en-IN" sz="2400" baseline="-25000" dirty="0">
                <a:solidFill>
                  <a:srgbClr val="000000"/>
                </a:solidFill>
                <a:ea typeface="ＭＳ Ｐゴシック" charset="0"/>
                <a:cs typeface="ＭＳ Ｐゴシック" charset="0"/>
              </a:rPr>
              <a:t> </a:t>
            </a:r>
            <a:r>
              <a:rPr lang="en-IN" sz="2400" dirty="0">
                <a:solidFill>
                  <a:srgbClr val="000000"/>
                </a:solidFill>
                <a:ea typeface="ＭＳ Ｐゴシック" charset="0"/>
                <a:cs typeface="ＭＳ Ｐゴシック" charset="0"/>
              </a:rPr>
              <a:t>passed from</a:t>
            </a:r>
            <a:endParaRPr lang="en-IN" sz="2400" dirty="0"/>
          </a:p>
        </p:txBody>
      </p:sp>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454671" y="2491405"/>
            <a:ext cx="8150486" cy="408886"/>
          </a:xfrm>
        </p:spPr>
        <p:txBody>
          <a:bodyPr/>
          <a:lstStyle/>
          <a:p>
            <a:pPr marL="432" indent="0">
              <a:buNone/>
            </a:pPr>
            <a:r>
              <a:rPr lang="en-IN" sz="2400" dirty="0">
                <a:solidFill>
                  <a:srgbClr val="000000"/>
                </a:solidFill>
                <a:ea typeface="ＭＳ Ｐゴシック" charset="0"/>
                <a:cs typeface="ＭＳ Ｐゴシック" charset="0"/>
              </a:rPr>
              <a:t>one electron carrier to the next and combine with oxygen to</a:t>
            </a:r>
            <a:endParaRPr lang="en-IN" sz="2400" dirty="0"/>
          </a:p>
        </p:txBody>
      </p:sp>
      <p:sp>
        <p:nvSpPr>
          <p:cNvPr id="7" name="Content Placeholder 6">
            <a:extLst>
              <a:ext uri="{FF2B5EF4-FFF2-40B4-BE49-F238E27FC236}">
                <a16:creationId xmlns:a16="http://schemas.microsoft.com/office/drawing/2014/main" id="{56C0E29B-991B-499F-94DA-89B59FF262A4}"/>
              </a:ext>
            </a:extLst>
          </p:cNvPr>
          <p:cNvSpPr>
            <a:spLocks noGrp="1"/>
          </p:cNvSpPr>
          <p:nvPr>
            <p:ph sz="quarter" idx="18"/>
          </p:nvPr>
        </p:nvSpPr>
        <p:spPr>
          <a:xfrm>
            <a:off x="459729" y="2977001"/>
            <a:ext cx="862886" cy="403014"/>
          </a:xfrm>
        </p:spPr>
        <p:txBody>
          <a:bodyPr/>
          <a:lstStyle/>
          <a:p>
            <a:pPr marL="432" indent="0">
              <a:buNone/>
            </a:pPr>
            <a:r>
              <a:rPr lang="en-IN" sz="2400" dirty="0">
                <a:solidFill>
                  <a:srgbClr val="000000"/>
                </a:solidFill>
                <a:ea typeface="ＭＳ Ｐゴシック" charset="0"/>
                <a:cs typeface="ＭＳ Ｐゴシック" charset="0"/>
              </a:rPr>
              <a:t>make</a:t>
            </a:r>
            <a:endParaRPr lang="en-IN" sz="2400" dirty="0"/>
          </a:p>
        </p:txBody>
      </p:sp>
      <p:graphicFrame>
        <p:nvGraphicFramePr>
          <p:cNvPr id="18" name="Object 17" descr="H sub 2 O.">
            <a:extLst>
              <a:ext uri="{FF2B5EF4-FFF2-40B4-BE49-F238E27FC236}">
                <a16:creationId xmlns:a16="http://schemas.microsoft.com/office/drawing/2014/main" id="{0EE65486-9F8F-439A-9F19-FD2D2E489393}"/>
              </a:ext>
            </a:extLst>
          </p:cNvPr>
          <p:cNvGraphicFramePr>
            <a:graphicFrameLocks noChangeAspect="1"/>
          </p:cNvGraphicFramePr>
          <p:nvPr>
            <p:extLst/>
          </p:nvPr>
        </p:nvGraphicFramePr>
        <p:xfrm>
          <a:off x="1434291" y="3011086"/>
          <a:ext cx="691515" cy="399542"/>
        </p:xfrm>
        <a:graphic>
          <a:graphicData uri="http://schemas.openxmlformats.org/presentationml/2006/ole">
            <mc:AlternateContent xmlns:mc="http://schemas.openxmlformats.org/markup-compatibility/2006">
              <mc:Choice xmlns:v="urn:schemas-microsoft-com:vml" Requires="v">
                <p:oleObj spid="_x0000_s29705" name="Equation" r:id="rId5" imgW="571320" imgH="330120" progId="Equation.DSMT4">
                  <p:embed/>
                </p:oleObj>
              </mc:Choice>
              <mc:Fallback>
                <p:oleObj name="Equation" r:id="rId5" imgW="571320" imgH="330120" progId="Equation.DSMT4">
                  <p:embed/>
                  <p:pic>
                    <p:nvPicPr>
                      <p:cNvPr id="18" name="Object 17" descr="H sub 2 O.">
                        <a:extLst>
                          <a:ext uri="{FF2B5EF4-FFF2-40B4-BE49-F238E27FC236}">
                            <a16:creationId xmlns:a16="http://schemas.microsoft.com/office/drawing/2014/main" id="{0EE65486-9F8F-439A-9F19-FD2D2E489393}"/>
                          </a:ext>
                        </a:extLst>
                      </p:cNvPr>
                      <p:cNvPicPr/>
                      <p:nvPr/>
                    </p:nvPicPr>
                    <p:blipFill>
                      <a:blip r:embed="rId6"/>
                      <a:stretch>
                        <a:fillRect/>
                      </a:stretch>
                    </p:blipFill>
                    <p:spPr>
                      <a:xfrm>
                        <a:off x="1434291" y="3011086"/>
                        <a:ext cx="691515" cy="399542"/>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A6532688-FF34-4DF3-8058-6C1D428DFCE6}"/>
              </a:ext>
            </a:extLst>
          </p:cNvPr>
          <p:cNvSpPr>
            <a:spLocks noGrp="1"/>
          </p:cNvSpPr>
          <p:nvPr>
            <p:ph sz="quarter" idx="19"/>
          </p:nvPr>
        </p:nvSpPr>
        <p:spPr>
          <a:xfrm>
            <a:off x="457201" y="3525500"/>
            <a:ext cx="7756070" cy="409290"/>
          </a:xfrm>
        </p:spPr>
        <p:txBody>
          <a:bodyPr/>
          <a:lstStyle/>
          <a:p>
            <a:pPr marL="0" indent="0">
              <a:buNone/>
            </a:pPr>
            <a:r>
              <a:rPr lang="en-IN" sz="2400" dirty="0"/>
              <a:t>The energy released during electron transport is used to</a:t>
            </a:r>
          </a:p>
        </p:txBody>
      </p:sp>
      <p:sp>
        <p:nvSpPr>
          <p:cNvPr id="9" name="Content Placeholder 8">
            <a:extLst>
              <a:ext uri="{FF2B5EF4-FFF2-40B4-BE49-F238E27FC236}">
                <a16:creationId xmlns:a16="http://schemas.microsoft.com/office/drawing/2014/main" id="{2D1F08BF-EB80-4C4B-ACFE-9B1D66C25EE1}"/>
              </a:ext>
            </a:extLst>
          </p:cNvPr>
          <p:cNvSpPr>
            <a:spLocks noGrp="1"/>
          </p:cNvSpPr>
          <p:nvPr>
            <p:ph sz="quarter" idx="20"/>
          </p:nvPr>
        </p:nvSpPr>
        <p:spPr>
          <a:xfrm>
            <a:off x="473529" y="3993405"/>
            <a:ext cx="4261757" cy="398981"/>
          </a:xfrm>
        </p:spPr>
        <p:txBody>
          <a:bodyPr/>
          <a:lstStyle/>
          <a:p>
            <a:pPr marL="0" indent="0">
              <a:buNone/>
            </a:pPr>
            <a:r>
              <a:rPr lang="en-IN" sz="2400" dirty="0"/>
              <a:t>synthesize A</a:t>
            </a:r>
            <a:r>
              <a:rPr lang="en-IN" sz="100" dirty="0"/>
              <a:t> </a:t>
            </a:r>
            <a:r>
              <a:rPr lang="en-IN" sz="2400" dirty="0"/>
              <a:t>T</a:t>
            </a:r>
            <a:r>
              <a:rPr lang="en-IN" sz="100" dirty="0"/>
              <a:t> </a:t>
            </a:r>
            <a:r>
              <a:rPr lang="en-IN" sz="2400" dirty="0"/>
              <a:t>P from A</a:t>
            </a:r>
            <a:r>
              <a:rPr lang="en-IN" sz="100" dirty="0"/>
              <a:t> </a:t>
            </a:r>
            <a:r>
              <a:rPr lang="en-IN" sz="2400" dirty="0"/>
              <a:t>D</a:t>
            </a:r>
            <a:r>
              <a:rPr lang="en-IN" sz="100" dirty="0"/>
              <a:t> </a:t>
            </a:r>
            <a:r>
              <a:rPr lang="en-IN" sz="2400" dirty="0"/>
              <a:t>P and</a:t>
            </a:r>
            <a:endParaRPr lang="en-US" sz="2400" dirty="0"/>
          </a:p>
        </p:txBody>
      </p:sp>
      <p:graphicFrame>
        <p:nvGraphicFramePr>
          <p:cNvPr id="19" name="Object 18" descr="P sub i,">
            <a:extLst>
              <a:ext uri="{FF2B5EF4-FFF2-40B4-BE49-F238E27FC236}">
                <a16:creationId xmlns:a16="http://schemas.microsoft.com/office/drawing/2014/main" id="{77C7A1DD-679B-416F-B4C6-95ABA7629110}"/>
              </a:ext>
            </a:extLst>
          </p:cNvPr>
          <p:cNvGraphicFramePr>
            <a:graphicFrameLocks noChangeAspect="1"/>
          </p:cNvGraphicFramePr>
          <p:nvPr>
            <p:extLst/>
          </p:nvPr>
        </p:nvGraphicFramePr>
        <p:xfrm>
          <a:off x="4845652" y="3995539"/>
          <a:ext cx="338074" cy="399542"/>
        </p:xfrm>
        <a:graphic>
          <a:graphicData uri="http://schemas.openxmlformats.org/presentationml/2006/ole">
            <mc:AlternateContent xmlns:mc="http://schemas.openxmlformats.org/markup-compatibility/2006">
              <mc:Choice xmlns:v="urn:schemas-microsoft-com:vml" Requires="v">
                <p:oleObj spid="_x0000_s29706" name="Equation" r:id="rId7" imgW="279360" imgH="330120" progId="Equation.DSMT4">
                  <p:embed/>
                </p:oleObj>
              </mc:Choice>
              <mc:Fallback>
                <p:oleObj name="Equation" r:id="rId7" imgW="279360" imgH="330120" progId="Equation.DSMT4">
                  <p:embed/>
                  <p:pic>
                    <p:nvPicPr>
                      <p:cNvPr id="19" name="Object 18" descr="P sub i,">
                        <a:extLst>
                          <a:ext uri="{FF2B5EF4-FFF2-40B4-BE49-F238E27FC236}">
                            <a16:creationId xmlns:a16="http://schemas.microsoft.com/office/drawing/2014/main" id="{77C7A1DD-679B-416F-B4C6-95ABA7629110}"/>
                          </a:ext>
                        </a:extLst>
                      </p:cNvPr>
                      <p:cNvPicPr/>
                      <p:nvPr/>
                    </p:nvPicPr>
                    <p:blipFill>
                      <a:blip r:embed="rId8"/>
                      <a:stretch>
                        <a:fillRect/>
                      </a:stretch>
                    </p:blipFill>
                    <p:spPr>
                      <a:xfrm>
                        <a:off x="4845652" y="3995539"/>
                        <a:ext cx="338074" cy="399542"/>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180B4E06-0031-4DB6-85FE-540798F9CB91}"/>
              </a:ext>
            </a:extLst>
          </p:cNvPr>
          <p:cNvSpPr>
            <a:spLocks noGrp="1"/>
          </p:cNvSpPr>
          <p:nvPr>
            <p:ph sz="quarter" idx="21"/>
          </p:nvPr>
        </p:nvSpPr>
        <p:spPr>
          <a:xfrm>
            <a:off x="5269983" y="4001916"/>
            <a:ext cx="3629092" cy="408824"/>
          </a:xfrm>
        </p:spPr>
        <p:txBody>
          <a:bodyPr/>
          <a:lstStyle/>
          <a:p>
            <a:pPr marL="432" indent="0">
              <a:buNone/>
            </a:pPr>
            <a:r>
              <a:rPr lang="en-IN" sz="2400" dirty="0"/>
              <a:t>a process called oxidative</a:t>
            </a:r>
          </a:p>
        </p:txBody>
      </p:sp>
      <p:sp>
        <p:nvSpPr>
          <p:cNvPr id="11" name="Content Placeholder 10">
            <a:extLst>
              <a:ext uri="{FF2B5EF4-FFF2-40B4-BE49-F238E27FC236}">
                <a16:creationId xmlns:a16="http://schemas.microsoft.com/office/drawing/2014/main" id="{8DAD9B92-159E-468A-84D8-32107B25D450}"/>
              </a:ext>
            </a:extLst>
          </p:cNvPr>
          <p:cNvSpPr>
            <a:spLocks noGrp="1"/>
          </p:cNvSpPr>
          <p:nvPr>
            <p:ph sz="quarter" idx="22"/>
          </p:nvPr>
        </p:nvSpPr>
        <p:spPr>
          <a:xfrm>
            <a:off x="474663" y="4469084"/>
            <a:ext cx="8326437" cy="1703116"/>
          </a:xfrm>
        </p:spPr>
        <p:txBody>
          <a:bodyPr/>
          <a:lstStyle/>
          <a:p>
            <a:pPr marL="0" indent="0">
              <a:buFont typeface="Arial" charset="0"/>
              <a:buNone/>
              <a:defRPr/>
            </a:pPr>
            <a:r>
              <a:rPr lang="en-IN" sz="2400" dirty="0"/>
              <a:t>phosphorylation.</a:t>
            </a:r>
            <a:endParaRPr lang="en-IN" sz="2400" baseline="-25000" dirty="0">
              <a:solidFill>
                <a:srgbClr val="000000"/>
              </a:solidFill>
              <a:ea typeface="ＭＳ Ｐゴシック" charset="0"/>
              <a:cs typeface="ＭＳ Ｐゴシック" charset="0"/>
            </a:endParaRPr>
          </a:p>
          <a:p>
            <a:pPr marL="0" indent="0" eaLnBrk="1" hangingPunct="1">
              <a:buClr>
                <a:schemeClr val="bg2"/>
              </a:buClr>
              <a:buSzTx/>
              <a:buFont typeface="Arial" charset="0"/>
              <a:buNone/>
              <a:defRPr/>
            </a:pPr>
            <a:r>
              <a:rPr lang="en-IN" sz="2400" dirty="0"/>
              <a:t>As long as oxygen is available for the mitochondria, electron transport and oxidative phosphorylation function to produce most of the A</a:t>
            </a:r>
            <a:r>
              <a:rPr lang="en-IN" sz="100" dirty="0"/>
              <a:t> </a:t>
            </a:r>
            <a:r>
              <a:rPr lang="en-IN" sz="2400" dirty="0"/>
              <a:t>T</a:t>
            </a:r>
            <a:r>
              <a:rPr lang="en-IN" sz="100" dirty="0"/>
              <a:t> </a:t>
            </a:r>
            <a:r>
              <a:rPr lang="en-IN" sz="2400" dirty="0"/>
              <a:t>P in the cell.</a:t>
            </a:r>
            <a:endParaRPr lang="en-IN" sz="2400"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132554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Mitochondrion, Electron Transport</a:t>
            </a:r>
            <a:endParaRPr lang="en-US" dirty="0"/>
          </a:p>
        </p:txBody>
      </p:sp>
      <p:sp>
        <p:nvSpPr>
          <p:cNvPr id="20" name="Content Placeholder 19"/>
          <p:cNvSpPr>
            <a:spLocks noGrp="1"/>
          </p:cNvSpPr>
          <p:nvPr>
            <p:ph sz="quarter" idx="14"/>
          </p:nvPr>
        </p:nvSpPr>
        <p:spPr>
          <a:xfrm>
            <a:off x="454672" y="1541251"/>
            <a:ext cx="8229600" cy="1943821"/>
          </a:xfrm>
        </p:spPr>
        <p:txBody>
          <a:bodyPr/>
          <a:lstStyle/>
          <a:p>
            <a:pPr eaLnBrk="1" hangingPunct="1">
              <a:buClr>
                <a:schemeClr val="bg2"/>
              </a:buClr>
              <a:buFont typeface="Wingdings" pitchFamily="2" charset="2"/>
              <a:buNone/>
            </a:pPr>
            <a:r>
              <a:rPr lang="en-US" sz="2000" dirty="0">
                <a:ea typeface="Segoe UI Black" panose="020B0A02040204020203" pitchFamily="34" charset="0"/>
              </a:rPr>
              <a:t>A mitochondrion contains</a:t>
            </a:r>
          </a:p>
          <a:p>
            <a:r>
              <a:rPr lang="en-US" sz="2000" dirty="0">
                <a:ea typeface="Segoe UI Black" panose="020B0A02040204020203" pitchFamily="34" charset="0"/>
              </a:rPr>
              <a:t>an outer membrane, an intermembrane space, and a highly folded inner membrane that surrounds the matrix</a:t>
            </a:r>
          </a:p>
          <a:p>
            <a:r>
              <a:rPr lang="en-US" sz="2000" dirty="0">
                <a:ea typeface="Segoe UI Black" panose="020B0A02040204020203" pitchFamily="34" charset="0"/>
              </a:rPr>
              <a:t>enzymes and electron carriers along the inner membrane required for electron transport</a:t>
            </a:r>
          </a:p>
        </p:txBody>
      </p:sp>
      <p:sp>
        <p:nvSpPr>
          <p:cNvPr id="21" name="Content Placeholder 20"/>
          <p:cNvSpPr>
            <a:spLocks noGrp="1"/>
          </p:cNvSpPr>
          <p:nvPr>
            <p:ph sz="quarter" idx="15"/>
          </p:nvPr>
        </p:nvSpPr>
        <p:spPr>
          <a:xfrm>
            <a:off x="457200" y="3563960"/>
            <a:ext cx="5046452" cy="327001"/>
          </a:xfrm>
        </p:spPr>
        <p:txBody>
          <a:bodyPr/>
          <a:lstStyle/>
          <a:p>
            <a:r>
              <a:rPr lang="en-US" sz="2000" dirty="0">
                <a:ea typeface="ＭＳ Ｐゴシック" pitchFamily="34" charset="-128"/>
              </a:rPr>
              <a:t>four distinct protein complexes—complex</a:t>
            </a:r>
            <a:endParaRPr lang="en-AU" sz="2000" dirty="0"/>
          </a:p>
        </p:txBody>
      </p:sp>
      <p:graphicFrame>
        <p:nvGraphicFramePr>
          <p:cNvPr id="27" name="Object 26" descr="one, two, three, and four m dash"/>
          <p:cNvGraphicFramePr>
            <a:graphicFrameLocks noChangeAspect="1"/>
          </p:cNvGraphicFramePr>
          <p:nvPr>
            <p:extLst/>
          </p:nvPr>
        </p:nvGraphicFramePr>
        <p:xfrm>
          <a:off x="5566040" y="3567234"/>
          <a:ext cx="1744736" cy="265282"/>
        </p:xfrm>
        <a:graphic>
          <a:graphicData uri="http://schemas.openxmlformats.org/presentationml/2006/ole">
            <mc:AlternateContent xmlns:mc="http://schemas.openxmlformats.org/markup-compatibility/2006">
              <mc:Choice xmlns:v="urn:schemas-microsoft-com:vml" Requires="v">
                <p:oleObj spid="_x0000_s30724" name="Equation" r:id="rId3" imgW="2171520" imgH="330120" progId="Equation.DSMT4">
                  <p:embed/>
                </p:oleObj>
              </mc:Choice>
              <mc:Fallback>
                <p:oleObj name="Equation" r:id="rId3" imgW="2171520" imgH="330120" progId="Equation.DSMT4">
                  <p:embed/>
                  <p:pic>
                    <p:nvPicPr>
                      <p:cNvPr id="27" name="Object 26" descr="one, two, three, and four m dash"/>
                      <p:cNvPicPr/>
                      <p:nvPr/>
                    </p:nvPicPr>
                    <p:blipFill>
                      <a:blip r:embed="rId4"/>
                      <a:stretch>
                        <a:fillRect/>
                      </a:stretch>
                    </p:blipFill>
                    <p:spPr>
                      <a:xfrm>
                        <a:off x="5566040" y="3567234"/>
                        <a:ext cx="1744736" cy="265282"/>
                      </a:xfrm>
                      <a:prstGeom prst="rect">
                        <a:avLst/>
                      </a:prstGeom>
                    </p:spPr>
                  </p:pic>
                </p:oleObj>
              </mc:Fallback>
            </mc:AlternateContent>
          </a:graphicData>
        </a:graphic>
      </p:graphicFrame>
      <p:sp>
        <p:nvSpPr>
          <p:cNvPr id="22" name="Content Placeholder 21"/>
          <p:cNvSpPr>
            <a:spLocks noGrp="1"/>
          </p:cNvSpPr>
          <p:nvPr>
            <p:ph sz="quarter" idx="16"/>
          </p:nvPr>
        </p:nvSpPr>
        <p:spPr>
          <a:xfrm>
            <a:off x="694701" y="4001281"/>
            <a:ext cx="4808951" cy="313729"/>
          </a:xfrm>
        </p:spPr>
        <p:txBody>
          <a:bodyPr/>
          <a:lstStyle/>
          <a:p>
            <a:pPr>
              <a:buClr>
                <a:schemeClr val="bg2"/>
              </a:buClr>
              <a:buNone/>
            </a:pPr>
            <a:r>
              <a:rPr lang="en-US" sz="2000" dirty="0">
                <a:ea typeface="ＭＳ Ｐゴシック" pitchFamily="34" charset="-128"/>
              </a:rPr>
              <a:t>located within these membranes</a:t>
            </a:r>
          </a:p>
        </p:txBody>
      </p:sp>
      <p:sp>
        <p:nvSpPr>
          <p:cNvPr id="23" name="Content Placeholder 22"/>
          <p:cNvSpPr>
            <a:spLocks noGrp="1"/>
          </p:cNvSpPr>
          <p:nvPr>
            <p:ph sz="quarter" idx="17"/>
          </p:nvPr>
        </p:nvSpPr>
        <p:spPr>
          <a:xfrm>
            <a:off x="454672" y="4554985"/>
            <a:ext cx="8232128" cy="1737283"/>
          </a:xfrm>
        </p:spPr>
        <p:txBody>
          <a:bodyPr/>
          <a:lstStyle/>
          <a:p>
            <a:pPr marL="0" indent="0">
              <a:buNone/>
            </a:pPr>
            <a:r>
              <a:rPr lang="en-US" sz="2000" dirty="0"/>
              <a:t>Two electron carriers, coenzyme Q and cytochrome </a:t>
            </a:r>
            <a:r>
              <a:rPr lang="en-US" sz="2000" i="1" dirty="0"/>
              <a:t>c</a:t>
            </a:r>
            <a:r>
              <a:rPr lang="en-US" sz="2000" dirty="0"/>
              <a:t>,</a:t>
            </a:r>
          </a:p>
          <a:p>
            <a:pPr>
              <a:defRPr/>
            </a:pPr>
            <a:r>
              <a:rPr lang="en-US" sz="2000" dirty="0"/>
              <a:t>are not firmly attached to the membrane</a:t>
            </a:r>
          </a:p>
          <a:p>
            <a:pPr>
              <a:defRPr/>
            </a:pPr>
            <a:r>
              <a:rPr lang="en-US" sz="2000" dirty="0"/>
              <a:t>function as mobile carriers shuttling electrons between the protein complexes that are bound to the inner membrane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Electron Carriers</a:t>
            </a:r>
            <a:endParaRPr lang="en-IN" dirty="0"/>
          </a:p>
        </p:txBody>
      </p:sp>
      <p:pic>
        <p:nvPicPr>
          <p:cNvPr id="17" name="Content Placeholder 16" descr="Along the inner membrane of the mitochondria there are 5 across membrane proteins 1, 2, 3, 4, and A T P synthase. For long description in Notes pane, press F6.">
            <a:extLst>
              <a:ext uri="{FF2B5EF4-FFF2-40B4-BE49-F238E27FC236}">
                <a16:creationId xmlns:a16="http://schemas.microsoft.com/office/drawing/2014/main" id="{4CE4AFFE-4502-40DE-8350-3993D8DB5BD1}"/>
              </a:ext>
            </a:extLst>
          </p:cNvPr>
          <p:cNvPicPr>
            <a:picLocks noGrp="1" noChangeAspect="1"/>
          </p:cNvPicPr>
          <p:nvPr>
            <p:ph sz="quarter" idx="14"/>
          </p:nvPr>
        </p:nvPicPr>
        <p:blipFill>
          <a:blip r:embed="rId4"/>
          <a:stretch>
            <a:fillRect/>
          </a:stretch>
        </p:blipFill>
        <p:spPr>
          <a:xfrm>
            <a:off x="2019634" y="1726982"/>
            <a:ext cx="5125874" cy="3086794"/>
          </a:xfrm>
          <a:prstGeom prst="rect">
            <a:avLst/>
          </a:prstGeom>
        </p:spPr>
      </p:pic>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0" y="5035702"/>
            <a:ext cx="3298371" cy="387787"/>
          </a:xfrm>
        </p:spPr>
        <p:txBody>
          <a:bodyPr/>
          <a:lstStyle/>
          <a:p>
            <a:pPr marL="432" indent="0">
              <a:buNone/>
            </a:pPr>
            <a:r>
              <a:rPr lang="pt-BR" sz="2400" dirty="0"/>
              <a:t>Coenzymes N</a:t>
            </a:r>
            <a:r>
              <a:rPr lang="pt-BR" sz="100" dirty="0"/>
              <a:t> </a:t>
            </a:r>
            <a:r>
              <a:rPr lang="pt-BR" sz="2400" dirty="0"/>
              <a:t>A</a:t>
            </a:r>
            <a:r>
              <a:rPr lang="pt-BR" sz="100" dirty="0"/>
              <a:t> </a:t>
            </a:r>
            <a:r>
              <a:rPr lang="pt-BR" sz="2400" dirty="0"/>
              <a:t>D</a:t>
            </a:r>
            <a:r>
              <a:rPr lang="pt-BR" sz="100" dirty="0"/>
              <a:t> </a:t>
            </a:r>
            <a:r>
              <a:rPr lang="pt-BR" sz="2400" dirty="0"/>
              <a:t>H and</a:t>
            </a:r>
            <a:endParaRPr lang="en-IN" sz="2400" dirty="0"/>
          </a:p>
        </p:txBody>
      </p:sp>
      <p:graphicFrame>
        <p:nvGraphicFramePr>
          <p:cNvPr id="18" name="Object 17" descr="F A D H sub 2">
            <a:extLst>
              <a:ext uri="{FF2B5EF4-FFF2-40B4-BE49-F238E27FC236}">
                <a16:creationId xmlns:a16="http://schemas.microsoft.com/office/drawing/2014/main" id="{D164A88E-3CDA-4A13-B94C-C1FF91725B34}"/>
              </a:ext>
            </a:extLst>
          </p:cNvPr>
          <p:cNvGraphicFramePr>
            <a:graphicFrameLocks noChangeAspect="1"/>
          </p:cNvGraphicFramePr>
          <p:nvPr>
            <p:extLst/>
          </p:nvPr>
        </p:nvGraphicFramePr>
        <p:xfrm>
          <a:off x="3847370" y="5051357"/>
          <a:ext cx="930384" cy="377968"/>
        </p:xfrm>
        <a:graphic>
          <a:graphicData uri="http://schemas.openxmlformats.org/presentationml/2006/ole">
            <mc:AlternateContent xmlns:mc="http://schemas.openxmlformats.org/markup-compatibility/2006">
              <mc:Choice xmlns:v="urn:schemas-microsoft-com:vml" Requires="v">
                <p:oleObj spid="_x0000_s31748" name="Equation" r:id="rId5" imgW="812520" imgH="330120" progId="Equation.DSMT4">
                  <p:embed/>
                </p:oleObj>
              </mc:Choice>
              <mc:Fallback>
                <p:oleObj name="Equation" r:id="rId5" imgW="812520" imgH="330120" progId="Equation.DSMT4">
                  <p:embed/>
                  <p:pic>
                    <p:nvPicPr>
                      <p:cNvPr id="18" name="Object 17" descr="F A D H sub 2">
                        <a:extLst>
                          <a:ext uri="{FF2B5EF4-FFF2-40B4-BE49-F238E27FC236}">
                            <a16:creationId xmlns:a16="http://schemas.microsoft.com/office/drawing/2014/main" id="{D164A88E-3CDA-4A13-B94C-C1FF91725B34}"/>
                          </a:ext>
                        </a:extLst>
                      </p:cNvPr>
                      <p:cNvPicPr/>
                      <p:nvPr/>
                    </p:nvPicPr>
                    <p:blipFill>
                      <a:blip r:embed="rId6"/>
                      <a:stretch>
                        <a:fillRect/>
                      </a:stretch>
                    </p:blipFill>
                    <p:spPr>
                      <a:xfrm>
                        <a:off x="3847370" y="5051357"/>
                        <a:ext cx="930384" cy="37796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4915146" y="5023863"/>
            <a:ext cx="3248896" cy="407107"/>
          </a:xfrm>
        </p:spPr>
        <p:txBody>
          <a:bodyPr/>
          <a:lstStyle/>
          <a:p>
            <a:pPr marL="432" indent="0">
              <a:buNone/>
            </a:pPr>
            <a:r>
              <a:rPr lang="en-IN" sz="2400" dirty="0"/>
              <a:t>are oxidized in enzyme</a:t>
            </a:r>
          </a:p>
        </p:txBody>
      </p:sp>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454672" y="5493398"/>
            <a:ext cx="8199471" cy="793101"/>
          </a:xfrm>
        </p:spPr>
        <p:txBody>
          <a:bodyPr/>
          <a:lstStyle/>
          <a:p>
            <a:pPr marL="432" indent="0">
              <a:buNone/>
            </a:pPr>
            <a:r>
              <a:rPr lang="en-IN" sz="2400" dirty="0"/>
              <a:t>complexes providing electrons and hydrogen ions for A</a:t>
            </a:r>
            <a:r>
              <a:rPr lang="en-IN" sz="100" dirty="0"/>
              <a:t> </a:t>
            </a:r>
            <a:r>
              <a:rPr lang="en-IN" sz="2400" dirty="0"/>
              <a:t>T</a:t>
            </a:r>
            <a:r>
              <a:rPr lang="en-IN" sz="100" dirty="0"/>
              <a:t> </a:t>
            </a:r>
            <a:r>
              <a:rPr lang="en-IN" sz="2400" dirty="0"/>
              <a:t>P synthesis.</a:t>
            </a:r>
          </a:p>
        </p:txBody>
      </p:sp>
    </p:spTree>
    <p:extLst>
      <p:ext uri="{BB962C8B-B14F-4D97-AF65-F5344CB8AC3E}">
        <p14:creationId xmlns:p14="http://schemas.microsoft.com/office/powerpoint/2010/main" val="6230953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Complex </a:t>
            </a:r>
            <a:r>
              <a:rPr lang="en-US" sz="100" dirty="0">
                <a:ea typeface="ＭＳ Ｐゴシック" pitchFamily="34" charset="-128"/>
              </a:rPr>
              <a:t>One</a:t>
            </a:r>
            <a:r>
              <a:rPr lang="en-US" dirty="0">
                <a:ea typeface="ＭＳ Ｐゴシック" pitchFamily="34" charset="-128"/>
              </a:rPr>
              <a:t> </a:t>
            </a:r>
            <a:r>
              <a:rPr lang="en-US" sz="1000" dirty="0">
                <a:solidFill>
                  <a:schemeClr val="bg1"/>
                </a:solidFill>
                <a:ea typeface="ＭＳ Ｐゴシック" pitchFamily="34" charset="-128"/>
              </a:rPr>
              <a:t>One</a:t>
            </a:r>
            <a:endParaRPr lang="en-US" sz="1100" dirty="0">
              <a:solidFill>
                <a:schemeClr val="bg1"/>
              </a:solidFill>
            </a:endParaRPr>
          </a:p>
        </p:txBody>
      </p:sp>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2466321" y="834645"/>
          <a:ext cx="159482" cy="438579"/>
        </p:xfrm>
        <a:graphic>
          <a:graphicData uri="http://schemas.openxmlformats.org/presentationml/2006/ole">
            <mc:AlternateContent xmlns:mc="http://schemas.openxmlformats.org/markup-compatibility/2006">
              <mc:Choice xmlns:v="urn:schemas-microsoft-com:vml" Requires="v">
                <p:oleObj spid="_x0000_s32778" name="Equation" r:id="rId3" imgW="101520" imgH="279360" progId="Equation.DSMT4">
                  <p:embed/>
                </p:oleObj>
              </mc:Choice>
              <mc:Fallback>
                <p:oleObj name="Equation" r:id="rId3" imgW="101520" imgH="279360" progId="Equation.DSMT4">
                  <p:embed/>
                  <p:pic>
                    <p:nvPicPr>
                      <p:cNvPr id="18" name="Object 17">
                        <a:extLst>
                          <a:ext uri="{C183D7F6-B498-43B3-948B-1728B52AA6E4}">
                            <adec:decorative xmlns:adec="http://schemas.microsoft.com/office/drawing/2017/decorative" val="1"/>
                          </a:ext>
                        </a:extLst>
                      </p:cNvPr>
                      <p:cNvPicPr/>
                      <p:nvPr/>
                    </p:nvPicPr>
                    <p:blipFill>
                      <a:blip r:embed="rId4"/>
                      <a:stretch>
                        <a:fillRect/>
                      </a:stretch>
                    </p:blipFill>
                    <p:spPr>
                      <a:xfrm>
                        <a:off x="2466321" y="834645"/>
                        <a:ext cx="159482" cy="438579"/>
                      </a:xfrm>
                      <a:prstGeom prst="rect">
                        <a:avLst/>
                      </a:prstGeom>
                      <a:solidFill>
                        <a:schemeClr val="bg1"/>
                      </a:solidFill>
                    </p:spPr>
                  </p:pic>
                </p:oleObj>
              </mc:Fallback>
            </mc:AlternateContent>
          </a:graphicData>
        </a:graphic>
      </p:graphicFrame>
      <p:sp>
        <p:nvSpPr>
          <p:cNvPr id="12" name="Content Placeholder 11"/>
          <p:cNvSpPr>
            <a:spLocks noGrp="1"/>
          </p:cNvSpPr>
          <p:nvPr>
            <p:ph sz="quarter" idx="14"/>
          </p:nvPr>
        </p:nvSpPr>
        <p:spPr>
          <a:xfrm>
            <a:off x="435576" y="1568097"/>
            <a:ext cx="8366760" cy="415977"/>
          </a:xfrm>
        </p:spPr>
        <p:txBody>
          <a:bodyPr/>
          <a:lstStyle/>
          <a:p>
            <a:pPr marL="432" indent="0">
              <a:buNone/>
            </a:pPr>
            <a:r>
              <a:rPr lang="en-US" sz="2400" dirty="0">
                <a:ea typeface="ＭＳ Ｐゴシック" pitchFamily="34" charset="-128"/>
              </a:rPr>
              <a:t>N</a:t>
            </a:r>
            <a:r>
              <a:rPr lang="en-US" sz="100" dirty="0">
                <a:ea typeface="ＭＳ Ｐゴシック" pitchFamily="34" charset="-128"/>
              </a:rPr>
              <a:t> </a:t>
            </a:r>
            <a:r>
              <a:rPr lang="en-US" sz="2400" dirty="0">
                <a:ea typeface="ＭＳ Ｐゴシック" pitchFamily="34" charset="-128"/>
              </a:rPr>
              <a:t>A</a:t>
            </a:r>
            <a:r>
              <a:rPr lang="en-US" sz="100" dirty="0">
                <a:ea typeface="ＭＳ Ｐゴシック" pitchFamily="34" charset="-128"/>
              </a:rPr>
              <a:t> </a:t>
            </a:r>
            <a:r>
              <a:rPr lang="en-US" sz="2400" dirty="0">
                <a:ea typeface="ＭＳ Ｐゴシック" pitchFamily="34" charset="-128"/>
              </a:rPr>
              <a:t>D</a:t>
            </a:r>
            <a:r>
              <a:rPr lang="en-US" sz="100" dirty="0">
                <a:ea typeface="ＭＳ Ｐゴシック" pitchFamily="34" charset="-128"/>
              </a:rPr>
              <a:t> </a:t>
            </a:r>
            <a:r>
              <a:rPr lang="en-US" sz="2400" dirty="0">
                <a:ea typeface="ＭＳ Ｐゴシック" pitchFamily="34" charset="-128"/>
              </a:rPr>
              <a:t>H transfers hydrogen ions and electrons to the enzymes</a:t>
            </a:r>
            <a:endParaRPr lang="en-AU" sz="2400" dirty="0"/>
          </a:p>
        </p:txBody>
      </p:sp>
      <p:sp>
        <p:nvSpPr>
          <p:cNvPr id="13" name="Content Placeholder 12"/>
          <p:cNvSpPr>
            <a:spLocks noGrp="1"/>
          </p:cNvSpPr>
          <p:nvPr>
            <p:ph sz="quarter" idx="15"/>
          </p:nvPr>
        </p:nvSpPr>
        <p:spPr>
          <a:xfrm>
            <a:off x="457199" y="2068147"/>
            <a:ext cx="4655185" cy="399010"/>
          </a:xfrm>
        </p:spPr>
        <p:txBody>
          <a:bodyPr/>
          <a:lstStyle/>
          <a:p>
            <a:pPr marL="432" indent="0">
              <a:buNone/>
            </a:pPr>
            <a:r>
              <a:rPr lang="en-US" sz="2400" dirty="0">
                <a:ea typeface="ＭＳ Ｐゴシック" pitchFamily="34" charset="-128"/>
              </a:rPr>
              <a:t>and electron carriers of </a:t>
            </a:r>
            <a:r>
              <a:rPr lang="en-US" sz="2400" b="1" dirty="0">
                <a:ea typeface="ＭＳ Ｐゴシック" pitchFamily="34" charset="-128"/>
              </a:rPr>
              <a:t>complex</a:t>
            </a:r>
            <a:endParaRPr lang="en-AU" sz="2400" dirty="0"/>
          </a:p>
        </p:txBody>
      </p:sp>
      <p:graphicFrame>
        <p:nvGraphicFramePr>
          <p:cNvPr id="20" name="Object 19" descr="one"/>
          <p:cNvGraphicFramePr>
            <a:graphicFrameLocks noChangeAspect="1"/>
          </p:cNvGraphicFramePr>
          <p:nvPr>
            <p:extLst/>
          </p:nvPr>
        </p:nvGraphicFramePr>
        <p:xfrm>
          <a:off x="5254666" y="2155765"/>
          <a:ext cx="85148" cy="264102"/>
        </p:xfrm>
        <a:graphic>
          <a:graphicData uri="http://schemas.openxmlformats.org/presentationml/2006/ole">
            <mc:AlternateContent xmlns:mc="http://schemas.openxmlformats.org/markup-compatibility/2006">
              <mc:Choice xmlns:v="urn:schemas-microsoft-com:vml" Requires="v">
                <p:oleObj spid="_x0000_s32779" name="Equation" r:id="rId5" imgW="88560" imgH="279360" progId="Equation.DSMT4">
                  <p:embed/>
                </p:oleObj>
              </mc:Choice>
              <mc:Fallback>
                <p:oleObj name="Equation" r:id="rId5" imgW="88560" imgH="279360" progId="Equation.DSMT4">
                  <p:embed/>
                  <p:pic>
                    <p:nvPicPr>
                      <p:cNvPr id="20" name="Object 19" descr="one"/>
                      <p:cNvPicPr/>
                      <p:nvPr/>
                    </p:nvPicPr>
                    <p:blipFill>
                      <a:blip r:embed="rId6"/>
                      <a:stretch>
                        <a:fillRect/>
                      </a:stretch>
                    </p:blipFill>
                    <p:spPr>
                      <a:xfrm>
                        <a:off x="5254666" y="2155765"/>
                        <a:ext cx="85148" cy="264102"/>
                      </a:xfrm>
                      <a:prstGeom prst="rect">
                        <a:avLst/>
                      </a:prstGeom>
                    </p:spPr>
                  </p:pic>
                </p:oleObj>
              </mc:Fallback>
            </mc:AlternateContent>
          </a:graphicData>
        </a:graphic>
      </p:graphicFrame>
      <p:sp>
        <p:nvSpPr>
          <p:cNvPr id="14" name="Content Placeholder 13"/>
          <p:cNvSpPr>
            <a:spLocks noGrp="1"/>
          </p:cNvSpPr>
          <p:nvPr>
            <p:ph sz="quarter" idx="16"/>
          </p:nvPr>
        </p:nvSpPr>
        <p:spPr>
          <a:xfrm>
            <a:off x="5499281" y="2076702"/>
            <a:ext cx="3199537" cy="381899"/>
          </a:xfrm>
        </p:spPr>
        <p:txBody>
          <a:bodyPr/>
          <a:lstStyle/>
          <a:p>
            <a:pPr marL="432" indent="0">
              <a:buNone/>
            </a:pPr>
            <a:r>
              <a:rPr lang="en-US" sz="2400" dirty="0">
                <a:ea typeface="ＭＳ Ｐゴシック" pitchFamily="34" charset="-128"/>
              </a:rPr>
              <a:t>and forms the oxidized</a:t>
            </a:r>
            <a:endParaRPr lang="en-AU" sz="2400" dirty="0"/>
          </a:p>
        </p:txBody>
      </p:sp>
      <p:sp>
        <p:nvSpPr>
          <p:cNvPr id="15" name="Content Placeholder 14"/>
          <p:cNvSpPr>
            <a:spLocks noGrp="1"/>
          </p:cNvSpPr>
          <p:nvPr>
            <p:ph sz="quarter" idx="17"/>
          </p:nvPr>
        </p:nvSpPr>
        <p:spPr>
          <a:xfrm>
            <a:off x="454672" y="2530931"/>
            <a:ext cx="2354580" cy="471527"/>
          </a:xfrm>
        </p:spPr>
        <p:txBody>
          <a:bodyPr/>
          <a:lstStyle/>
          <a:p>
            <a:pPr marL="432" indent="0">
              <a:buNone/>
            </a:pPr>
            <a:r>
              <a:rPr lang="en-US" sz="2400" dirty="0">
                <a:ea typeface="ＭＳ Ｐゴシック" pitchFamily="34" charset="-128"/>
              </a:rPr>
              <a:t>coenzyme N</a:t>
            </a:r>
            <a:r>
              <a:rPr lang="en-US" sz="100" dirty="0">
                <a:ea typeface="ＭＳ Ｐゴシック" pitchFamily="34" charset="-128"/>
              </a:rPr>
              <a:t> </a:t>
            </a:r>
            <a:r>
              <a:rPr lang="en-US" sz="2400" dirty="0">
                <a:ea typeface="ＭＳ Ｐゴシック" pitchFamily="34" charset="-128"/>
              </a:rPr>
              <a:t>A</a:t>
            </a:r>
            <a:r>
              <a:rPr lang="en-US" sz="100" dirty="0">
                <a:ea typeface="ＭＳ Ｐゴシック" pitchFamily="34" charset="-128"/>
              </a:rPr>
              <a:t> </a:t>
            </a:r>
            <a:r>
              <a:rPr lang="en-US" sz="2400" dirty="0">
                <a:ea typeface="ＭＳ Ｐゴシック" pitchFamily="34" charset="-128"/>
              </a:rPr>
              <a:t>D.</a:t>
            </a:r>
          </a:p>
        </p:txBody>
      </p:sp>
      <p:graphicFrame>
        <p:nvGraphicFramePr>
          <p:cNvPr id="21" name="Object 20" descr="N A D H superscript plus H superscript plus, plus Q yields N A D superscript plus, plus Q H superscript 2."/>
          <p:cNvGraphicFramePr>
            <a:graphicFrameLocks noChangeAspect="1"/>
          </p:cNvGraphicFramePr>
          <p:nvPr>
            <p:extLst/>
          </p:nvPr>
        </p:nvGraphicFramePr>
        <p:xfrm>
          <a:off x="2411025" y="3293827"/>
          <a:ext cx="4321951" cy="381898"/>
        </p:xfrm>
        <a:graphic>
          <a:graphicData uri="http://schemas.openxmlformats.org/presentationml/2006/ole">
            <mc:AlternateContent xmlns:mc="http://schemas.openxmlformats.org/markup-compatibility/2006">
              <mc:Choice xmlns:v="urn:schemas-microsoft-com:vml" Requires="v">
                <p:oleObj spid="_x0000_s32780" name="Equation" r:id="rId7" imgW="4025880" imgH="355320" progId="Equation.DSMT4">
                  <p:embed/>
                </p:oleObj>
              </mc:Choice>
              <mc:Fallback>
                <p:oleObj name="Equation" r:id="rId7" imgW="4025880" imgH="355320" progId="Equation.DSMT4">
                  <p:embed/>
                  <p:pic>
                    <p:nvPicPr>
                      <p:cNvPr id="21" name="Object 20" descr="N A D H superscript plus H superscript plus, plus Q yields N A D superscript plus, plus Q H superscript 2."/>
                      <p:cNvPicPr/>
                      <p:nvPr/>
                    </p:nvPicPr>
                    <p:blipFill>
                      <a:blip r:embed="rId8"/>
                      <a:stretch>
                        <a:fillRect/>
                      </a:stretch>
                    </p:blipFill>
                    <p:spPr>
                      <a:xfrm>
                        <a:off x="2411025" y="3293827"/>
                        <a:ext cx="4321951" cy="381898"/>
                      </a:xfrm>
                      <a:prstGeom prst="rect">
                        <a:avLst/>
                      </a:prstGeom>
                    </p:spPr>
                  </p:pic>
                </p:oleObj>
              </mc:Fallback>
            </mc:AlternateContent>
          </a:graphicData>
        </a:graphic>
      </p:graphicFrame>
      <p:sp>
        <p:nvSpPr>
          <p:cNvPr id="16" name="Content Placeholder 15"/>
          <p:cNvSpPr>
            <a:spLocks noGrp="1"/>
          </p:cNvSpPr>
          <p:nvPr>
            <p:ph sz="quarter" idx="18"/>
          </p:nvPr>
        </p:nvSpPr>
        <p:spPr>
          <a:xfrm>
            <a:off x="524516" y="4267863"/>
            <a:ext cx="8482324" cy="736656"/>
          </a:xfrm>
        </p:spPr>
        <p:txBody>
          <a:bodyPr/>
          <a:lstStyle/>
          <a:p>
            <a:pPr marL="432" indent="0">
              <a:buNone/>
            </a:pPr>
            <a:r>
              <a:rPr lang="en-US" sz="2400" dirty="0">
                <a:ea typeface="ＭＳ Ｐゴシック" pitchFamily="34" charset="-128"/>
              </a:rPr>
              <a:t>The hydrogen ions and electrons are transferred to the mobile electron carrier coenzyme Q (C</a:t>
            </a:r>
            <a:r>
              <a:rPr lang="en-US" sz="100" dirty="0">
                <a:ea typeface="ＭＳ Ｐゴシック" pitchFamily="34" charset="-128"/>
              </a:rPr>
              <a:t> </a:t>
            </a:r>
            <a:r>
              <a:rPr lang="en-US" sz="2400" dirty="0">
                <a:ea typeface="ＭＳ Ｐゴシック" pitchFamily="34" charset="-128"/>
              </a:rPr>
              <a:t>o</a:t>
            </a:r>
            <a:r>
              <a:rPr lang="en-US" sz="100" dirty="0">
                <a:ea typeface="ＭＳ Ｐゴシック" pitchFamily="34" charset="-128"/>
              </a:rPr>
              <a:t> </a:t>
            </a:r>
            <a:r>
              <a:rPr lang="en-US" sz="2400" dirty="0">
                <a:ea typeface="ＭＳ Ｐゴシック" pitchFamily="34" charset="-128"/>
              </a:rPr>
              <a:t>Q), which carries electrons</a:t>
            </a:r>
            <a:endParaRPr lang="en-AU" sz="2400" dirty="0"/>
          </a:p>
        </p:txBody>
      </p:sp>
      <p:sp>
        <p:nvSpPr>
          <p:cNvPr id="17" name="Content Placeholder 16"/>
          <p:cNvSpPr>
            <a:spLocks noGrp="1"/>
          </p:cNvSpPr>
          <p:nvPr>
            <p:ph sz="quarter" idx="19"/>
          </p:nvPr>
        </p:nvSpPr>
        <p:spPr>
          <a:xfrm>
            <a:off x="524516" y="5059993"/>
            <a:ext cx="1637018" cy="439100"/>
          </a:xfrm>
        </p:spPr>
        <p:txBody>
          <a:bodyPr/>
          <a:lstStyle/>
          <a:p>
            <a:pPr marL="432" indent="0">
              <a:buNone/>
            </a:pPr>
            <a:r>
              <a:rPr lang="en-US" sz="2400" dirty="0">
                <a:latin typeface="+mn-lt"/>
                <a:ea typeface="ＭＳ Ｐゴシック" pitchFamily="34" charset="-128"/>
              </a:rPr>
              <a:t>to complex</a:t>
            </a:r>
            <a:endParaRPr lang="en-AU" sz="2400" dirty="0">
              <a:latin typeface="+mn-lt"/>
            </a:endParaRPr>
          </a:p>
        </p:txBody>
      </p:sp>
      <p:graphicFrame>
        <p:nvGraphicFramePr>
          <p:cNvPr id="19" name="Object 18" descr="two"/>
          <p:cNvGraphicFramePr>
            <a:graphicFrameLocks noChangeAspect="1"/>
          </p:cNvGraphicFramePr>
          <p:nvPr>
            <p:extLst/>
          </p:nvPr>
        </p:nvGraphicFramePr>
        <p:xfrm>
          <a:off x="2221500" y="5128168"/>
          <a:ext cx="171804" cy="290745"/>
        </p:xfrm>
        <a:graphic>
          <a:graphicData uri="http://schemas.openxmlformats.org/presentationml/2006/ole">
            <mc:AlternateContent xmlns:mc="http://schemas.openxmlformats.org/markup-compatibility/2006">
              <mc:Choice xmlns:v="urn:schemas-microsoft-com:vml" Requires="v">
                <p:oleObj spid="_x0000_s32781" name="Equation" r:id="rId9" imgW="164880" imgH="279360" progId="Equation.DSMT4">
                  <p:embed/>
                </p:oleObj>
              </mc:Choice>
              <mc:Fallback>
                <p:oleObj name="Equation" r:id="rId9" imgW="164880" imgH="279360" progId="Equation.DSMT4">
                  <p:embed/>
                  <p:pic>
                    <p:nvPicPr>
                      <p:cNvPr id="19" name="Object 18" descr="two"/>
                      <p:cNvPicPr/>
                      <p:nvPr/>
                    </p:nvPicPr>
                    <p:blipFill>
                      <a:blip r:embed="rId10"/>
                      <a:stretch>
                        <a:fillRect/>
                      </a:stretch>
                    </p:blipFill>
                    <p:spPr>
                      <a:xfrm>
                        <a:off x="2221500" y="5128168"/>
                        <a:ext cx="171804" cy="290745"/>
                      </a:xfrm>
                      <a:prstGeom prst="rect">
                        <a:avLst/>
                      </a:prstGeom>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Complex </a:t>
            </a:r>
            <a:r>
              <a:rPr lang="en-US" sz="100" dirty="0">
                <a:ea typeface="ＭＳ Ｐゴシック" pitchFamily="34" charset="-128"/>
              </a:rPr>
              <a:t>Two</a:t>
            </a:r>
            <a:r>
              <a:rPr lang="en-US" dirty="0">
                <a:ea typeface="ＭＳ Ｐゴシック" pitchFamily="34" charset="-128"/>
              </a:rPr>
              <a:t> </a:t>
            </a:r>
            <a:r>
              <a:rPr lang="en-US" sz="1000" dirty="0">
                <a:solidFill>
                  <a:schemeClr val="bg1"/>
                </a:solidFill>
                <a:ea typeface="ＭＳ Ｐゴシック" pitchFamily="34" charset="-128"/>
              </a:rPr>
              <a:t>Two</a:t>
            </a:r>
            <a:endParaRPr lang="en-IN" dirty="0"/>
          </a:p>
        </p:txBody>
      </p:sp>
      <p:graphicFrame>
        <p:nvGraphicFramePr>
          <p:cNvPr id="17" name="Object 16">
            <a:extLst>
              <a:ext uri="{FF2B5EF4-FFF2-40B4-BE49-F238E27FC236}">
                <a16:creationId xmlns:a16="http://schemas.microsoft.com/office/drawing/2014/main" id="{81EA94FE-8ED6-4276-A24D-DB322FA28A34}"/>
              </a:ext>
              <a:ext uri="{C183D7F6-B498-43B3-948B-1728B52AA6E4}">
                <adec:decorative xmlns:adec="http://schemas.microsoft.com/office/drawing/2017/decorative" val="1"/>
              </a:ext>
            </a:extLst>
          </p:cNvPr>
          <p:cNvGraphicFramePr>
            <a:graphicFrameLocks noChangeAspect="1"/>
          </p:cNvGraphicFramePr>
          <p:nvPr>
            <p:extLst/>
          </p:nvPr>
        </p:nvGraphicFramePr>
        <p:xfrm>
          <a:off x="2470583" y="835025"/>
          <a:ext cx="300038" cy="438150"/>
        </p:xfrm>
        <a:graphic>
          <a:graphicData uri="http://schemas.openxmlformats.org/presentationml/2006/ole">
            <mc:AlternateContent xmlns:mc="http://schemas.openxmlformats.org/markup-compatibility/2006">
              <mc:Choice xmlns:v="urn:schemas-microsoft-com:vml" Requires="v">
                <p:oleObj spid="_x0000_s33810" name="Equation" r:id="rId3" imgW="190440" imgH="279360" progId="Equation.DSMT4">
                  <p:embed/>
                </p:oleObj>
              </mc:Choice>
              <mc:Fallback>
                <p:oleObj name="Equation" r:id="rId3" imgW="190440" imgH="279360" progId="Equation.DSMT4">
                  <p:embed/>
                  <p:pic>
                    <p:nvPicPr>
                      <p:cNvPr id="17" name="Object 16">
                        <a:extLst>
                          <a:ext uri="{FF2B5EF4-FFF2-40B4-BE49-F238E27FC236}">
                            <a16:creationId xmlns:a16="http://schemas.microsoft.com/office/drawing/2014/main" id="{81EA94FE-8ED6-4276-A24D-DB322FA28A34}"/>
                          </a:ext>
                          <a:ext uri="{C183D7F6-B498-43B3-948B-1728B52AA6E4}">
                            <adec:decorative xmlns:adec="http://schemas.microsoft.com/office/drawing/2017/decorative" val="1"/>
                          </a:ext>
                        </a:extLst>
                      </p:cNvPr>
                      <p:cNvPicPr/>
                      <p:nvPr/>
                    </p:nvPicPr>
                    <p:blipFill>
                      <a:blip r:embed="rId4"/>
                      <a:stretch>
                        <a:fillRect/>
                      </a:stretch>
                    </p:blipFill>
                    <p:spPr>
                      <a:xfrm>
                        <a:off x="2470583" y="835025"/>
                        <a:ext cx="300038" cy="438150"/>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0" y="1558283"/>
            <a:ext cx="1747157" cy="401146"/>
          </a:xfrm>
        </p:spPr>
        <p:txBody>
          <a:bodyPr/>
          <a:lstStyle/>
          <a:p>
            <a:pPr marL="432" indent="0">
              <a:buNone/>
            </a:pPr>
            <a:r>
              <a:rPr lang="en-US" sz="2400" dirty="0">
                <a:ea typeface="ＭＳ Ｐゴシック" charset="0"/>
                <a:cs typeface="ＭＳ Ｐゴシック" charset="0"/>
              </a:rPr>
              <a:t>In</a:t>
            </a:r>
            <a:r>
              <a:rPr lang="en-US" sz="2400" b="1" dirty="0">
                <a:ea typeface="ＭＳ Ｐゴシック" charset="0"/>
                <a:cs typeface="ＭＳ Ｐゴシック" charset="0"/>
              </a:rPr>
              <a:t> complex</a:t>
            </a:r>
            <a:endParaRPr lang="en-AU" sz="2400" dirty="0"/>
          </a:p>
        </p:txBody>
      </p:sp>
      <p:graphicFrame>
        <p:nvGraphicFramePr>
          <p:cNvPr id="18" name="Object 17" descr="two">
            <a:extLst>
              <a:ext uri="{FF2B5EF4-FFF2-40B4-BE49-F238E27FC236}">
                <a16:creationId xmlns:a16="http://schemas.microsoft.com/office/drawing/2014/main" id="{AF2AE07D-2C4B-40E3-B116-CC656A010E46}"/>
              </a:ext>
            </a:extLst>
          </p:cNvPr>
          <p:cNvGraphicFramePr>
            <a:graphicFrameLocks noChangeAspect="1"/>
          </p:cNvGraphicFramePr>
          <p:nvPr>
            <p:extLst/>
          </p:nvPr>
        </p:nvGraphicFramePr>
        <p:xfrm>
          <a:off x="2303785" y="1584907"/>
          <a:ext cx="256145" cy="350513"/>
        </p:xfrm>
        <a:graphic>
          <a:graphicData uri="http://schemas.openxmlformats.org/presentationml/2006/ole">
            <mc:AlternateContent xmlns:mc="http://schemas.openxmlformats.org/markup-compatibility/2006">
              <mc:Choice xmlns:v="urn:schemas-microsoft-com:vml" Requires="v">
                <p:oleObj spid="_x0000_s33811" name="Equation" r:id="rId5" imgW="241200" imgH="330120" progId="Equation.DSMT4">
                  <p:embed/>
                </p:oleObj>
              </mc:Choice>
              <mc:Fallback>
                <p:oleObj name="Equation" r:id="rId5" imgW="241200" imgH="330120" progId="Equation.DSMT4">
                  <p:embed/>
                  <p:pic>
                    <p:nvPicPr>
                      <p:cNvPr id="18" name="Object 17" descr="two">
                        <a:extLst>
                          <a:ext uri="{FF2B5EF4-FFF2-40B4-BE49-F238E27FC236}">
                            <a16:creationId xmlns:a16="http://schemas.microsoft.com/office/drawing/2014/main" id="{AF2AE07D-2C4B-40E3-B116-CC656A010E46}"/>
                          </a:ext>
                        </a:extLst>
                      </p:cNvPr>
                      <p:cNvPicPr/>
                      <p:nvPr/>
                    </p:nvPicPr>
                    <p:blipFill>
                      <a:blip r:embed="rId6"/>
                      <a:stretch>
                        <a:fillRect/>
                      </a:stretch>
                    </p:blipFill>
                    <p:spPr>
                      <a:xfrm>
                        <a:off x="2303785" y="1584907"/>
                        <a:ext cx="256145" cy="350513"/>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2705102" y="1558203"/>
            <a:ext cx="6057900" cy="397667"/>
          </a:xfrm>
        </p:spPr>
        <p:txBody>
          <a:bodyPr/>
          <a:lstStyle/>
          <a:p>
            <a:pPr marL="432" indent="0">
              <a:buNone/>
            </a:pPr>
            <a:r>
              <a:rPr lang="en-US" sz="2400" dirty="0"/>
              <a:t>Q also obtains hydrogen ions and electrons</a:t>
            </a:r>
            <a:endParaRPr lang="en-IN" sz="2400" dirty="0"/>
          </a:p>
        </p:txBody>
      </p:sp>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457201" y="2029276"/>
            <a:ext cx="751114" cy="403678"/>
          </a:xfrm>
        </p:spPr>
        <p:txBody>
          <a:bodyPr/>
          <a:lstStyle/>
          <a:p>
            <a:pPr marL="432" indent="0">
              <a:buNone/>
            </a:pPr>
            <a:r>
              <a:rPr lang="en-US" sz="2400" dirty="0"/>
              <a:t>from</a:t>
            </a:r>
            <a:endParaRPr lang="en-IN" sz="2400" dirty="0"/>
          </a:p>
        </p:txBody>
      </p:sp>
      <p:graphicFrame>
        <p:nvGraphicFramePr>
          <p:cNvPr id="19" name="Object 18" descr="F A D H sub 2">
            <a:extLst>
              <a:ext uri="{FF2B5EF4-FFF2-40B4-BE49-F238E27FC236}">
                <a16:creationId xmlns:a16="http://schemas.microsoft.com/office/drawing/2014/main" id="{105B076D-F68B-4F61-88A4-2D0FE59756A9}"/>
              </a:ext>
            </a:extLst>
          </p:cNvPr>
          <p:cNvGraphicFramePr>
            <a:graphicFrameLocks noChangeAspect="1"/>
          </p:cNvGraphicFramePr>
          <p:nvPr>
            <p:extLst/>
          </p:nvPr>
        </p:nvGraphicFramePr>
        <p:xfrm>
          <a:off x="1297918" y="2040045"/>
          <a:ext cx="1054495" cy="391669"/>
        </p:xfrm>
        <a:graphic>
          <a:graphicData uri="http://schemas.openxmlformats.org/presentationml/2006/ole">
            <mc:AlternateContent xmlns:mc="http://schemas.openxmlformats.org/markup-compatibility/2006">
              <mc:Choice xmlns:v="urn:schemas-microsoft-com:vml" Requires="v">
                <p:oleObj spid="_x0000_s33812" name="Equation" r:id="rId7" imgW="888840" imgH="330120" progId="Equation.DSMT4">
                  <p:embed/>
                </p:oleObj>
              </mc:Choice>
              <mc:Fallback>
                <p:oleObj name="Equation" r:id="rId7" imgW="888840" imgH="330120" progId="Equation.DSMT4">
                  <p:embed/>
                  <p:pic>
                    <p:nvPicPr>
                      <p:cNvPr id="19" name="Object 18" descr="F A D H sub 2">
                        <a:extLst>
                          <a:ext uri="{FF2B5EF4-FFF2-40B4-BE49-F238E27FC236}">
                            <a16:creationId xmlns:a16="http://schemas.microsoft.com/office/drawing/2014/main" id="{105B076D-F68B-4F61-88A4-2D0FE59756A9}"/>
                          </a:ext>
                        </a:extLst>
                      </p:cNvPr>
                      <p:cNvPicPr/>
                      <p:nvPr/>
                    </p:nvPicPr>
                    <p:blipFill>
                      <a:blip r:embed="rId8"/>
                      <a:stretch>
                        <a:fillRect/>
                      </a:stretch>
                    </p:blipFill>
                    <p:spPr>
                      <a:xfrm>
                        <a:off x="1297918" y="2040045"/>
                        <a:ext cx="1054495" cy="391669"/>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2470344" y="2031741"/>
            <a:ext cx="6142069" cy="401216"/>
          </a:xfrm>
        </p:spPr>
        <p:txBody>
          <a:bodyPr/>
          <a:lstStyle/>
          <a:p>
            <a:pPr marL="432" indent="0">
              <a:buNone/>
            </a:pPr>
            <a:r>
              <a:rPr lang="en-US" sz="2400" dirty="0"/>
              <a:t>generated  by the conversion of succinate to</a:t>
            </a:r>
            <a:endParaRPr lang="en-IN" sz="2400" dirty="0"/>
          </a:p>
        </p:txBody>
      </p:sp>
      <p:sp>
        <p:nvSpPr>
          <p:cNvPr id="7" name="Content Placeholder 6">
            <a:extLst>
              <a:ext uri="{FF2B5EF4-FFF2-40B4-BE49-F238E27FC236}">
                <a16:creationId xmlns:a16="http://schemas.microsoft.com/office/drawing/2014/main" id="{56C0E29B-991B-499F-94DA-89B59FF262A4}"/>
              </a:ext>
            </a:extLst>
          </p:cNvPr>
          <p:cNvSpPr>
            <a:spLocks noGrp="1"/>
          </p:cNvSpPr>
          <p:nvPr>
            <p:ph sz="quarter" idx="18"/>
          </p:nvPr>
        </p:nvSpPr>
        <p:spPr>
          <a:xfrm>
            <a:off x="459728" y="2503474"/>
            <a:ext cx="6120686" cy="403012"/>
          </a:xfrm>
        </p:spPr>
        <p:txBody>
          <a:bodyPr/>
          <a:lstStyle/>
          <a:p>
            <a:pPr marL="432" indent="0">
              <a:buNone/>
            </a:pPr>
            <a:r>
              <a:rPr lang="en-US" sz="2400" dirty="0"/>
              <a:t>fumarate in the citric acid cycle, which yields</a:t>
            </a:r>
            <a:endParaRPr lang="en-IN" sz="2400" dirty="0"/>
          </a:p>
        </p:txBody>
      </p:sp>
      <p:graphicFrame>
        <p:nvGraphicFramePr>
          <p:cNvPr id="20" name="Object 19" descr="Q H sub 2">
            <a:extLst>
              <a:ext uri="{FF2B5EF4-FFF2-40B4-BE49-F238E27FC236}">
                <a16:creationId xmlns:a16="http://schemas.microsoft.com/office/drawing/2014/main" id="{4A5EC3DA-F1DD-4F30-A739-E6BEF25EDE69}"/>
              </a:ext>
            </a:extLst>
          </p:cNvPr>
          <p:cNvGraphicFramePr>
            <a:graphicFrameLocks noChangeAspect="1"/>
          </p:cNvGraphicFramePr>
          <p:nvPr>
            <p:extLst/>
          </p:nvPr>
        </p:nvGraphicFramePr>
        <p:xfrm>
          <a:off x="6666723" y="2489803"/>
          <a:ext cx="652886" cy="414026"/>
        </p:xfrm>
        <a:graphic>
          <a:graphicData uri="http://schemas.openxmlformats.org/presentationml/2006/ole">
            <mc:AlternateContent xmlns:mc="http://schemas.openxmlformats.org/markup-compatibility/2006">
              <mc:Choice xmlns:v="urn:schemas-microsoft-com:vml" Requires="v">
                <p:oleObj spid="_x0000_s33813" name="Equation" r:id="rId9" imgW="520560" imgH="330120" progId="Equation.DSMT4">
                  <p:embed/>
                </p:oleObj>
              </mc:Choice>
              <mc:Fallback>
                <p:oleObj name="Equation" r:id="rId9" imgW="520560" imgH="330120" progId="Equation.DSMT4">
                  <p:embed/>
                  <p:pic>
                    <p:nvPicPr>
                      <p:cNvPr id="20" name="Object 19" descr="Q H sub 2">
                        <a:extLst>
                          <a:ext uri="{FF2B5EF4-FFF2-40B4-BE49-F238E27FC236}">
                            <a16:creationId xmlns:a16="http://schemas.microsoft.com/office/drawing/2014/main" id="{4A5EC3DA-F1DD-4F30-A739-E6BEF25EDE69}"/>
                          </a:ext>
                        </a:extLst>
                      </p:cNvPr>
                      <p:cNvPicPr/>
                      <p:nvPr/>
                    </p:nvPicPr>
                    <p:blipFill>
                      <a:blip r:embed="rId10"/>
                      <a:stretch>
                        <a:fillRect/>
                      </a:stretch>
                    </p:blipFill>
                    <p:spPr>
                      <a:xfrm>
                        <a:off x="6666723" y="2489803"/>
                        <a:ext cx="652886" cy="414026"/>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A6532688-FF34-4DF3-8058-6C1D428DFCE6}"/>
              </a:ext>
            </a:extLst>
          </p:cNvPr>
          <p:cNvSpPr>
            <a:spLocks noGrp="1"/>
          </p:cNvSpPr>
          <p:nvPr>
            <p:ph sz="quarter" idx="19"/>
          </p:nvPr>
        </p:nvSpPr>
        <p:spPr>
          <a:xfrm>
            <a:off x="7389519" y="2502808"/>
            <a:ext cx="1182982" cy="387349"/>
          </a:xfrm>
        </p:spPr>
        <p:txBody>
          <a:bodyPr/>
          <a:lstStyle/>
          <a:p>
            <a:pPr marL="0" indent="0">
              <a:buNone/>
            </a:pPr>
            <a:r>
              <a:rPr lang="en-US" sz="2400" dirty="0"/>
              <a:t>and the</a:t>
            </a:r>
            <a:endParaRPr lang="en-IN" sz="2400" dirty="0"/>
          </a:p>
        </p:txBody>
      </p:sp>
      <p:sp>
        <p:nvSpPr>
          <p:cNvPr id="9" name="Content Placeholder 8">
            <a:extLst>
              <a:ext uri="{FF2B5EF4-FFF2-40B4-BE49-F238E27FC236}">
                <a16:creationId xmlns:a16="http://schemas.microsoft.com/office/drawing/2014/main" id="{2D1F08BF-EB80-4C4B-ACFE-9B1D66C25EE1}"/>
              </a:ext>
            </a:extLst>
          </p:cNvPr>
          <p:cNvSpPr>
            <a:spLocks noGrp="1"/>
          </p:cNvSpPr>
          <p:nvPr>
            <p:ph sz="quarter" idx="20"/>
          </p:nvPr>
        </p:nvSpPr>
        <p:spPr>
          <a:xfrm>
            <a:off x="474663" y="2960043"/>
            <a:ext cx="3542166" cy="408842"/>
          </a:xfrm>
        </p:spPr>
        <p:txBody>
          <a:bodyPr/>
          <a:lstStyle/>
          <a:p>
            <a:pPr marL="0" indent="0">
              <a:buNone/>
            </a:pPr>
            <a:r>
              <a:rPr lang="en-US" sz="2400" dirty="0"/>
              <a:t>oxidized coenzyme F</a:t>
            </a:r>
            <a:r>
              <a:rPr lang="en-US" sz="100" dirty="0"/>
              <a:t> </a:t>
            </a:r>
            <a:r>
              <a:rPr lang="en-US" sz="2400" dirty="0"/>
              <a:t>A</a:t>
            </a:r>
            <a:r>
              <a:rPr lang="en-US" sz="100" dirty="0"/>
              <a:t> </a:t>
            </a:r>
            <a:r>
              <a:rPr lang="en-US" sz="2400" dirty="0"/>
              <a:t>D.</a:t>
            </a:r>
            <a:endParaRPr lang="en-IN" sz="2400" dirty="0"/>
          </a:p>
        </p:txBody>
      </p:sp>
      <p:graphicFrame>
        <p:nvGraphicFramePr>
          <p:cNvPr id="21" name="Object 2" descr="F A D H 2 plus Q yields F A D plus Q H 2.">
            <a:extLst>
              <a:ext uri="{FF2B5EF4-FFF2-40B4-BE49-F238E27FC236}">
                <a16:creationId xmlns:a16="http://schemas.microsoft.com/office/drawing/2014/main" id="{8D9EE091-FADD-4110-81BE-68640FF718A0}"/>
              </a:ext>
            </a:extLst>
          </p:cNvPr>
          <p:cNvGraphicFramePr>
            <a:graphicFrameLocks noChangeAspect="1"/>
          </p:cNvGraphicFramePr>
          <p:nvPr>
            <p:extLst/>
          </p:nvPr>
        </p:nvGraphicFramePr>
        <p:xfrm>
          <a:off x="2686050" y="3574094"/>
          <a:ext cx="3771900" cy="419100"/>
        </p:xfrm>
        <a:graphic>
          <a:graphicData uri="http://schemas.openxmlformats.org/presentationml/2006/ole">
            <mc:AlternateContent xmlns:mc="http://schemas.openxmlformats.org/markup-compatibility/2006">
              <mc:Choice xmlns:v="urn:schemas-microsoft-com:vml" Requires="v">
                <p:oleObj spid="_x0000_s33814" name="Equation" r:id="rId11" imgW="3771720" imgH="419040" progId="Equation.DSMT4">
                  <p:embed/>
                </p:oleObj>
              </mc:Choice>
              <mc:Fallback>
                <p:oleObj name="Equation" r:id="rId11" imgW="3771720" imgH="419040" progId="Equation.DSMT4">
                  <p:embed/>
                  <p:pic>
                    <p:nvPicPr>
                      <p:cNvPr id="21" name="Object 2" descr="F A D H 2 plus Q yields F A D plus Q H 2.">
                        <a:extLst>
                          <a:ext uri="{FF2B5EF4-FFF2-40B4-BE49-F238E27FC236}">
                            <a16:creationId xmlns:a16="http://schemas.microsoft.com/office/drawing/2014/main" id="{8D9EE091-FADD-4110-81BE-68640FF718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6050" y="3574094"/>
                        <a:ext cx="37719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Content Placeholder 9">
            <a:extLst>
              <a:ext uri="{FF2B5EF4-FFF2-40B4-BE49-F238E27FC236}">
                <a16:creationId xmlns:a16="http://schemas.microsoft.com/office/drawing/2014/main" id="{180B4E06-0031-4DB6-85FE-540798F9CB91}"/>
              </a:ext>
            </a:extLst>
          </p:cNvPr>
          <p:cNvSpPr>
            <a:spLocks noGrp="1"/>
          </p:cNvSpPr>
          <p:nvPr>
            <p:ph sz="quarter" idx="21"/>
          </p:nvPr>
        </p:nvSpPr>
        <p:spPr>
          <a:xfrm>
            <a:off x="474664" y="4268257"/>
            <a:ext cx="2529793" cy="387788"/>
          </a:xfrm>
        </p:spPr>
        <p:txBody>
          <a:bodyPr/>
          <a:lstStyle/>
          <a:p>
            <a:pPr marL="432" indent="0">
              <a:buNone/>
            </a:pPr>
            <a:r>
              <a:rPr lang="en-US" sz="2400" dirty="0"/>
              <a:t>Because complex</a:t>
            </a:r>
            <a:endParaRPr lang="en-AU" sz="2400" dirty="0"/>
          </a:p>
        </p:txBody>
      </p:sp>
      <p:graphicFrame>
        <p:nvGraphicFramePr>
          <p:cNvPr id="22" name="Object 21" descr="two">
            <a:extLst>
              <a:ext uri="{FF2B5EF4-FFF2-40B4-BE49-F238E27FC236}">
                <a16:creationId xmlns:a16="http://schemas.microsoft.com/office/drawing/2014/main" id="{FBCF37C4-01D6-4E15-87C8-3FC944E17474}"/>
              </a:ext>
            </a:extLst>
          </p:cNvPr>
          <p:cNvGraphicFramePr>
            <a:graphicFrameLocks noChangeAspect="1"/>
          </p:cNvGraphicFramePr>
          <p:nvPr>
            <p:extLst/>
          </p:nvPr>
        </p:nvGraphicFramePr>
        <p:xfrm>
          <a:off x="3059431" y="4315207"/>
          <a:ext cx="165100" cy="279400"/>
        </p:xfrm>
        <a:graphic>
          <a:graphicData uri="http://schemas.openxmlformats.org/presentationml/2006/ole">
            <mc:AlternateContent xmlns:mc="http://schemas.openxmlformats.org/markup-compatibility/2006">
              <mc:Choice xmlns:v="urn:schemas-microsoft-com:vml" Requires="v">
                <p:oleObj spid="_x0000_s33815" name="Equation" r:id="rId13" imgW="164880" imgH="279360" progId="Equation.DSMT4">
                  <p:embed/>
                </p:oleObj>
              </mc:Choice>
              <mc:Fallback>
                <p:oleObj name="Equation" r:id="rId13" imgW="164880" imgH="279360" progId="Equation.DSMT4">
                  <p:embed/>
                  <p:pic>
                    <p:nvPicPr>
                      <p:cNvPr id="22" name="Object 21" descr="two">
                        <a:extLst>
                          <a:ext uri="{FF2B5EF4-FFF2-40B4-BE49-F238E27FC236}">
                            <a16:creationId xmlns:a16="http://schemas.microsoft.com/office/drawing/2014/main" id="{FBCF37C4-01D6-4E15-87C8-3FC944E17474}"/>
                          </a:ext>
                        </a:extLst>
                      </p:cNvPr>
                      <p:cNvPicPr/>
                      <p:nvPr/>
                    </p:nvPicPr>
                    <p:blipFill>
                      <a:blip r:embed="rId14"/>
                      <a:stretch>
                        <a:fillRect/>
                      </a:stretch>
                    </p:blipFill>
                    <p:spPr>
                      <a:xfrm>
                        <a:off x="3059431" y="4315207"/>
                        <a:ext cx="165100" cy="2794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8DAD9B92-159E-468A-84D8-32107B25D450}"/>
              </a:ext>
            </a:extLst>
          </p:cNvPr>
          <p:cNvSpPr>
            <a:spLocks noGrp="1"/>
          </p:cNvSpPr>
          <p:nvPr>
            <p:ph sz="quarter" idx="22"/>
          </p:nvPr>
        </p:nvSpPr>
        <p:spPr>
          <a:xfrm>
            <a:off x="3347647" y="4265993"/>
            <a:ext cx="5392020" cy="398462"/>
          </a:xfrm>
        </p:spPr>
        <p:txBody>
          <a:bodyPr/>
          <a:lstStyle/>
          <a:p>
            <a:pPr marL="432" indent="0">
              <a:buNone/>
            </a:pPr>
            <a:r>
              <a:rPr lang="en-US" sz="2400" dirty="0"/>
              <a:t>is at a lower energy level than complex</a:t>
            </a:r>
            <a:endParaRPr lang="en-AU" sz="2400" dirty="0"/>
          </a:p>
        </p:txBody>
      </p:sp>
      <p:graphicFrame>
        <p:nvGraphicFramePr>
          <p:cNvPr id="23" name="Object 22" descr="one">
            <a:extLst>
              <a:ext uri="{FF2B5EF4-FFF2-40B4-BE49-F238E27FC236}">
                <a16:creationId xmlns:a16="http://schemas.microsoft.com/office/drawing/2014/main" id="{E7A46020-274F-42B3-9AE7-7BE983D44B40}"/>
              </a:ext>
            </a:extLst>
          </p:cNvPr>
          <p:cNvGraphicFramePr>
            <a:graphicFrameLocks noChangeAspect="1"/>
          </p:cNvGraphicFramePr>
          <p:nvPr>
            <p:extLst/>
          </p:nvPr>
        </p:nvGraphicFramePr>
        <p:xfrm>
          <a:off x="8790668" y="4302211"/>
          <a:ext cx="168275" cy="341312"/>
        </p:xfrm>
        <a:graphic>
          <a:graphicData uri="http://schemas.openxmlformats.org/presentationml/2006/ole">
            <mc:AlternateContent xmlns:mc="http://schemas.openxmlformats.org/markup-compatibility/2006">
              <mc:Choice xmlns:v="urn:schemas-microsoft-com:vml" Requires="v">
                <p:oleObj spid="_x0000_s33816" name="Equation" r:id="rId15" imgW="164880" imgH="330120" progId="Equation.DSMT4">
                  <p:embed/>
                </p:oleObj>
              </mc:Choice>
              <mc:Fallback>
                <p:oleObj name="Equation" r:id="rId15" imgW="164880" imgH="330120" progId="Equation.DSMT4">
                  <p:embed/>
                  <p:pic>
                    <p:nvPicPr>
                      <p:cNvPr id="23" name="Object 22" descr="one">
                        <a:extLst>
                          <a:ext uri="{FF2B5EF4-FFF2-40B4-BE49-F238E27FC236}">
                            <a16:creationId xmlns:a16="http://schemas.microsoft.com/office/drawing/2014/main" id="{E7A46020-274F-42B3-9AE7-7BE983D44B40}"/>
                          </a:ext>
                        </a:extLst>
                      </p:cNvPr>
                      <p:cNvPicPr/>
                      <p:nvPr/>
                    </p:nvPicPr>
                    <p:blipFill>
                      <a:blip r:embed="rId16"/>
                      <a:stretch>
                        <a:fillRect/>
                      </a:stretch>
                    </p:blipFill>
                    <p:spPr>
                      <a:xfrm>
                        <a:off x="8790668" y="4302211"/>
                        <a:ext cx="168275" cy="341312"/>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7EFA505E-B4C9-4CC1-B71E-D4DCA29526D5}"/>
              </a:ext>
            </a:extLst>
          </p:cNvPr>
          <p:cNvSpPr>
            <a:spLocks noGrp="1"/>
          </p:cNvSpPr>
          <p:nvPr>
            <p:ph sz="quarter" idx="23"/>
          </p:nvPr>
        </p:nvSpPr>
        <p:spPr>
          <a:xfrm>
            <a:off x="457200" y="4742505"/>
            <a:ext cx="2563586" cy="389583"/>
          </a:xfrm>
        </p:spPr>
        <p:txBody>
          <a:bodyPr/>
          <a:lstStyle/>
          <a:p>
            <a:pPr marL="432" indent="0">
              <a:buNone/>
            </a:pPr>
            <a:r>
              <a:rPr lang="en-US" sz="2400" dirty="0"/>
              <a:t>the electrons from</a:t>
            </a:r>
            <a:endParaRPr lang="en-IN" sz="2400" dirty="0"/>
          </a:p>
        </p:txBody>
      </p:sp>
      <p:graphicFrame>
        <p:nvGraphicFramePr>
          <p:cNvPr id="24" name="Object 23" descr="F A D H sub 2">
            <a:extLst>
              <a:ext uri="{FF2B5EF4-FFF2-40B4-BE49-F238E27FC236}">
                <a16:creationId xmlns:a16="http://schemas.microsoft.com/office/drawing/2014/main" id="{10FA356D-DA55-4C2A-9DE2-FAE3A0812FC8}"/>
              </a:ext>
            </a:extLst>
          </p:cNvPr>
          <p:cNvGraphicFramePr>
            <a:graphicFrameLocks noChangeAspect="1"/>
          </p:cNvGraphicFramePr>
          <p:nvPr>
            <p:extLst/>
          </p:nvPr>
        </p:nvGraphicFramePr>
        <p:xfrm>
          <a:off x="3110228" y="4737235"/>
          <a:ext cx="963613" cy="392112"/>
        </p:xfrm>
        <a:graphic>
          <a:graphicData uri="http://schemas.openxmlformats.org/presentationml/2006/ole">
            <mc:AlternateContent xmlns:mc="http://schemas.openxmlformats.org/markup-compatibility/2006">
              <mc:Choice xmlns:v="urn:schemas-microsoft-com:vml" Requires="v">
                <p:oleObj spid="_x0000_s33817" name="Equation" r:id="rId17" imgW="812520" imgH="330120" progId="Equation.DSMT4">
                  <p:embed/>
                </p:oleObj>
              </mc:Choice>
              <mc:Fallback>
                <p:oleObj name="Equation" r:id="rId17" imgW="812520" imgH="330120" progId="Equation.DSMT4">
                  <p:embed/>
                  <p:pic>
                    <p:nvPicPr>
                      <p:cNvPr id="24" name="Object 23" descr="F A D H sub 2">
                        <a:extLst>
                          <a:ext uri="{FF2B5EF4-FFF2-40B4-BE49-F238E27FC236}">
                            <a16:creationId xmlns:a16="http://schemas.microsoft.com/office/drawing/2014/main" id="{10FA356D-DA55-4C2A-9DE2-FAE3A0812FC8}"/>
                          </a:ext>
                        </a:extLst>
                      </p:cNvPr>
                      <p:cNvPicPr/>
                      <p:nvPr/>
                    </p:nvPicPr>
                    <p:blipFill>
                      <a:blip r:embed="rId18"/>
                      <a:stretch>
                        <a:fillRect/>
                      </a:stretch>
                    </p:blipFill>
                    <p:spPr>
                      <a:xfrm>
                        <a:off x="3110228" y="4737235"/>
                        <a:ext cx="963613" cy="392112"/>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84125177-73DC-43A1-B8FF-941BB5428F88}"/>
              </a:ext>
            </a:extLst>
          </p:cNvPr>
          <p:cNvSpPr>
            <a:spLocks noGrp="1"/>
          </p:cNvSpPr>
          <p:nvPr>
            <p:ph sz="quarter" idx="24"/>
          </p:nvPr>
        </p:nvSpPr>
        <p:spPr>
          <a:xfrm>
            <a:off x="4151815" y="4739236"/>
            <a:ext cx="4772380" cy="385010"/>
          </a:xfrm>
        </p:spPr>
        <p:txBody>
          <a:bodyPr/>
          <a:lstStyle/>
          <a:p>
            <a:pPr marL="0" indent="0">
              <a:buNone/>
            </a:pPr>
            <a:r>
              <a:rPr lang="en-US" sz="2400" dirty="0"/>
              <a:t>enter electron transport at a lower</a:t>
            </a:r>
            <a:endParaRPr lang="en-IN" sz="2400" dirty="0">
              <a:latin typeface="+mn-lt"/>
            </a:endParaRPr>
          </a:p>
        </p:txBody>
      </p:sp>
      <p:sp>
        <p:nvSpPr>
          <p:cNvPr id="14" name="Content Placeholder 13">
            <a:extLst>
              <a:ext uri="{FF2B5EF4-FFF2-40B4-BE49-F238E27FC236}">
                <a16:creationId xmlns:a16="http://schemas.microsoft.com/office/drawing/2014/main" id="{31FFCF45-61F0-4218-B287-2B1ABEE662EB}"/>
              </a:ext>
            </a:extLst>
          </p:cNvPr>
          <p:cNvSpPr>
            <a:spLocks noGrp="1"/>
          </p:cNvSpPr>
          <p:nvPr>
            <p:ph sz="quarter" idx="25"/>
          </p:nvPr>
        </p:nvSpPr>
        <p:spPr>
          <a:xfrm>
            <a:off x="474664" y="5197329"/>
            <a:ext cx="5093379" cy="418523"/>
          </a:xfrm>
        </p:spPr>
        <p:txBody>
          <a:bodyPr/>
          <a:lstStyle/>
          <a:p>
            <a:pPr marL="0" indent="0">
              <a:buNone/>
            </a:pPr>
            <a:r>
              <a:rPr lang="en-US" sz="2400" dirty="0"/>
              <a:t>energy level than those from N</a:t>
            </a:r>
            <a:r>
              <a:rPr lang="en-US" sz="100" dirty="0"/>
              <a:t> </a:t>
            </a:r>
            <a:r>
              <a:rPr lang="en-US" sz="2400" dirty="0"/>
              <a:t>A</a:t>
            </a:r>
            <a:r>
              <a:rPr lang="en-US" sz="100" dirty="0"/>
              <a:t> </a:t>
            </a:r>
            <a:r>
              <a:rPr lang="en-US" sz="2400" dirty="0"/>
              <a:t>D</a:t>
            </a:r>
            <a:r>
              <a:rPr lang="en-US" sz="100" dirty="0"/>
              <a:t> </a:t>
            </a:r>
            <a:r>
              <a:rPr lang="en-US" sz="2400" dirty="0"/>
              <a:t>H.</a:t>
            </a:r>
            <a:endParaRPr lang="en-IN" sz="2400" dirty="0">
              <a:latin typeface="+mn-lt"/>
            </a:endParaRPr>
          </a:p>
        </p:txBody>
      </p:sp>
    </p:spTree>
    <p:extLst>
      <p:ext uri="{BB962C8B-B14F-4D97-AF65-F5344CB8AC3E}">
        <p14:creationId xmlns:p14="http://schemas.microsoft.com/office/powerpoint/2010/main" val="3483885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Complex </a:t>
            </a:r>
            <a:r>
              <a:rPr lang="en-US" sz="100" dirty="0">
                <a:ea typeface="ＭＳ Ｐゴシック" pitchFamily="34" charset="-128"/>
              </a:rPr>
              <a:t>Three</a:t>
            </a:r>
            <a:r>
              <a:rPr lang="en-US" dirty="0">
                <a:ea typeface="ＭＳ Ｐゴシック" pitchFamily="34" charset="-128"/>
              </a:rPr>
              <a:t> </a:t>
            </a:r>
            <a:r>
              <a:rPr lang="en-US" sz="1000" dirty="0">
                <a:solidFill>
                  <a:schemeClr val="bg1"/>
                </a:solidFill>
                <a:ea typeface="ＭＳ Ｐゴシック" pitchFamily="34" charset="-128"/>
              </a:rPr>
              <a:t>Three</a:t>
            </a:r>
            <a:endParaRPr lang="en-IN" dirty="0"/>
          </a:p>
        </p:txBody>
      </p:sp>
      <p:graphicFrame>
        <p:nvGraphicFramePr>
          <p:cNvPr id="17" name="Object 16">
            <a:extLst>
              <a:ext uri="{FF2B5EF4-FFF2-40B4-BE49-F238E27FC236}">
                <a16:creationId xmlns:a16="http://schemas.microsoft.com/office/drawing/2014/main" id="{E365592C-9CB4-4CD2-9A68-4E9EF7ED8CF8}"/>
              </a:ext>
              <a:ext uri="{C183D7F6-B498-43B3-948B-1728B52AA6E4}">
                <adec:decorative xmlns:adec="http://schemas.microsoft.com/office/drawing/2017/decorative" val="1"/>
              </a:ext>
            </a:extLst>
          </p:cNvPr>
          <p:cNvGraphicFramePr>
            <a:graphicFrameLocks noChangeAspect="1"/>
          </p:cNvGraphicFramePr>
          <p:nvPr>
            <p:extLst/>
          </p:nvPr>
        </p:nvGraphicFramePr>
        <p:xfrm>
          <a:off x="2490665" y="835025"/>
          <a:ext cx="419100" cy="438150"/>
        </p:xfrm>
        <a:graphic>
          <a:graphicData uri="http://schemas.openxmlformats.org/presentationml/2006/ole">
            <mc:AlternateContent xmlns:mc="http://schemas.openxmlformats.org/markup-compatibility/2006">
              <mc:Choice xmlns:v="urn:schemas-microsoft-com:vml" Requires="v">
                <p:oleObj spid="_x0000_s34830" name="Equation" r:id="rId3" imgW="266400" imgH="279360" progId="Equation.DSMT4">
                  <p:embed/>
                </p:oleObj>
              </mc:Choice>
              <mc:Fallback>
                <p:oleObj name="Equation" r:id="rId3" imgW="266400" imgH="279360" progId="Equation.DSMT4">
                  <p:embed/>
                  <p:pic>
                    <p:nvPicPr>
                      <p:cNvPr id="17" name="Object 16">
                        <a:extLst>
                          <a:ext uri="{FF2B5EF4-FFF2-40B4-BE49-F238E27FC236}">
                            <a16:creationId xmlns:a16="http://schemas.microsoft.com/office/drawing/2014/main" id="{E365592C-9CB4-4CD2-9A68-4E9EF7ED8CF8}"/>
                          </a:ext>
                          <a:ext uri="{C183D7F6-B498-43B3-948B-1728B52AA6E4}">
                            <adec:decorative xmlns:adec="http://schemas.microsoft.com/office/drawing/2017/decorative" val="1"/>
                          </a:ext>
                        </a:extLst>
                      </p:cNvPr>
                      <p:cNvPicPr/>
                      <p:nvPr/>
                    </p:nvPicPr>
                    <p:blipFill>
                      <a:blip r:embed="rId4"/>
                      <a:stretch>
                        <a:fillRect/>
                      </a:stretch>
                    </p:blipFill>
                    <p:spPr>
                      <a:xfrm>
                        <a:off x="2490665" y="835025"/>
                        <a:ext cx="419100" cy="438150"/>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1" y="1558283"/>
            <a:ext cx="2939142" cy="401146"/>
          </a:xfrm>
        </p:spPr>
        <p:txBody>
          <a:bodyPr/>
          <a:lstStyle/>
          <a:p>
            <a:pPr marL="432" indent="0">
              <a:buNone/>
            </a:pPr>
            <a:r>
              <a:rPr lang="en-US" sz="2400" dirty="0">
                <a:ea typeface="ＭＳ Ｐゴシック" charset="0"/>
                <a:cs typeface="ＭＳ Ｐゴシック" charset="0"/>
              </a:rPr>
              <a:t>In </a:t>
            </a:r>
            <a:r>
              <a:rPr lang="en-US" sz="2400" b="1" dirty="0">
                <a:ea typeface="ＭＳ Ｐゴシック" charset="0"/>
                <a:cs typeface="ＭＳ Ｐゴシック" charset="0"/>
              </a:rPr>
              <a:t>enzyme complex</a:t>
            </a:r>
            <a:endParaRPr lang="en-US" sz="2400" dirty="0"/>
          </a:p>
        </p:txBody>
      </p:sp>
      <p:graphicFrame>
        <p:nvGraphicFramePr>
          <p:cNvPr id="18" name="Object 17" descr="Three">
            <a:extLst>
              <a:ext uri="{FF2B5EF4-FFF2-40B4-BE49-F238E27FC236}">
                <a16:creationId xmlns:a16="http://schemas.microsoft.com/office/drawing/2014/main" id="{9EB65FBF-B8CD-4940-860D-BAAD253A351A}"/>
              </a:ext>
            </a:extLst>
          </p:cNvPr>
          <p:cNvGraphicFramePr>
            <a:graphicFrameLocks noChangeAspect="1"/>
          </p:cNvGraphicFramePr>
          <p:nvPr>
            <p:extLst/>
          </p:nvPr>
        </p:nvGraphicFramePr>
        <p:xfrm>
          <a:off x="3467329" y="1598613"/>
          <a:ext cx="317500" cy="319087"/>
        </p:xfrm>
        <a:graphic>
          <a:graphicData uri="http://schemas.openxmlformats.org/presentationml/2006/ole">
            <mc:AlternateContent xmlns:mc="http://schemas.openxmlformats.org/markup-compatibility/2006">
              <mc:Choice xmlns:v="urn:schemas-microsoft-com:vml" Requires="v">
                <p:oleObj spid="_x0000_s34831" name="Equation" r:id="rId5" imgW="330120" imgH="330120" progId="Equation.DSMT4">
                  <p:embed/>
                </p:oleObj>
              </mc:Choice>
              <mc:Fallback>
                <p:oleObj name="Equation" r:id="rId5" imgW="330120" imgH="330120" progId="Equation.DSMT4">
                  <p:embed/>
                  <p:pic>
                    <p:nvPicPr>
                      <p:cNvPr id="18" name="Object 17" descr="Three">
                        <a:extLst>
                          <a:ext uri="{FF2B5EF4-FFF2-40B4-BE49-F238E27FC236}">
                            <a16:creationId xmlns:a16="http://schemas.microsoft.com/office/drawing/2014/main" id="{9EB65FBF-B8CD-4940-860D-BAAD253A351A}"/>
                          </a:ext>
                        </a:extLst>
                      </p:cNvPr>
                      <p:cNvPicPr/>
                      <p:nvPr/>
                    </p:nvPicPr>
                    <p:blipFill>
                      <a:blip r:embed="rId6"/>
                      <a:stretch>
                        <a:fillRect/>
                      </a:stretch>
                    </p:blipFill>
                    <p:spPr>
                      <a:xfrm>
                        <a:off x="3467329" y="1598613"/>
                        <a:ext cx="317500" cy="319087"/>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3918863" y="1538317"/>
            <a:ext cx="4147457" cy="421106"/>
          </a:xfrm>
        </p:spPr>
        <p:txBody>
          <a:bodyPr/>
          <a:lstStyle/>
          <a:p>
            <a:pPr marL="432" indent="0">
              <a:buNone/>
            </a:pPr>
            <a:r>
              <a:rPr lang="en-US" sz="2400" dirty="0">
                <a:ea typeface="ＭＳ Ｐゴシック" charset="0"/>
                <a:cs typeface="ＭＳ Ｐゴシック" charset="0"/>
              </a:rPr>
              <a:t>electrons are transferred from</a:t>
            </a:r>
            <a:endParaRPr lang="en-IN" sz="2400" dirty="0"/>
          </a:p>
        </p:txBody>
      </p:sp>
      <p:graphicFrame>
        <p:nvGraphicFramePr>
          <p:cNvPr id="19" name="Object 18" descr="Q H sub 2">
            <a:extLst>
              <a:ext uri="{FF2B5EF4-FFF2-40B4-BE49-F238E27FC236}">
                <a16:creationId xmlns:a16="http://schemas.microsoft.com/office/drawing/2014/main" id="{7AB35423-596B-4895-BF0A-C955BF994D7F}"/>
              </a:ext>
            </a:extLst>
          </p:cNvPr>
          <p:cNvGraphicFramePr>
            <a:graphicFrameLocks noChangeAspect="1"/>
          </p:cNvGraphicFramePr>
          <p:nvPr>
            <p:extLst/>
          </p:nvPr>
        </p:nvGraphicFramePr>
        <p:xfrm>
          <a:off x="8135223" y="1577086"/>
          <a:ext cx="584283" cy="370521"/>
        </p:xfrm>
        <a:graphic>
          <a:graphicData uri="http://schemas.openxmlformats.org/presentationml/2006/ole">
            <mc:AlternateContent xmlns:mc="http://schemas.openxmlformats.org/markup-compatibility/2006">
              <mc:Choice xmlns:v="urn:schemas-microsoft-com:vml" Requires="v">
                <p:oleObj spid="_x0000_s34832" name="Equation" r:id="rId7" imgW="520560" imgH="330120" progId="Equation.DSMT4">
                  <p:embed/>
                </p:oleObj>
              </mc:Choice>
              <mc:Fallback>
                <p:oleObj name="Equation" r:id="rId7" imgW="520560" imgH="330120" progId="Equation.DSMT4">
                  <p:embed/>
                  <p:pic>
                    <p:nvPicPr>
                      <p:cNvPr id="19" name="Object 18" descr="Q H sub 2">
                        <a:extLst>
                          <a:ext uri="{FF2B5EF4-FFF2-40B4-BE49-F238E27FC236}">
                            <a16:creationId xmlns:a16="http://schemas.microsoft.com/office/drawing/2014/main" id="{7AB35423-596B-4895-BF0A-C955BF994D7F}"/>
                          </a:ext>
                        </a:extLst>
                      </p:cNvPr>
                      <p:cNvPicPr/>
                      <p:nvPr/>
                    </p:nvPicPr>
                    <p:blipFill>
                      <a:blip r:embed="rId8"/>
                      <a:stretch>
                        <a:fillRect/>
                      </a:stretch>
                    </p:blipFill>
                    <p:spPr>
                      <a:xfrm>
                        <a:off x="8135223" y="1577086"/>
                        <a:ext cx="584283" cy="370521"/>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457200" y="2029276"/>
            <a:ext cx="8409214" cy="762906"/>
          </a:xfrm>
        </p:spPr>
        <p:txBody>
          <a:bodyPr/>
          <a:lstStyle/>
          <a:p>
            <a:pPr marL="432" indent="0">
              <a:buNone/>
            </a:pPr>
            <a:r>
              <a:rPr lang="en-US" sz="2400" dirty="0">
                <a:ea typeface="ＭＳ Ｐゴシック" charset="0"/>
                <a:cs typeface="ＭＳ Ｐゴシック" charset="0"/>
              </a:rPr>
              <a:t>to iron-containing proteins called cytochromes and eventually to cytochrome </a:t>
            </a:r>
            <a:r>
              <a:rPr lang="en-US" sz="2400" i="1" dirty="0">
                <a:ea typeface="ＭＳ Ｐゴシック" charset="0"/>
                <a:cs typeface="ＭＳ Ｐゴシック" charset="0"/>
              </a:rPr>
              <a:t>c</a:t>
            </a:r>
            <a:r>
              <a:rPr lang="en-US" sz="2400" dirty="0">
                <a:ea typeface="ＭＳ Ｐゴシック" charset="0"/>
                <a:cs typeface="ＭＳ Ｐゴシック" charset="0"/>
              </a:rPr>
              <a:t>, a mobile electron carrier.</a:t>
            </a:r>
            <a:endParaRPr lang="en-IN" sz="2400" dirty="0"/>
          </a:p>
        </p:txBody>
      </p:sp>
      <p:graphicFrame>
        <p:nvGraphicFramePr>
          <p:cNvPr id="20" name="Object 2" descr="Q H 2 plus 2 cyt c, left parenthesis, F e superscript 3 plus, right parenthesis, yields Q plus 2 H superscript plus, plus 2 cyt C, left parenthesis, F e superscript 2 minus, right parenthesis.">
            <a:extLst>
              <a:ext uri="{FF2B5EF4-FFF2-40B4-BE49-F238E27FC236}">
                <a16:creationId xmlns:a16="http://schemas.microsoft.com/office/drawing/2014/main" id="{29DA2F82-575B-4DAE-8567-88CB2A81D312}"/>
              </a:ext>
            </a:extLst>
          </p:cNvPr>
          <p:cNvGraphicFramePr>
            <a:graphicFrameLocks noChangeAspect="1"/>
          </p:cNvGraphicFramePr>
          <p:nvPr>
            <p:extLst/>
          </p:nvPr>
        </p:nvGraphicFramePr>
        <p:xfrm>
          <a:off x="1196975" y="3052763"/>
          <a:ext cx="6769100" cy="635000"/>
        </p:xfrm>
        <a:graphic>
          <a:graphicData uri="http://schemas.openxmlformats.org/presentationml/2006/ole">
            <mc:AlternateContent xmlns:mc="http://schemas.openxmlformats.org/markup-compatibility/2006">
              <mc:Choice xmlns:v="urn:schemas-microsoft-com:vml" Requires="v">
                <p:oleObj spid="_x0000_s34833" name="Equation" r:id="rId9" imgW="6769080" imgH="634680" progId="Equation.DSMT4">
                  <p:embed/>
                </p:oleObj>
              </mc:Choice>
              <mc:Fallback>
                <p:oleObj name="Equation" r:id="rId9" imgW="6769080" imgH="634680" progId="Equation.DSMT4">
                  <p:embed/>
                  <p:pic>
                    <p:nvPicPr>
                      <p:cNvPr id="20" name="Object 2" descr="Q H 2 plus 2 cyt c, left parenthesis, F e superscript 3 plus, right parenthesis, yields Q plus 2 H superscript plus, plus 2 cyt C, left parenthesis, F e superscript 2 minus, right parenthesis.">
                        <a:extLst>
                          <a:ext uri="{FF2B5EF4-FFF2-40B4-BE49-F238E27FC236}">
                            <a16:creationId xmlns:a16="http://schemas.microsoft.com/office/drawing/2014/main" id="{29DA2F82-575B-4DAE-8567-88CB2A81D312}"/>
                          </a:ext>
                        </a:extLst>
                      </p:cNvPr>
                      <p:cNvPicPr>
                        <a:picLocks noChangeAspect="1" noChangeArrowheads="1"/>
                      </p:cNvPicPr>
                      <p:nvPr/>
                    </p:nvPicPr>
                    <p:blipFill>
                      <a:blip r:embed="rId10"/>
                      <a:srcRect/>
                      <a:stretch>
                        <a:fillRect/>
                      </a:stretch>
                    </p:blipFill>
                    <p:spPr bwMode="auto">
                      <a:xfrm>
                        <a:off x="1196975" y="3052763"/>
                        <a:ext cx="6769100"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454672" y="3860545"/>
            <a:ext cx="4247957" cy="384884"/>
          </a:xfrm>
        </p:spPr>
        <p:txBody>
          <a:bodyPr/>
          <a:lstStyle/>
          <a:p>
            <a:pPr marL="432" indent="0">
              <a:buNone/>
            </a:pPr>
            <a:r>
              <a:rPr lang="en-US" sz="2400" dirty="0"/>
              <a:t>Cytochrome </a:t>
            </a:r>
            <a:r>
              <a:rPr lang="en-US" sz="2400" i="1" dirty="0"/>
              <a:t>c </a:t>
            </a:r>
            <a:r>
              <a:rPr lang="en-US" sz="2400" dirty="0"/>
              <a:t>, which contains</a:t>
            </a:r>
            <a:endParaRPr lang="en-IN" sz="2400" dirty="0"/>
          </a:p>
        </p:txBody>
      </p:sp>
      <p:graphicFrame>
        <p:nvGraphicFramePr>
          <p:cNvPr id="21" name="Object 20" descr="F e super 3 plus, F e super 2 plus">
            <a:extLst>
              <a:ext uri="{FF2B5EF4-FFF2-40B4-BE49-F238E27FC236}">
                <a16:creationId xmlns:a16="http://schemas.microsoft.com/office/drawing/2014/main" id="{BE016BDA-226A-4040-B494-00220D09CBB0}"/>
              </a:ext>
            </a:extLst>
          </p:cNvPr>
          <p:cNvGraphicFramePr>
            <a:graphicFrameLocks noChangeAspect="1"/>
          </p:cNvGraphicFramePr>
          <p:nvPr>
            <p:extLst/>
          </p:nvPr>
        </p:nvGraphicFramePr>
        <p:xfrm>
          <a:off x="4827526" y="3834276"/>
          <a:ext cx="1430237" cy="385063"/>
        </p:xfrm>
        <a:graphic>
          <a:graphicData uri="http://schemas.openxmlformats.org/presentationml/2006/ole">
            <mc:AlternateContent xmlns:mc="http://schemas.openxmlformats.org/markup-compatibility/2006">
              <mc:Choice xmlns:v="urn:schemas-microsoft-com:vml" Requires="v">
                <p:oleObj spid="_x0000_s34834" name="Equation" r:id="rId11" imgW="1320480" imgH="355320" progId="Equation.DSMT4">
                  <p:embed/>
                </p:oleObj>
              </mc:Choice>
              <mc:Fallback>
                <p:oleObj name="Equation" r:id="rId11" imgW="1320480" imgH="355320" progId="Equation.DSMT4">
                  <p:embed/>
                  <p:pic>
                    <p:nvPicPr>
                      <p:cNvPr id="21" name="Object 20" descr="F e super 3 plus, F e super 2 plus">
                        <a:extLst>
                          <a:ext uri="{FF2B5EF4-FFF2-40B4-BE49-F238E27FC236}">
                            <a16:creationId xmlns:a16="http://schemas.microsoft.com/office/drawing/2014/main" id="{BE016BDA-226A-4040-B494-00220D09CBB0}"/>
                          </a:ext>
                        </a:extLst>
                      </p:cNvPr>
                      <p:cNvPicPr/>
                      <p:nvPr/>
                    </p:nvPicPr>
                    <p:blipFill>
                      <a:blip r:embed="rId12"/>
                      <a:stretch>
                        <a:fillRect/>
                      </a:stretch>
                    </p:blipFill>
                    <p:spPr>
                      <a:xfrm>
                        <a:off x="4827526" y="3834276"/>
                        <a:ext cx="1430237" cy="385063"/>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6C0E29B-991B-499F-94DA-89B59FF262A4}"/>
              </a:ext>
            </a:extLst>
          </p:cNvPr>
          <p:cNvSpPr>
            <a:spLocks noGrp="1"/>
          </p:cNvSpPr>
          <p:nvPr>
            <p:ph sz="quarter" idx="18"/>
          </p:nvPr>
        </p:nvSpPr>
        <p:spPr>
          <a:xfrm>
            <a:off x="6419664" y="3856553"/>
            <a:ext cx="2593715" cy="407393"/>
          </a:xfrm>
        </p:spPr>
        <p:txBody>
          <a:bodyPr/>
          <a:lstStyle/>
          <a:p>
            <a:pPr marL="432" indent="0">
              <a:buNone/>
            </a:pPr>
            <a:r>
              <a:rPr lang="en-US" sz="2400" dirty="0"/>
              <a:t>is reduced when it</a:t>
            </a:r>
            <a:endParaRPr lang="en-IN" sz="2400" dirty="0"/>
          </a:p>
        </p:txBody>
      </p:sp>
      <p:sp>
        <p:nvSpPr>
          <p:cNvPr id="8" name="Content Placeholder 7">
            <a:extLst>
              <a:ext uri="{FF2B5EF4-FFF2-40B4-BE49-F238E27FC236}">
                <a16:creationId xmlns:a16="http://schemas.microsoft.com/office/drawing/2014/main" id="{A6532688-FF34-4DF3-8058-6C1D428DFCE6}"/>
              </a:ext>
            </a:extLst>
          </p:cNvPr>
          <p:cNvSpPr>
            <a:spLocks noGrp="1"/>
          </p:cNvSpPr>
          <p:nvPr>
            <p:ph sz="quarter" idx="19"/>
          </p:nvPr>
        </p:nvSpPr>
        <p:spPr>
          <a:xfrm>
            <a:off x="474663" y="4303952"/>
            <a:ext cx="8391751" cy="419927"/>
          </a:xfrm>
        </p:spPr>
        <p:txBody>
          <a:bodyPr/>
          <a:lstStyle/>
          <a:p>
            <a:pPr marL="0" indent="0">
              <a:buNone/>
            </a:pPr>
            <a:r>
              <a:rPr lang="en-US" sz="2400" dirty="0"/>
              <a:t>gains an electron and oxidized when an electron is lost. As a</a:t>
            </a:r>
            <a:endParaRPr lang="en-IN" sz="2400" dirty="0"/>
          </a:p>
        </p:txBody>
      </p:sp>
      <p:sp>
        <p:nvSpPr>
          <p:cNvPr id="9" name="Content Placeholder 8">
            <a:extLst>
              <a:ext uri="{FF2B5EF4-FFF2-40B4-BE49-F238E27FC236}">
                <a16:creationId xmlns:a16="http://schemas.microsoft.com/office/drawing/2014/main" id="{2D1F08BF-EB80-4C4B-ACFE-9B1D66C25EE1}"/>
              </a:ext>
            </a:extLst>
          </p:cNvPr>
          <p:cNvSpPr>
            <a:spLocks noGrp="1"/>
          </p:cNvSpPr>
          <p:nvPr>
            <p:ph sz="quarter" idx="20"/>
          </p:nvPr>
        </p:nvSpPr>
        <p:spPr>
          <a:xfrm>
            <a:off x="474663" y="4774544"/>
            <a:ext cx="7852908" cy="404794"/>
          </a:xfrm>
        </p:spPr>
        <p:txBody>
          <a:bodyPr/>
          <a:lstStyle/>
          <a:p>
            <a:pPr marL="0" indent="0">
              <a:buNone/>
            </a:pPr>
            <a:r>
              <a:rPr lang="en-US" sz="2400" dirty="0"/>
              <a:t>mobile carrier, cytochrome </a:t>
            </a:r>
            <a:r>
              <a:rPr lang="en-US" sz="2400" i="1" dirty="0"/>
              <a:t>c</a:t>
            </a:r>
            <a:r>
              <a:rPr lang="en-US" sz="2400" b="1" i="1" dirty="0"/>
              <a:t> </a:t>
            </a:r>
            <a:r>
              <a:rPr lang="en-US" sz="2400" dirty="0"/>
              <a:t>carries electrons to complex</a:t>
            </a:r>
            <a:endParaRPr lang="en-AU" sz="2400" dirty="0"/>
          </a:p>
        </p:txBody>
      </p:sp>
      <p:graphicFrame>
        <p:nvGraphicFramePr>
          <p:cNvPr id="22" name="Object 21" descr="four">
            <a:extLst>
              <a:ext uri="{FF2B5EF4-FFF2-40B4-BE49-F238E27FC236}">
                <a16:creationId xmlns:a16="http://schemas.microsoft.com/office/drawing/2014/main" id="{A3A154D3-C7E7-43AE-9F5D-9EB68142FCCA}"/>
              </a:ext>
            </a:extLst>
          </p:cNvPr>
          <p:cNvGraphicFramePr>
            <a:graphicFrameLocks noChangeAspect="1"/>
          </p:cNvGraphicFramePr>
          <p:nvPr>
            <p:extLst/>
          </p:nvPr>
        </p:nvGraphicFramePr>
        <p:xfrm>
          <a:off x="8417247" y="4828860"/>
          <a:ext cx="388658" cy="285015"/>
        </p:xfrm>
        <a:graphic>
          <a:graphicData uri="http://schemas.openxmlformats.org/presentationml/2006/ole">
            <mc:AlternateContent xmlns:mc="http://schemas.openxmlformats.org/markup-compatibility/2006">
              <mc:Choice xmlns:v="urn:schemas-microsoft-com:vml" Requires="v">
                <p:oleObj spid="_x0000_s34835" name="Equation" r:id="rId13" imgW="380880" imgH="279360" progId="Equation.DSMT4">
                  <p:embed/>
                </p:oleObj>
              </mc:Choice>
              <mc:Fallback>
                <p:oleObj name="Equation" r:id="rId13" imgW="380880" imgH="279360" progId="Equation.DSMT4">
                  <p:embed/>
                  <p:pic>
                    <p:nvPicPr>
                      <p:cNvPr id="22" name="Object 21" descr="four">
                        <a:extLst>
                          <a:ext uri="{FF2B5EF4-FFF2-40B4-BE49-F238E27FC236}">
                            <a16:creationId xmlns:a16="http://schemas.microsoft.com/office/drawing/2014/main" id="{A3A154D3-C7E7-43AE-9F5D-9EB68142FCCA}"/>
                          </a:ext>
                        </a:extLst>
                      </p:cNvPr>
                      <p:cNvPicPr/>
                      <p:nvPr/>
                    </p:nvPicPr>
                    <p:blipFill>
                      <a:blip r:embed="rId14"/>
                      <a:stretch>
                        <a:fillRect/>
                      </a:stretch>
                    </p:blipFill>
                    <p:spPr>
                      <a:xfrm>
                        <a:off x="8417247" y="4828860"/>
                        <a:ext cx="388658" cy="285015"/>
                      </a:xfrm>
                      <a:prstGeom prst="rect">
                        <a:avLst/>
                      </a:prstGeom>
                    </p:spPr>
                  </p:pic>
                </p:oleObj>
              </mc:Fallback>
            </mc:AlternateContent>
          </a:graphicData>
        </a:graphic>
      </p:graphicFrame>
    </p:spTree>
    <p:extLst>
      <p:ext uri="{BB962C8B-B14F-4D97-AF65-F5344CB8AC3E}">
        <p14:creationId xmlns:p14="http://schemas.microsoft.com/office/powerpoint/2010/main" val="23584115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Complex </a:t>
            </a:r>
            <a:r>
              <a:rPr lang="en-US" sz="100" dirty="0">
                <a:ea typeface="ＭＳ Ｐゴシック" pitchFamily="34" charset="-128"/>
              </a:rPr>
              <a:t>Four</a:t>
            </a:r>
            <a:r>
              <a:rPr lang="en-US" dirty="0">
                <a:ea typeface="ＭＳ Ｐゴシック" pitchFamily="34" charset="-128"/>
              </a:rPr>
              <a:t> </a:t>
            </a:r>
            <a:r>
              <a:rPr lang="en-US" sz="1000" dirty="0">
                <a:solidFill>
                  <a:schemeClr val="bg1"/>
                </a:solidFill>
                <a:ea typeface="ＭＳ Ｐゴシック" pitchFamily="34" charset="-128"/>
              </a:rPr>
              <a:t>Four</a:t>
            </a:r>
            <a:endParaRPr lang="en-IN" dirty="0"/>
          </a:p>
        </p:txBody>
      </p:sp>
      <p:graphicFrame>
        <p:nvGraphicFramePr>
          <p:cNvPr id="17" name="Object 16">
            <a:extLst>
              <a:ext uri="{FF2B5EF4-FFF2-40B4-BE49-F238E27FC236}">
                <a16:creationId xmlns:a16="http://schemas.microsoft.com/office/drawing/2014/main" id="{C5DDDF9E-0069-489D-8BAF-F5B4D7A1BC01}"/>
              </a:ext>
              <a:ext uri="{C183D7F6-B498-43B3-948B-1728B52AA6E4}">
                <adec:decorative xmlns:adec="http://schemas.microsoft.com/office/drawing/2017/decorative" val="1"/>
              </a:ext>
            </a:extLst>
          </p:cNvPr>
          <p:cNvGraphicFramePr>
            <a:graphicFrameLocks noChangeAspect="1"/>
          </p:cNvGraphicFramePr>
          <p:nvPr>
            <p:extLst/>
          </p:nvPr>
        </p:nvGraphicFramePr>
        <p:xfrm>
          <a:off x="2530475" y="835025"/>
          <a:ext cx="517525" cy="438150"/>
        </p:xfrm>
        <a:graphic>
          <a:graphicData uri="http://schemas.openxmlformats.org/presentationml/2006/ole">
            <mc:AlternateContent xmlns:mc="http://schemas.openxmlformats.org/markup-compatibility/2006">
              <mc:Choice xmlns:v="urn:schemas-microsoft-com:vml" Requires="v">
                <p:oleObj spid="_x0000_s35850" name="Equation" r:id="rId3" imgW="330120" imgH="279360" progId="Equation.DSMT4">
                  <p:embed/>
                </p:oleObj>
              </mc:Choice>
              <mc:Fallback>
                <p:oleObj name="Equation" r:id="rId3" imgW="330120" imgH="279360" progId="Equation.DSMT4">
                  <p:embed/>
                  <p:pic>
                    <p:nvPicPr>
                      <p:cNvPr id="17" name="Object 16">
                        <a:extLst>
                          <a:ext uri="{FF2B5EF4-FFF2-40B4-BE49-F238E27FC236}">
                            <a16:creationId xmlns:a16="http://schemas.microsoft.com/office/drawing/2014/main" id="{C5DDDF9E-0069-489D-8BAF-F5B4D7A1BC01}"/>
                          </a:ext>
                          <a:ext uri="{C183D7F6-B498-43B3-948B-1728B52AA6E4}">
                            <adec:decorative xmlns:adec="http://schemas.microsoft.com/office/drawing/2017/decorative" val="1"/>
                          </a:ext>
                        </a:extLst>
                      </p:cNvPr>
                      <p:cNvPicPr/>
                      <p:nvPr/>
                    </p:nvPicPr>
                    <p:blipFill>
                      <a:blip r:embed="rId4"/>
                      <a:stretch>
                        <a:fillRect/>
                      </a:stretch>
                    </p:blipFill>
                    <p:spPr>
                      <a:xfrm>
                        <a:off x="2530475" y="835025"/>
                        <a:ext cx="517525" cy="438150"/>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0" y="1558283"/>
            <a:ext cx="2939143" cy="417474"/>
          </a:xfrm>
        </p:spPr>
        <p:txBody>
          <a:bodyPr/>
          <a:lstStyle/>
          <a:p>
            <a:pPr marL="432" indent="0">
              <a:buNone/>
            </a:pPr>
            <a:r>
              <a:rPr lang="en-US" sz="2400" dirty="0">
                <a:ea typeface="ＭＳ Ｐゴシック" charset="0"/>
                <a:cs typeface="ＭＳ Ｐゴシック" charset="0"/>
              </a:rPr>
              <a:t>At</a:t>
            </a:r>
            <a:r>
              <a:rPr lang="en-US" sz="2400" b="1" dirty="0">
                <a:ea typeface="ＭＳ Ｐゴシック" charset="0"/>
                <a:cs typeface="ＭＳ Ｐゴシック" charset="0"/>
              </a:rPr>
              <a:t> enzyme complex</a:t>
            </a:r>
            <a:endParaRPr lang="en-AU" sz="2400" dirty="0"/>
          </a:p>
        </p:txBody>
      </p:sp>
      <p:graphicFrame>
        <p:nvGraphicFramePr>
          <p:cNvPr id="19" name="Object 18" descr="four">
            <a:extLst>
              <a:ext uri="{FF2B5EF4-FFF2-40B4-BE49-F238E27FC236}">
                <a16:creationId xmlns:a16="http://schemas.microsoft.com/office/drawing/2014/main" id="{1E2A0C37-D8BB-4F07-9E80-10C8A3AFA6EF}"/>
              </a:ext>
            </a:extLst>
          </p:cNvPr>
          <p:cNvGraphicFramePr>
            <a:graphicFrameLocks noChangeAspect="1"/>
          </p:cNvGraphicFramePr>
          <p:nvPr>
            <p:extLst/>
          </p:nvPr>
        </p:nvGraphicFramePr>
        <p:xfrm>
          <a:off x="3509549" y="1592206"/>
          <a:ext cx="406774" cy="352538"/>
        </p:xfrm>
        <a:graphic>
          <a:graphicData uri="http://schemas.openxmlformats.org/presentationml/2006/ole">
            <mc:AlternateContent xmlns:mc="http://schemas.openxmlformats.org/markup-compatibility/2006">
              <mc:Choice xmlns:v="urn:schemas-microsoft-com:vml" Requires="v">
                <p:oleObj spid="_x0000_s35851" name="Equation" r:id="rId5" imgW="380880" imgH="330120" progId="Equation.DSMT4">
                  <p:embed/>
                </p:oleObj>
              </mc:Choice>
              <mc:Fallback>
                <p:oleObj name="Equation" r:id="rId5" imgW="380880" imgH="330120" progId="Equation.DSMT4">
                  <p:embed/>
                  <p:pic>
                    <p:nvPicPr>
                      <p:cNvPr id="19" name="Object 18" descr="four">
                        <a:extLst>
                          <a:ext uri="{FF2B5EF4-FFF2-40B4-BE49-F238E27FC236}">
                            <a16:creationId xmlns:a16="http://schemas.microsoft.com/office/drawing/2014/main" id="{1E2A0C37-D8BB-4F07-9E80-10C8A3AFA6EF}"/>
                          </a:ext>
                        </a:extLst>
                      </p:cNvPr>
                      <p:cNvPicPr/>
                      <p:nvPr/>
                    </p:nvPicPr>
                    <p:blipFill>
                      <a:blip r:embed="rId6"/>
                      <a:stretch>
                        <a:fillRect/>
                      </a:stretch>
                    </p:blipFill>
                    <p:spPr>
                      <a:xfrm>
                        <a:off x="3509549" y="1592206"/>
                        <a:ext cx="406774" cy="35253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0" y="2045988"/>
            <a:ext cx="8180614" cy="761043"/>
          </a:xfrm>
        </p:spPr>
        <p:txBody>
          <a:bodyPr/>
          <a:lstStyle/>
          <a:p>
            <a:r>
              <a:rPr lang="en-US" sz="2400" dirty="0">
                <a:ea typeface="ＭＳ Ｐゴシック" charset="0"/>
                <a:cs typeface="ＭＳ Ｐゴシック" charset="0"/>
              </a:rPr>
              <a:t>four electrons from four cytochrome </a:t>
            </a:r>
            <a:r>
              <a:rPr lang="en-US" sz="2400" i="1" dirty="0">
                <a:ea typeface="ＭＳ Ｐゴシック" charset="0"/>
                <a:cs typeface="ＭＳ Ｐゴシック" charset="0"/>
              </a:rPr>
              <a:t>c</a:t>
            </a:r>
            <a:r>
              <a:rPr lang="en-US" sz="2400" dirty="0">
                <a:ea typeface="ＭＳ Ｐゴシック" charset="0"/>
                <a:cs typeface="ＭＳ Ｐゴシック" charset="0"/>
              </a:rPr>
              <a:t> are passed to other electron carriers</a:t>
            </a:r>
          </a:p>
        </p:txBody>
      </p:sp>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457200" y="2894696"/>
            <a:ext cx="7674429" cy="403678"/>
          </a:xfrm>
        </p:spPr>
        <p:txBody>
          <a:bodyPr/>
          <a:lstStyle/>
          <a:p>
            <a:r>
              <a:rPr lang="en-US" sz="2400" dirty="0">
                <a:ea typeface="ＭＳ Ｐゴシック" charset="0"/>
                <a:cs typeface="ＭＳ Ｐゴシック" charset="0"/>
              </a:rPr>
              <a:t>the electrons combine with hydrogen ions and oxygen</a:t>
            </a:r>
            <a:endParaRPr lang="en-IN" sz="2400" dirty="0"/>
          </a:p>
        </p:txBody>
      </p:sp>
      <p:graphicFrame>
        <p:nvGraphicFramePr>
          <p:cNvPr id="20" name="Object 19" descr="O sub 2">
            <a:extLst>
              <a:ext uri="{FF2B5EF4-FFF2-40B4-BE49-F238E27FC236}">
                <a16:creationId xmlns:a16="http://schemas.microsoft.com/office/drawing/2014/main" id="{F0551D4D-175B-42FF-98C2-475A264EDA6B}"/>
              </a:ext>
            </a:extLst>
          </p:cNvPr>
          <p:cNvGraphicFramePr>
            <a:graphicFrameLocks noChangeAspect="1"/>
          </p:cNvGraphicFramePr>
          <p:nvPr>
            <p:extLst/>
          </p:nvPr>
        </p:nvGraphicFramePr>
        <p:xfrm>
          <a:off x="8208679" y="2880636"/>
          <a:ext cx="633305" cy="431799"/>
        </p:xfrm>
        <a:graphic>
          <a:graphicData uri="http://schemas.openxmlformats.org/presentationml/2006/ole">
            <mc:AlternateContent xmlns:mc="http://schemas.openxmlformats.org/markup-compatibility/2006">
              <mc:Choice xmlns:v="urn:schemas-microsoft-com:vml" Requires="v">
                <p:oleObj spid="_x0000_s35852" name="Equation" r:id="rId7" imgW="558720" imgH="380880" progId="Equation.DSMT4">
                  <p:embed/>
                </p:oleObj>
              </mc:Choice>
              <mc:Fallback>
                <p:oleObj name="Equation" r:id="rId7" imgW="558720" imgH="380880" progId="Equation.DSMT4">
                  <p:embed/>
                  <p:pic>
                    <p:nvPicPr>
                      <p:cNvPr id="20" name="Object 19" descr="O sub 2">
                        <a:extLst>
                          <a:ext uri="{FF2B5EF4-FFF2-40B4-BE49-F238E27FC236}">
                            <a16:creationId xmlns:a16="http://schemas.microsoft.com/office/drawing/2014/main" id="{F0551D4D-175B-42FF-98C2-475A264EDA6B}"/>
                          </a:ext>
                        </a:extLst>
                      </p:cNvPr>
                      <p:cNvPicPr/>
                      <p:nvPr/>
                    </p:nvPicPr>
                    <p:blipFill>
                      <a:blip r:embed="rId8"/>
                      <a:stretch>
                        <a:fillRect/>
                      </a:stretch>
                    </p:blipFill>
                    <p:spPr>
                      <a:xfrm>
                        <a:off x="8208679" y="2880636"/>
                        <a:ext cx="633305" cy="431799"/>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454672" y="3359398"/>
            <a:ext cx="2190557" cy="427447"/>
          </a:xfrm>
        </p:spPr>
        <p:txBody>
          <a:bodyPr/>
          <a:lstStyle/>
          <a:p>
            <a:pPr marL="255600" indent="0">
              <a:buNone/>
            </a:pPr>
            <a:r>
              <a:rPr lang="en-US" sz="2400" dirty="0">
                <a:ea typeface="ＭＳ Ｐゴシック" charset="0"/>
                <a:cs typeface="ＭＳ Ｐゴシック" charset="0"/>
              </a:rPr>
              <a:t>to form water</a:t>
            </a:r>
            <a:endParaRPr lang="en-IN" sz="2400" dirty="0"/>
          </a:p>
        </p:txBody>
      </p:sp>
      <p:graphicFrame>
        <p:nvGraphicFramePr>
          <p:cNvPr id="21" name="Object 20" descr="4 e minus, plus 4 H superscript plus, plus O 2, yields 2 H 2 O.">
            <a:extLst>
              <a:ext uri="{FF2B5EF4-FFF2-40B4-BE49-F238E27FC236}">
                <a16:creationId xmlns:a16="http://schemas.microsoft.com/office/drawing/2014/main" id="{E3108AD3-00E2-4546-85AA-32B14714072A}"/>
              </a:ext>
            </a:extLst>
          </p:cNvPr>
          <p:cNvGraphicFramePr>
            <a:graphicFrameLocks noChangeAspect="1"/>
          </p:cNvGraphicFramePr>
          <p:nvPr>
            <p:extLst/>
          </p:nvPr>
        </p:nvGraphicFramePr>
        <p:xfrm>
          <a:off x="2751588" y="4319334"/>
          <a:ext cx="3624496" cy="431799"/>
        </p:xfrm>
        <a:graphic>
          <a:graphicData uri="http://schemas.openxmlformats.org/presentationml/2006/ole">
            <mc:AlternateContent xmlns:mc="http://schemas.openxmlformats.org/markup-compatibility/2006">
              <mc:Choice xmlns:v="urn:schemas-microsoft-com:vml" Requires="v">
                <p:oleObj spid="_x0000_s35853" name="Equation" r:id="rId9" imgW="3517560" imgH="419040" progId="Equation.DSMT4">
                  <p:embed/>
                </p:oleObj>
              </mc:Choice>
              <mc:Fallback>
                <p:oleObj name="Equation" r:id="rId9" imgW="3517560" imgH="419040" progId="Equation.DSMT4">
                  <p:embed/>
                  <p:pic>
                    <p:nvPicPr>
                      <p:cNvPr id="21" name="Object 20" descr="4 e minus, plus 4 H superscript plus, plus O 2, yields 2 H 2 O.">
                        <a:extLst>
                          <a:ext uri="{FF2B5EF4-FFF2-40B4-BE49-F238E27FC236}">
                            <a16:creationId xmlns:a16="http://schemas.microsoft.com/office/drawing/2014/main" id="{E3108AD3-00E2-4546-85AA-32B1471407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51588" y="4319334"/>
                        <a:ext cx="3624496" cy="4317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50420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Oxidative Phosphorylation </a:t>
            </a:r>
            <a:r>
              <a:rPr lang="en-US" sz="2000" b="0" dirty="0">
                <a:ea typeface="ＭＳ Ｐゴシック" pitchFamily="34" charset="-128"/>
              </a:rPr>
              <a:t>(1 of 2)</a:t>
            </a:r>
            <a:endParaRPr lang="en-IN" dirty="0"/>
          </a:p>
        </p:txBody>
      </p:sp>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0" y="1558283"/>
            <a:ext cx="4131129" cy="401146"/>
          </a:xfrm>
        </p:spPr>
        <p:txBody>
          <a:bodyPr/>
          <a:lstStyle/>
          <a:p>
            <a:pPr marL="432" indent="0">
              <a:buNone/>
            </a:pPr>
            <a:r>
              <a:rPr lang="en-IN" sz="2400" dirty="0">
                <a:ea typeface="ＭＳ Ｐゴシック" charset="0"/>
                <a:cs typeface="ＭＳ Ｐゴシック" charset="0"/>
              </a:rPr>
              <a:t>In the </a:t>
            </a:r>
            <a:r>
              <a:rPr lang="en-IN" sz="2400" b="1" dirty="0">
                <a:ea typeface="ＭＳ Ｐゴシック" charset="0"/>
                <a:cs typeface="ＭＳ Ｐゴシック" charset="0"/>
              </a:rPr>
              <a:t>chemiosmotic model</a:t>
            </a:r>
            <a:r>
              <a:rPr lang="en-IN" sz="2400" dirty="0">
                <a:ea typeface="ＭＳ Ｐゴシック" charset="0"/>
                <a:cs typeface="ＭＳ Ｐゴシック" charset="0"/>
              </a:rPr>
              <a:t>,</a:t>
            </a:r>
            <a:endParaRPr lang="en-IN" sz="2400" b="1" dirty="0">
              <a:ea typeface="ＭＳ Ｐゴシック" charset="0"/>
              <a:cs typeface="ＭＳ Ｐゴシック" charset="0"/>
            </a:endParaRPr>
          </a:p>
        </p:txBody>
      </p:sp>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0" y="2067172"/>
            <a:ext cx="6939643" cy="408428"/>
          </a:xfrm>
        </p:spPr>
        <p:txBody>
          <a:bodyPr/>
          <a:lstStyle/>
          <a:p>
            <a:r>
              <a:rPr lang="en-IN" sz="2400" dirty="0"/>
              <a:t>each complex acts as a proton pump by pushing</a:t>
            </a:r>
          </a:p>
        </p:txBody>
      </p:sp>
      <p:graphicFrame>
        <p:nvGraphicFramePr>
          <p:cNvPr id="17" name="Object 16" descr="H super plus ions">
            <a:extLst>
              <a:ext uri="{FF2B5EF4-FFF2-40B4-BE49-F238E27FC236}">
                <a16:creationId xmlns:a16="http://schemas.microsoft.com/office/drawing/2014/main" id="{060BD20D-04CA-4B36-979B-E95BE5068AF3}"/>
              </a:ext>
            </a:extLst>
          </p:cNvPr>
          <p:cNvGraphicFramePr>
            <a:graphicFrameLocks noChangeAspect="1"/>
          </p:cNvGraphicFramePr>
          <p:nvPr>
            <p:extLst/>
          </p:nvPr>
        </p:nvGraphicFramePr>
        <p:xfrm>
          <a:off x="7520996" y="2036108"/>
          <a:ext cx="952754" cy="399542"/>
        </p:xfrm>
        <a:graphic>
          <a:graphicData uri="http://schemas.openxmlformats.org/presentationml/2006/ole">
            <mc:AlternateContent xmlns:mc="http://schemas.openxmlformats.org/markup-compatibility/2006">
              <mc:Choice xmlns:v="urn:schemas-microsoft-com:vml" Requires="v">
                <p:oleObj spid="_x0000_s36876" name="Equation" r:id="rId3" imgW="787320" imgH="330120" progId="Equation.DSMT4">
                  <p:embed/>
                </p:oleObj>
              </mc:Choice>
              <mc:Fallback>
                <p:oleObj name="Equation" r:id="rId3" imgW="787320" imgH="330120" progId="Equation.DSMT4">
                  <p:embed/>
                  <p:pic>
                    <p:nvPicPr>
                      <p:cNvPr id="17" name="Object 16" descr="H super plus ions">
                        <a:extLst>
                          <a:ext uri="{FF2B5EF4-FFF2-40B4-BE49-F238E27FC236}">
                            <a16:creationId xmlns:a16="http://schemas.microsoft.com/office/drawing/2014/main" id="{060BD20D-04CA-4B36-979B-E95BE5068AF3}"/>
                          </a:ext>
                        </a:extLst>
                      </p:cNvPr>
                      <p:cNvPicPr/>
                      <p:nvPr/>
                    </p:nvPicPr>
                    <p:blipFill>
                      <a:blip r:embed="rId4"/>
                      <a:stretch>
                        <a:fillRect/>
                      </a:stretch>
                    </p:blipFill>
                    <p:spPr>
                      <a:xfrm>
                        <a:off x="7520996" y="2036108"/>
                        <a:ext cx="952754" cy="39954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457200" y="2551789"/>
            <a:ext cx="4686300" cy="387349"/>
          </a:xfrm>
        </p:spPr>
        <p:txBody>
          <a:bodyPr/>
          <a:lstStyle/>
          <a:p>
            <a:pPr marL="255600" indent="0">
              <a:buNone/>
            </a:pPr>
            <a:r>
              <a:rPr lang="en-IN" sz="2400" dirty="0"/>
              <a:t>from the oxidation of N</a:t>
            </a:r>
            <a:r>
              <a:rPr lang="en-IN" sz="100" dirty="0"/>
              <a:t> </a:t>
            </a:r>
            <a:r>
              <a:rPr lang="en-IN" sz="2400" dirty="0"/>
              <a:t>A</a:t>
            </a:r>
            <a:r>
              <a:rPr lang="en-IN" sz="100" dirty="0"/>
              <a:t> </a:t>
            </a:r>
            <a:r>
              <a:rPr lang="en-IN" sz="2400" dirty="0"/>
              <a:t>D</a:t>
            </a:r>
            <a:r>
              <a:rPr lang="en-IN" sz="100" dirty="0"/>
              <a:t> </a:t>
            </a:r>
            <a:r>
              <a:rPr lang="en-IN" sz="2400" dirty="0"/>
              <a:t>H and</a:t>
            </a:r>
          </a:p>
        </p:txBody>
      </p:sp>
      <p:graphicFrame>
        <p:nvGraphicFramePr>
          <p:cNvPr id="18" name="Object 17" descr="F A D H sub 2">
            <a:extLst>
              <a:ext uri="{FF2B5EF4-FFF2-40B4-BE49-F238E27FC236}">
                <a16:creationId xmlns:a16="http://schemas.microsoft.com/office/drawing/2014/main" id="{4FD90EED-D45F-4CDC-8035-5BB43E66C1C4}"/>
              </a:ext>
            </a:extLst>
          </p:cNvPr>
          <p:cNvGraphicFramePr>
            <a:graphicFrameLocks noChangeAspect="1"/>
          </p:cNvGraphicFramePr>
          <p:nvPr>
            <p:extLst/>
          </p:nvPr>
        </p:nvGraphicFramePr>
        <p:xfrm>
          <a:off x="5186511" y="2545692"/>
          <a:ext cx="983488" cy="399542"/>
        </p:xfrm>
        <a:graphic>
          <a:graphicData uri="http://schemas.openxmlformats.org/presentationml/2006/ole">
            <mc:AlternateContent xmlns:mc="http://schemas.openxmlformats.org/markup-compatibility/2006">
              <mc:Choice xmlns:v="urn:schemas-microsoft-com:vml" Requires="v">
                <p:oleObj spid="_x0000_s36877" name="Equation" r:id="rId5" imgW="812520" imgH="330120" progId="Equation.DSMT4">
                  <p:embed/>
                </p:oleObj>
              </mc:Choice>
              <mc:Fallback>
                <p:oleObj name="Equation" r:id="rId5" imgW="812520" imgH="330120" progId="Equation.DSMT4">
                  <p:embed/>
                  <p:pic>
                    <p:nvPicPr>
                      <p:cNvPr id="18" name="Object 17" descr="F A D H sub 2">
                        <a:extLst>
                          <a:ext uri="{FF2B5EF4-FFF2-40B4-BE49-F238E27FC236}">
                            <a16:creationId xmlns:a16="http://schemas.microsoft.com/office/drawing/2014/main" id="{4FD90EED-D45F-4CDC-8035-5BB43E66C1C4}"/>
                          </a:ext>
                        </a:extLst>
                      </p:cNvPr>
                      <p:cNvPicPr/>
                      <p:nvPr/>
                    </p:nvPicPr>
                    <p:blipFill>
                      <a:blip r:embed="rId6"/>
                      <a:stretch>
                        <a:fillRect/>
                      </a:stretch>
                    </p:blipFill>
                    <p:spPr>
                      <a:xfrm>
                        <a:off x="5186511" y="2545692"/>
                        <a:ext cx="983488" cy="399542"/>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6283983" y="2554259"/>
            <a:ext cx="2304857" cy="384886"/>
          </a:xfrm>
        </p:spPr>
        <p:txBody>
          <a:bodyPr/>
          <a:lstStyle/>
          <a:p>
            <a:pPr marL="432" indent="0">
              <a:buNone/>
            </a:pPr>
            <a:r>
              <a:rPr lang="en-IN" sz="2400" dirty="0"/>
              <a:t>out of the matrix</a:t>
            </a:r>
          </a:p>
        </p:txBody>
      </p:sp>
      <p:sp>
        <p:nvSpPr>
          <p:cNvPr id="7" name="Content Placeholder 6">
            <a:extLst>
              <a:ext uri="{FF2B5EF4-FFF2-40B4-BE49-F238E27FC236}">
                <a16:creationId xmlns:a16="http://schemas.microsoft.com/office/drawing/2014/main" id="{56C0E29B-991B-499F-94DA-89B59FF262A4}"/>
              </a:ext>
            </a:extLst>
          </p:cNvPr>
          <p:cNvSpPr>
            <a:spLocks noGrp="1"/>
          </p:cNvSpPr>
          <p:nvPr>
            <p:ph sz="quarter" idx="18"/>
          </p:nvPr>
        </p:nvSpPr>
        <p:spPr>
          <a:xfrm>
            <a:off x="459729" y="3011482"/>
            <a:ext cx="5043000" cy="399365"/>
          </a:xfrm>
        </p:spPr>
        <p:txBody>
          <a:bodyPr/>
          <a:lstStyle/>
          <a:p>
            <a:pPr marL="255600" indent="0">
              <a:buNone/>
              <a:defRPr/>
            </a:pPr>
            <a:r>
              <a:rPr lang="en-IN" sz="2400" dirty="0"/>
              <a:t>and into the intermembrane space</a:t>
            </a:r>
            <a:endParaRPr lang="en-IN" sz="2400" b="1" dirty="0">
              <a:ea typeface="ＭＳ Ｐゴシック" charset="0"/>
              <a:cs typeface="ＭＳ Ｐゴシック" charset="0"/>
            </a:endParaRPr>
          </a:p>
        </p:txBody>
      </p:sp>
      <p:sp>
        <p:nvSpPr>
          <p:cNvPr id="8" name="Content Placeholder 7">
            <a:extLst>
              <a:ext uri="{FF2B5EF4-FFF2-40B4-BE49-F238E27FC236}">
                <a16:creationId xmlns:a16="http://schemas.microsoft.com/office/drawing/2014/main" id="{A6532688-FF34-4DF3-8058-6C1D428DFCE6}"/>
              </a:ext>
            </a:extLst>
          </p:cNvPr>
          <p:cNvSpPr>
            <a:spLocks noGrp="1"/>
          </p:cNvSpPr>
          <p:nvPr>
            <p:ph sz="quarter" idx="19"/>
          </p:nvPr>
        </p:nvSpPr>
        <p:spPr>
          <a:xfrm>
            <a:off x="474664" y="3482529"/>
            <a:ext cx="2350180" cy="387347"/>
          </a:xfrm>
        </p:spPr>
        <p:txBody>
          <a:bodyPr/>
          <a:lstStyle/>
          <a:p>
            <a:pPr marL="255600" indent="-255600"/>
            <a:r>
              <a:rPr lang="en-IN" sz="2400" dirty="0"/>
              <a:t>the increase in</a:t>
            </a:r>
          </a:p>
        </p:txBody>
      </p:sp>
      <p:graphicFrame>
        <p:nvGraphicFramePr>
          <p:cNvPr id="19" name="Object 18" descr="H super plus">
            <a:extLst>
              <a:ext uri="{FF2B5EF4-FFF2-40B4-BE49-F238E27FC236}">
                <a16:creationId xmlns:a16="http://schemas.microsoft.com/office/drawing/2014/main" id="{C7DEC9B4-8803-4254-8F29-9C4D9AA895A7}"/>
              </a:ext>
            </a:extLst>
          </p:cNvPr>
          <p:cNvGraphicFramePr>
            <a:graphicFrameLocks noChangeAspect="1"/>
          </p:cNvGraphicFramePr>
          <p:nvPr>
            <p:extLst/>
          </p:nvPr>
        </p:nvGraphicFramePr>
        <p:xfrm>
          <a:off x="2912150" y="3463937"/>
          <a:ext cx="349250" cy="349250"/>
        </p:xfrm>
        <a:graphic>
          <a:graphicData uri="http://schemas.openxmlformats.org/presentationml/2006/ole">
            <mc:AlternateContent xmlns:mc="http://schemas.openxmlformats.org/markup-compatibility/2006">
              <mc:Choice xmlns:v="urn:schemas-microsoft-com:vml" Requires="v">
                <p:oleObj spid="_x0000_s36878" name="Equation" r:id="rId7" imgW="317160" imgH="317160" progId="Equation.DSMT4">
                  <p:embed/>
                </p:oleObj>
              </mc:Choice>
              <mc:Fallback>
                <p:oleObj name="Equation" r:id="rId7" imgW="317160" imgH="317160" progId="Equation.DSMT4">
                  <p:embed/>
                  <p:pic>
                    <p:nvPicPr>
                      <p:cNvPr id="19" name="Object 18" descr="H super plus">
                        <a:extLst>
                          <a:ext uri="{FF2B5EF4-FFF2-40B4-BE49-F238E27FC236}">
                            <a16:creationId xmlns:a16="http://schemas.microsoft.com/office/drawing/2014/main" id="{C7DEC9B4-8803-4254-8F29-9C4D9AA895A7}"/>
                          </a:ext>
                        </a:extLst>
                      </p:cNvPr>
                      <p:cNvPicPr/>
                      <p:nvPr/>
                    </p:nvPicPr>
                    <p:blipFill>
                      <a:blip r:embed="rId8"/>
                      <a:stretch>
                        <a:fillRect/>
                      </a:stretch>
                    </p:blipFill>
                    <p:spPr>
                      <a:xfrm>
                        <a:off x="2912150" y="3463937"/>
                        <a:ext cx="349250" cy="34925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2D1F08BF-EB80-4C4B-ACFE-9B1D66C25EE1}"/>
              </a:ext>
            </a:extLst>
          </p:cNvPr>
          <p:cNvSpPr>
            <a:spLocks noGrp="1"/>
          </p:cNvSpPr>
          <p:nvPr>
            <p:ph sz="quarter" idx="20"/>
          </p:nvPr>
        </p:nvSpPr>
        <p:spPr>
          <a:xfrm>
            <a:off x="3369425" y="3482560"/>
            <a:ext cx="5574934" cy="408842"/>
          </a:xfrm>
        </p:spPr>
        <p:txBody>
          <a:bodyPr/>
          <a:lstStyle/>
          <a:p>
            <a:pPr marL="0" indent="0">
              <a:buNone/>
            </a:pPr>
            <a:r>
              <a:rPr lang="en-IN" sz="2400" dirty="0"/>
              <a:t>concentration lowers the p</a:t>
            </a:r>
            <a:r>
              <a:rPr lang="en-IN" sz="100" dirty="0"/>
              <a:t> </a:t>
            </a:r>
            <a:r>
              <a:rPr lang="en-IN" sz="2400" dirty="0"/>
              <a:t>H and creates</a:t>
            </a:r>
          </a:p>
        </p:txBody>
      </p:sp>
      <p:sp>
        <p:nvSpPr>
          <p:cNvPr id="10" name="Content Placeholder 9">
            <a:extLst>
              <a:ext uri="{FF2B5EF4-FFF2-40B4-BE49-F238E27FC236}">
                <a16:creationId xmlns:a16="http://schemas.microsoft.com/office/drawing/2014/main" id="{180B4E06-0031-4DB6-85FE-540798F9CB91}"/>
              </a:ext>
            </a:extLst>
          </p:cNvPr>
          <p:cNvSpPr>
            <a:spLocks noGrp="1"/>
          </p:cNvSpPr>
          <p:nvPr>
            <p:ph sz="quarter" idx="21"/>
          </p:nvPr>
        </p:nvSpPr>
        <p:spPr>
          <a:xfrm>
            <a:off x="474664" y="3967352"/>
            <a:ext cx="717322" cy="388748"/>
          </a:xfrm>
        </p:spPr>
        <p:txBody>
          <a:bodyPr/>
          <a:lstStyle/>
          <a:p>
            <a:pPr marL="255600" indent="0">
              <a:buNone/>
            </a:pPr>
            <a:r>
              <a:rPr lang="en-IN" sz="2400" dirty="0"/>
              <a:t>an</a:t>
            </a:r>
            <a:endParaRPr lang="en-US" sz="2400" dirty="0"/>
          </a:p>
        </p:txBody>
      </p:sp>
      <p:graphicFrame>
        <p:nvGraphicFramePr>
          <p:cNvPr id="20" name="Object 19" descr="H super plus">
            <a:extLst>
              <a:ext uri="{FF2B5EF4-FFF2-40B4-BE49-F238E27FC236}">
                <a16:creationId xmlns:a16="http://schemas.microsoft.com/office/drawing/2014/main" id="{DED65A68-4E7F-4361-8C15-171D9389A4F6}"/>
              </a:ext>
            </a:extLst>
          </p:cNvPr>
          <p:cNvGraphicFramePr>
            <a:graphicFrameLocks noChangeAspect="1"/>
          </p:cNvGraphicFramePr>
          <p:nvPr>
            <p:extLst/>
          </p:nvPr>
        </p:nvGraphicFramePr>
        <p:xfrm>
          <a:off x="1281906" y="3941744"/>
          <a:ext cx="349250" cy="349250"/>
        </p:xfrm>
        <a:graphic>
          <a:graphicData uri="http://schemas.openxmlformats.org/presentationml/2006/ole">
            <mc:AlternateContent xmlns:mc="http://schemas.openxmlformats.org/markup-compatibility/2006">
              <mc:Choice xmlns:v="urn:schemas-microsoft-com:vml" Requires="v">
                <p:oleObj spid="_x0000_s36879" name="Equation" r:id="rId9" imgW="317160" imgH="317160" progId="Equation.DSMT4">
                  <p:embed/>
                </p:oleObj>
              </mc:Choice>
              <mc:Fallback>
                <p:oleObj name="Equation" r:id="rId9" imgW="317160" imgH="317160" progId="Equation.DSMT4">
                  <p:embed/>
                  <p:pic>
                    <p:nvPicPr>
                      <p:cNvPr id="20" name="Object 19" descr="H super plus">
                        <a:extLst>
                          <a:ext uri="{FF2B5EF4-FFF2-40B4-BE49-F238E27FC236}">
                            <a16:creationId xmlns:a16="http://schemas.microsoft.com/office/drawing/2014/main" id="{DED65A68-4E7F-4361-8C15-171D9389A4F6}"/>
                          </a:ext>
                        </a:extLst>
                      </p:cNvPr>
                      <p:cNvPicPr/>
                      <p:nvPr/>
                    </p:nvPicPr>
                    <p:blipFill>
                      <a:blip r:embed="rId10"/>
                      <a:stretch>
                        <a:fillRect/>
                      </a:stretch>
                    </p:blipFill>
                    <p:spPr>
                      <a:xfrm>
                        <a:off x="1281906" y="3941744"/>
                        <a:ext cx="349250" cy="34925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8DAD9B92-159E-468A-84D8-32107B25D450}"/>
              </a:ext>
            </a:extLst>
          </p:cNvPr>
          <p:cNvSpPr>
            <a:spLocks noGrp="1"/>
          </p:cNvSpPr>
          <p:nvPr>
            <p:ph sz="quarter" idx="22"/>
          </p:nvPr>
        </p:nvSpPr>
        <p:spPr>
          <a:xfrm>
            <a:off x="1710085" y="3939420"/>
            <a:ext cx="4117400" cy="398462"/>
          </a:xfrm>
        </p:spPr>
        <p:txBody>
          <a:bodyPr/>
          <a:lstStyle/>
          <a:p>
            <a:pPr marL="432" indent="0">
              <a:buNone/>
            </a:pPr>
            <a:r>
              <a:rPr lang="en-IN" sz="2400" dirty="0"/>
              <a:t>or </a:t>
            </a:r>
            <a:r>
              <a:rPr lang="en-IN" sz="2400" b="1" dirty="0"/>
              <a:t>electrochemical gradient</a:t>
            </a:r>
            <a:endParaRPr lang="en-IN" sz="2400" dirty="0"/>
          </a:p>
        </p:txBody>
      </p:sp>
      <p:sp>
        <p:nvSpPr>
          <p:cNvPr id="12" name="Content Placeholder 11">
            <a:extLst>
              <a:ext uri="{FF2B5EF4-FFF2-40B4-BE49-F238E27FC236}">
                <a16:creationId xmlns:a16="http://schemas.microsoft.com/office/drawing/2014/main" id="{7EFA505E-B4C9-4CC1-B71E-D4DCA29526D5}"/>
              </a:ext>
            </a:extLst>
          </p:cNvPr>
          <p:cNvSpPr>
            <a:spLocks noGrp="1"/>
          </p:cNvSpPr>
          <p:nvPr>
            <p:ph sz="quarter" idx="23"/>
          </p:nvPr>
        </p:nvSpPr>
        <p:spPr>
          <a:xfrm>
            <a:off x="474664" y="4437901"/>
            <a:ext cx="8375422" cy="392080"/>
          </a:xfrm>
        </p:spPr>
        <p:txBody>
          <a:bodyPr/>
          <a:lstStyle/>
          <a:p>
            <a:r>
              <a:rPr lang="en-IN" sz="2400" dirty="0"/>
              <a:t>to equalize the p</a:t>
            </a:r>
            <a:r>
              <a:rPr lang="en-IN" sz="100" dirty="0"/>
              <a:t> </a:t>
            </a:r>
            <a:r>
              <a:rPr lang="en-IN" sz="2400" dirty="0"/>
              <a:t>H and charge between the intermembrane</a:t>
            </a:r>
          </a:p>
        </p:txBody>
      </p:sp>
      <p:sp>
        <p:nvSpPr>
          <p:cNvPr id="13" name="Content Placeholder 12">
            <a:extLst>
              <a:ext uri="{FF2B5EF4-FFF2-40B4-BE49-F238E27FC236}">
                <a16:creationId xmlns:a16="http://schemas.microsoft.com/office/drawing/2014/main" id="{84125177-73DC-43A1-B8FF-941BB5428F88}"/>
              </a:ext>
            </a:extLst>
          </p:cNvPr>
          <p:cNvSpPr>
            <a:spLocks noGrp="1"/>
          </p:cNvSpPr>
          <p:nvPr>
            <p:ph sz="quarter" idx="24"/>
          </p:nvPr>
        </p:nvSpPr>
        <p:spPr>
          <a:xfrm>
            <a:off x="454025" y="4919339"/>
            <a:ext cx="3807732" cy="387459"/>
          </a:xfrm>
        </p:spPr>
        <p:txBody>
          <a:bodyPr/>
          <a:lstStyle/>
          <a:p>
            <a:pPr marL="255600" indent="0">
              <a:buNone/>
            </a:pPr>
            <a:r>
              <a:rPr lang="en-IN" sz="2400" dirty="0">
                <a:latin typeface="+mn-lt"/>
              </a:rPr>
              <a:t>space and the matrix, the</a:t>
            </a:r>
          </a:p>
        </p:txBody>
      </p:sp>
      <p:graphicFrame>
        <p:nvGraphicFramePr>
          <p:cNvPr id="21" name="Object 20" descr="H super plus">
            <a:extLst>
              <a:ext uri="{FF2B5EF4-FFF2-40B4-BE49-F238E27FC236}">
                <a16:creationId xmlns:a16="http://schemas.microsoft.com/office/drawing/2014/main" id="{E553D94A-A7CA-475D-A872-4A2A886A6D18}"/>
              </a:ext>
            </a:extLst>
          </p:cNvPr>
          <p:cNvGraphicFramePr>
            <a:graphicFrameLocks noChangeAspect="1"/>
          </p:cNvGraphicFramePr>
          <p:nvPr>
            <p:extLst/>
          </p:nvPr>
        </p:nvGraphicFramePr>
        <p:xfrm>
          <a:off x="4325711" y="4901765"/>
          <a:ext cx="349250" cy="349250"/>
        </p:xfrm>
        <a:graphic>
          <a:graphicData uri="http://schemas.openxmlformats.org/presentationml/2006/ole">
            <mc:AlternateContent xmlns:mc="http://schemas.openxmlformats.org/markup-compatibility/2006">
              <mc:Choice xmlns:v="urn:schemas-microsoft-com:vml" Requires="v">
                <p:oleObj spid="_x0000_s36880" name="Equation" r:id="rId11" imgW="317160" imgH="317160" progId="Equation.DSMT4">
                  <p:embed/>
                </p:oleObj>
              </mc:Choice>
              <mc:Fallback>
                <p:oleObj name="Equation" r:id="rId11" imgW="317160" imgH="317160" progId="Equation.DSMT4">
                  <p:embed/>
                  <p:pic>
                    <p:nvPicPr>
                      <p:cNvPr id="21" name="Object 20" descr="H super plus">
                        <a:extLst>
                          <a:ext uri="{FF2B5EF4-FFF2-40B4-BE49-F238E27FC236}">
                            <a16:creationId xmlns:a16="http://schemas.microsoft.com/office/drawing/2014/main" id="{E553D94A-A7CA-475D-A872-4A2A886A6D18}"/>
                          </a:ext>
                        </a:extLst>
                      </p:cNvPr>
                      <p:cNvPicPr/>
                      <p:nvPr/>
                    </p:nvPicPr>
                    <p:blipFill>
                      <a:blip r:embed="rId12"/>
                      <a:stretch>
                        <a:fillRect/>
                      </a:stretch>
                    </p:blipFill>
                    <p:spPr>
                      <a:xfrm>
                        <a:off x="4325711" y="4901765"/>
                        <a:ext cx="349250" cy="349250"/>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31FFCF45-61F0-4218-B287-2B1ABEE662EB}"/>
              </a:ext>
            </a:extLst>
          </p:cNvPr>
          <p:cNvSpPr>
            <a:spLocks noGrp="1"/>
          </p:cNvSpPr>
          <p:nvPr>
            <p:ph sz="quarter" idx="25"/>
          </p:nvPr>
        </p:nvSpPr>
        <p:spPr>
          <a:xfrm>
            <a:off x="4778933" y="4907538"/>
            <a:ext cx="3755359" cy="410276"/>
          </a:xfrm>
        </p:spPr>
        <p:txBody>
          <a:bodyPr/>
          <a:lstStyle/>
          <a:p>
            <a:pPr marL="0" indent="0">
              <a:buNone/>
            </a:pPr>
            <a:r>
              <a:rPr lang="en-IN" sz="2400" dirty="0">
                <a:latin typeface="+mn-lt"/>
              </a:rPr>
              <a:t>ions return to the matrix by</a:t>
            </a:r>
          </a:p>
        </p:txBody>
      </p:sp>
      <p:sp>
        <p:nvSpPr>
          <p:cNvPr id="15" name="Content Placeholder 14">
            <a:extLst>
              <a:ext uri="{FF2B5EF4-FFF2-40B4-BE49-F238E27FC236}">
                <a16:creationId xmlns:a16="http://schemas.microsoft.com/office/drawing/2014/main" id="{0F37A437-8667-4B44-9C28-8713D6147F83}"/>
              </a:ext>
            </a:extLst>
          </p:cNvPr>
          <p:cNvSpPr>
            <a:spLocks noGrp="1"/>
          </p:cNvSpPr>
          <p:nvPr>
            <p:ph sz="quarter" idx="26"/>
          </p:nvPr>
        </p:nvSpPr>
        <p:spPr>
          <a:xfrm>
            <a:off x="454024" y="5385026"/>
            <a:ext cx="8053161" cy="427944"/>
          </a:xfrm>
        </p:spPr>
        <p:txBody>
          <a:bodyPr/>
          <a:lstStyle/>
          <a:p>
            <a:pPr marL="255600" indent="0">
              <a:buNone/>
            </a:pPr>
            <a:r>
              <a:rPr lang="en-IN" sz="2400" dirty="0">
                <a:latin typeface="+mn-lt"/>
              </a:rPr>
              <a:t>passing through a protein complex called A</a:t>
            </a:r>
            <a:r>
              <a:rPr lang="en-IN" sz="100" dirty="0">
                <a:latin typeface="+mn-lt"/>
              </a:rPr>
              <a:t> </a:t>
            </a:r>
            <a:r>
              <a:rPr lang="en-IN" sz="2400" dirty="0">
                <a:latin typeface="+mn-lt"/>
              </a:rPr>
              <a:t>T</a:t>
            </a:r>
            <a:r>
              <a:rPr lang="en-IN" sz="100" dirty="0">
                <a:latin typeface="+mn-lt"/>
              </a:rPr>
              <a:t> </a:t>
            </a:r>
            <a:r>
              <a:rPr lang="en-IN" sz="2400" dirty="0">
                <a:latin typeface="+mn-lt"/>
              </a:rPr>
              <a:t>P synthase</a:t>
            </a:r>
          </a:p>
        </p:txBody>
      </p:sp>
    </p:spTree>
    <p:extLst>
      <p:ext uri="{BB962C8B-B14F-4D97-AF65-F5344CB8AC3E}">
        <p14:creationId xmlns:p14="http://schemas.microsoft.com/office/powerpoint/2010/main" val="1852457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36D2B-2A6F-4D5E-9704-72EF5A275D3B}"/>
              </a:ext>
            </a:extLst>
          </p:cNvPr>
          <p:cNvSpPr>
            <a:spLocks noGrp="1"/>
          </p:cNvSpPr>
          <p:nvPr>
            <p:ph type="title"/>
          </p:nvPr>
        </p:nvSpPr>
        <p:spPr/>
        <p:txBody>
          <a:bodyPr/>
          <a:lstStyle/>
          <a:p>
            <a:r>
              <a:rPr lang="en-US" dirty="0">
                <a:ea typeface="ＭＳ Ｐゴシック" pitchFamily="34" charset="-128"/>
              </a:rPr>
              <a:t>Cell Components and Function</a:t>
            </a:r>
            <a:endParaRPr lang="en-IN" dirty="0"/>
          </a:p>
        </p:txBody>
      </p:sp>
      <p:sp>
        <p:nvSpPr>
          <p:cNvPr id="3" name="Content Placeholder 2">
            <a:extLst>
              <a:ext uri="{FF2B5EF4-FFF2-40B4-BE49-F238E27FC236}">
                <a16:creationId xmlns:a16="http://schemas.microsoft.com/office/drawing/2014/main" id="{32AC5BB3-E53D-4586-8787-D44427091E4C}"/>
              </a:ext>
            </a:extLst>
          </p:cNvPr>
          <p:cNvSpPr>
            <a:spLocks noGrp="1"/>
          </p:cNvSpPr>
          <p:nvPr>
            <p:ph sz="quarter" idx="13"/>
          </p:nvPr>
        </p:nvSpPr>
        <p:spPr>
          <a:xfrm>
            <a:off x="457200" y="1556327"/>
            <a:ext cx="8318090" cy="390460"/>
          </a:xfrm>
        </p:spPr>
        <p:txBody>
          <a:bodyPr/>
          <a:lstStyle/>
          <a:p>
            <a:pPr marL="432" indent="0">
              <a:buNone/>
            </a:pPr>
            <a:r>
              <a:rPr lang="en-IN" sz="2200" b="1" dirty="0"/>
              <a:t>Table 18.1</a:t>
            </a:r>
            <a:r>
              <a:rPr lang="en-IN" sz="2200" dirty="0"/>
              <a:t> Functions of Some Major Components in Animal Cells</a:t>
            </a:r>
            <a:endParaRPr lang="en-IN" sz="2200" dirty="0">
              <a:cs typeface="Times New Roman" panose="02020603050405020304" pitchFamily="18" charset="0"/>
            </a:endParaRPr>
          </a:p>
        </p:txBody>
      </p:sp>
      <p:graphicFrame>
        <p:nvGraphicFramePr>
          <p:cNvPr id="5" name="Table 5">
            <a:extLst>
              <a:ext uri="{FF2B5EF4-FFF2-40B4-BE49-F238E27FC236}">
                <a16:creationId xmlns:a16="http://schemas.microsoft.com/office/drawing/2014/main" id="{ADC128DE-9F9B-44F5-96FC-E97974B18467}"/>
              </a:ext>
            </a:extLst>
          </p:cNvPr>
          <p:cNvGraphicFramePr>
            <a:graphicFrameLocks noGrp="1"/>
          </p:cNvGraphicFramePr>
          <p:nvPr>
            <p:ph sz="quarter" idx="14"/>
            <p:extLst>
              <p:ext uri="{D42A27DB-BD31-4B8C-83A1-F6EECF244321}">
                <p14:modId xmlns:p14="http://schemas.microsoft.com/office/powerpoint/2010/main" val="4204665686"/>
              </p:ext>
            </p:extLst>
          </p:nvPr>
        </p:nvGraphicFramePr>
        <p:xfrm>
          <a:off x="457200" y="2334853"/>
          <a:ext cx="8229600" cy="3637280"/>
        </p:xfrm>
        <a:graphic>
          <a:graphicData uri="http://schemas.openxmlformats.org/drawingml/2006/table">
            <a:tbl>
              <a:tblPr firstRow="1" bandRow="1">
                <a:tableStyleId>{40F9630F-82C1-40B7-BC3A-925EFCFF5E92}</a:tableStyleId>
              </a:tblPr>
              <a:tblGrid>
                <a:gridCol w="1696065">
                  <a:extLst>
                    <a:ext uri="{9D8B030D-6E8A-4147-A177-3AD203B41FA5}">
                      <a16:colId xmlns:a16="http://schemas.microsoft.com/office/drawing/2014/main" val="3042763579"/>
                    </a:ext>
                  </a:extLst>
                </a:gridCol>
                <a:gridCol w="6533535">
                  <a:extLst>
                    <a:ext uri="{9D8B030D-6E8A-4147-A177-3AD203B41FA5}">
                      <a16:colId xmlns:a16="http://schemas.microsoft.com/office/drawing/2014/main" val="1040065248"/>
                    </a:ext>
                  </a:extLst>
                </a:gridCol>
              </a:tblGrid>
              <a:tr h="370840">
                <a:tc>
                  <a:txBody>
                    <a:bodyPr/>
                    <a:lstStyle/>
                    <a:p>
                      <a:r>
                        <a:rPr lang="en-US" sz="1600" b="1" i="0" u="none" strike="noStrike" cap="none" baseline="0" dirty="0">
                          <a:solidFill>
                            <a:schemeClr val="tx1"/>
                          </a:solidFill>
                          <a:latin typeface="+mn-lt"/>
                          <a:ea typeface="+mn-ea"/>
                          <a:cs typeface="+mn-cs"/>
                          <a:sym typeface="Arial"/>
                        </a:rPr>
                        <a:t>Component</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i="0" u="none" strike="noStrike" cap="none" baseline="0" dirty="0">
                          <a:solidFill>
                            <a:schemeClr val="tx1"/>
                          </a:solidFill>
                          <a:latin typeface="+mn-lt"/>
                          <a:ea typeface="+mn-ea"/>
                          <a:cs typeface="+mn-cs"/>
                          <a:sym typeface="Arial"/>
                        </a:rPr>
                        <a:t>Description and Function</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6796918"/>
                  </a:ext>
                </a:extLst>
              </a:tr>
              <a:tr h="370840">
                <a:tc>
                  <a:txBody>
                    <a:bodyPr/>
                    <a:lstStyle/>
                    <a:p>
                      <a:r>
                        <a:rPr lang="en-US" sz="1600" b="0" i="0" u="none" strike="noStrike" cap="none" baseline="0" dirty="0">
                          <a:solidFill>
                            <a:schemeClr val="tx1"/>
                          </a:solidFill>
                          <a:latin typeface="+mn-lt"/>
                          <a:ea typeface="+mn-ea"/>
                          <a:cs typeface="+mn-cs"/>
                          <a:sym typeface="Arial"/>
                        </a:rPr>
                        <a:t>Cell membrane</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6538" indent="-236538"/>
                      <a:r>
                        <a:rPr lang="en-US" sz="1600" b="0" i="0" u="none" strike="noStrike" cap="none" baseline="0" dirty="0">
                          <a:solidFill>
                            <a:schemeClr val="tx1"/>
                          </a:solidFill>
                          <a:latin typeface="+mn-lt"/>
                          <a:ea typeface="+mn-ea"/>
                          <a:cs typeface="+mn-cs"/>
                          <a:sym typeface="Arial"/>
                        </a:rPr>
                        <a:t>Separates the contents of a cell from the external environment and contains structures that communicate with other cells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848569"/>
                  </a:ext>
                </a:extLst>
              </a:tr>
              <a:tr h="370840">
                <a:tc>
                  <a:txBody>
                    <a:bodyPr/>
                    <a:lstStyle/>
                    <a:p>
                      <a:r>
                        <a:rPr lang="en-US" sz="1600" b="0" i="0" u="none" strike="noStrike" cap="none" baseline="0" dirty="0">
                          <a:solidFill>
                            <a:schemeClr val="tx1"/>
                          </a:solidFill>
                          <a:latin typeface="+mn-lt"/>
                          <a:ea typeface="+mn-ea"/>
                          <a:cs typeface="+mn-cs"/>
                          <a:sym typeface="Arial"/>
                        </a:rPr>
                        <a:t>Cytoplasm</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6538" indent="-236538"/>
                      <a:r>
                        <a:rPr lang="en-US" sz="1600" b="0" i="0" u="none" strike="noStrike" cap="none" baseline="0" dirty="0">
                          <a:solidFill>
                            <a:schemeClr val="tx1"/>
                          </a:solidFill>
                          <a:latin typeface="+mn-lt"/>
                          <a:ea typeface="+mn-ea"/>
                          <a:cs typeface="+mn-cs"/>
                          <a:sym typeface="Arial"/>
                        </a:rPr>
                        <a:t>Consists of the cellular contents between the cell membrane and nucleus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132150"/>
                  </a:ext>
                </a:extLst>
              </a:tr>
              <a:tr h="370840">
                <a:tc>
                  <a:txBody>
                    <a:bodyPr/>
                    <a:lstStyle/>
                    <a:p>
                      <a:r>
                        <a:rPr lang="en-US" sz="1600" b="0" i="0" u="none" strike="noStrike" cap="none" baseline="0" dirty="0">
                          <a:solidFill>
                            <a:schemeClr val="tx1"/>
                          </a:solidFill>
                          <a:latin typeface="+mn-lt"/>
                          <a:ea typeface="+mn-ea"/>
                          <a:cs typeface="+mn-cs"/>
                          <a:sym typeface="Arial"/>
                        </a:rPr>
                        <a:t>Cytosol</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6538" indent="-236538"/>
                      <a:r>
                        <a:rPr lang="en-US" sz="1600" b="0" i="0" u="none" strike="noStrike" cap="none" baseline="0" dirty="0">
                          <a:solidFill>
                            <a:schemeClr val="tx1"/>
                          </a:solidFill>
                          <a:latin typeface="+mn-lt"/>
                          <a:ea typeface="+mn-ea"/>
                          <a:cs typeface="+mn-cs"/>
                          <a:sym typeface="Arial"/>
                        </a:rPr>
                        <a:t>Fluid part of the cytoplasm that contains enzymes for many of the cell’s chemical reactions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634340"/>
                  </a:ext>
                </a:extLst>
              </a:tr>
              <a:tr h="370840">
                <a:tc>
                  <a:txBody>
                    <a:bodyPr/>
                    <a:lstStyle/>
                    <a:p>
                      <a:r>
                        <a:rPr lang="en-US" sz="1600" b="0" i="0" u="none" strike="noStrike" cap="none" baseline="0" dirty="0">
                          <a:solidFill>
                            <a:schemeClr val="tx1"/>
                          </a:solidFill>
                          <a:latin typeface="+mn-lt"/>
                          <a:ea typeface="+mn-ea"/>
                          <a:cs typeface="+mn-cs"/>
                          <a:sym typeface="Arial"/>
                        </a:rPr>
                        <a:t>Mitochondrion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6538" indent="-236538"/>
                      <a:r>
                        <a:rPr lang="en-US" sz="1600" b="0" i="0" u="none" strike="noStrike" cap="none" baseline="0" dirty="0">
                          <a:solidFill>
                            <a:schemeClr val="tx1"/>
                          </a:solidFill>
                          <a:latin typeface="+mn-lt"/>
                          <a:ea typeface="+mn-ea"/>
                          <a:cs typeface="+mn-cs"/>
                          <a:sym typeface="Arial"/>
                        </a:rPr>
                        <a:t>Contains the structures for the synthesis of A</a:t>
                      </a:r>
                      <a:r>
                        <a:rPr lang="en-US" sz="100" b="0" i="0" u="none" strike="noStrike" cap="none" baseline="0" dirty="0">
                          <a:solidFill>
                            <a:schemeClr val="tx1"/>
                          </a:solidFill>
                          <a:latin typeface="+mn-lt"/>
                          <a:ea typeface="+mn-ea"/>
                          <a:cs typeface="+mn-cs"/>
                          <a:sym typeface="Arial"/>
                        </a:rPr>
                        <a:t> </a:t>
                      </a:r>
                      <a:r>
                        <a:rPr lang="en-US" sz="16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1600" b="0" i="0" u="none" strike="noStrike" cap="none" baseline="0" dirty="0">
                          <a:solidFill>
                            <a:schemeClr val="tx1"/>
                          </a:solidFill>
                          <a:latin typeface="+mn-lt"/>
                          <a:ea typeface="+mn-ea"/>
                          <a:cs typeface="+mn-cs"/>
                          <a:sym typeface="Arial"/>
                        </a:rPr>
                        <a:t>P from energy-releasing reactions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0152847"/>
                  </a:ext>
                </a:extLst>
              </a:tr>
              <a:tr h="370840">
                <a:tc>
                  <a:txBody>
                    <a:bodyPr/>
                    <a:lstStyle/>
                    <a:p>
                      <a:r>
                        <a:rPr lang="en-US" sz="1600" b="0" i="0" u="none" strike="noStrike" cap="none" baseline="0" dirty="0">
                          <a:solidFill>
                            <a:schemeClr val="tx1"/>
                          </a:solidFill>
                          <a:latin typeface="+mn-lt"/>
                          <a:ea typeface="+mn-ea"/>
                          <a:cs typeface="+mn-cs"/>
                          <a:sym typeface="Arial"/>
                        </a:rPr>
                        <a:t>Nucleus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6538" indent="-236538"/>
                      <a:r>
                        <a:rPr lang="en-US" sz="1600" b="0" i="0" u="none" strike="noStrike" cap="none" baseline="0" dirty="0">
                          <a:solidFill>
                            <a:schemeClr val="tx1"/>
                          </a:solidFill>
                          <a:latin typeface="+mn-lt"/>
                          <a:ea typeface="+mn-ea"/>
                          <a:cs typeface="+mn-cs"/>
                          <a:sym typeface="Arial"/>
                        </a:rPr>
                        <a:t>Contains genetic information for the replication of D</a:t>
                      </a:r>
                      <a:r>
                        <a:rPr lang="en-US" sz="100" b="0" i="0" u="none" strike="noStrike" cap="none" baseline="0" dirty="0">
                          <a:solidFill>
                            <a:schemeClr val="tx1"/>
                          </a:solidFill>
                          <a:latin typeface="+mn-lt"/>
                          <a:ea typeface="+mn-ea"/>
                          <a:cs typeface="+mn-cs"/>
                          <a:sym typeface="Arial"/>
                        </a:rPr>
                        <a:t> </a:t>
                      </a:r>
                      <a:r>
                        <a:rPr lang="en-US" sz="1600" b="0" i="0" u="none" strike="noStrike" cap="none" baseline="0" dirty="0">
                          <a:solidFill>
                            <a:schemeClr val="tx1"/>
                          </a:solidFill>
                          <a:latin typeface="+mn-lt"/>
                          <a:ea typeface="+mn-ea"/>
                          <a:cs typeface="+mn-cs"/>
                          <a:sym typeface="Arial"/>
                        </a:rPr>
                        <a:t>N</a:t>
                      </a:r>
                      <a:r>
                        <a:rPr lang="en-US" sz="100" b="0" i="0" u="none" strike="noStrike" cap="none" baseline="0" dirty="0">
                          <a:solidFill>
                            <a:schemeClr val="tx1"/>
                          </a:solidFill>
                          <a:latin typeface="+mn-lt"/>
                          <a:ea typeface="+mn-ea"/>
                          <a:cs typeface="+mn-cs"/>
                          <a:sym typeface="Arial"/>
                        </a:rPr>
                        <a:t> </a:t>
                      </a:r>
                      <a:r>
                        <a:rPr lang="en-US" sz="1600" b="0" i="0" u="none" strike="noStrike" cap="none" baseline="0" dirty="0">
                          <a:solidFill>
                            <a:schemeClr val="tx1"/>
                          </a:solidFill>
                          <a:latin typeface="+mn-lt"/>
                          <a:ea typeface="+mn-ea"/>
                          <a:cs typeface="+mn-cs"/>
                          <a:sym typeface="Arial"/>
                        </a:rPr>
                        <a:t>A and the synthesis of protein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4266637"/>
                  </a:ext>
                </a:extLst>
              </a:tr>
              <a:tr h="370840">
                <a:tc>
                  <a:txBody>
                    <a:bodyPr/>
                    <a:lstStyle/>
                    <a:p>
                      <a:r>
                        <a:rPr lang="en-US" sz="1600" b="0" i="0" u="none" strike="noStrike" cap="none" baseline="0" dirty="0">
                          <a:solidFill>
                            <a:schemeClr val="tx1"/>
                          </a:solidFill>
                          <a:latin typeface="+mn-lt"/>
                          <a:ea typeface="+mn-ea"/>
                          <a:cs typeface="+mn-cs"/>
                          <a:sym typeface="Arial"/>
                        </a:rPr>
                        <a:t>Ribosome</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6538" indent="-236538"/>
                      <a:r>
                        <a:rPr lang="en-US" sz="1600" b="0" i="0" u="none" strike="noStrike" cap="none" baseline="0" dirty="0">
                          <a:solidFill>
                            <a:schemeClr val="tx1"/>
                          </a:solidFill>
                          <a:latin typeface="+mn-lt"/>
                          <a:ea typeface="+mn-ea"/>
                          <a:cs typeface="+mn-cs"/>
                          <a:sym typeface="Arial"/>
                        </a:rPr>
                        <a:t>Site of protein synthesis using m</a:t>
                      </a:r>
                      <a:r>
                        <a:rPr lang="en-US" sz="100" b="0" i="0" u="none" strike="noStrike" cap="none" baseline="0" dirty="0">
                          <a:solidFill>
                            <a:schemeClr val="tx1"/>
                          </a:solidFill>
                          <a:latin typeface="+mn-lt"/>
                          <a:ea typeface="+mn-ea"/>
                          <a:cs typeface="+mn-cs"/>
                          <a:sym typeface="Arial"/>
                        </a:rPr>
                        <a:t> </a:t>
                      </a:r>
                      <a:r>
                        <a:rPr lang="en-US" sz="1600" b="0" i="0" u="none" strike="noStrike" cap="none" baseline="0" dirty="0">
                          <a:solidFill>
                            <a:schemeClr val="tx1"/>
                          </a:solidFill>
                          <a:latin typeface="+mn-lt"/>
                          <a:ea typeface="+mn-ea"/>
                          <a:cs typeface="+mn-cs"/>
                          <a:sym typeface="Arial"/>
                        </a:rPr>
                        <a:t>R</a:t>
                      </a:r>
                      <a:r>
                        <a:rPr lang="en-US" sz="100" b="0" i="0" u="none" strike="noStrike" cap="none" baseline="0" dirty="0">
                          <a:solidFill>
                            <a:schemeClr val="tx1"/>
                          </a:solidFill>
                          <a:latin typeface="+mn-lt"/>
                          <a:ea typeface="+mn-ea"/>
                          <a:cs typeface="+mn-cs"/>
                          <a:sym typeface="Arial"/>
                        </a:rPr>
                        <a:t> </a:t>
                      </a:r>
                      <a:r>
                        <a:rPr lang="en-US" sz="1600" b="0" i="0" u="none" strike="noStrike" cap="none" baseline="0" dirty="0">
                          <a:solidFill>
                            <a:schemeClr val="tx1"/>
                          </a:solidFill>
                          <a:latin typeface="+mn-lt"/>
                          <a:ea typeface="+mn-ea"/>
                          <a:cs typeface="+mn-cs"/>
                          <a:sym typeface="Arial"/>
                        </a:rPr>
                        <a:t>N</a:t>
                      </a:r>
                      <a:r>
                        <a:rPr lang="en-US" sz="100" b="0" i="0" u="none" strike="noStrike" cap="none" baseline="0" dirty="0">
                          <a:solidFill>
                            <a:schemeClr val="tx1"/>
                          </a:solidFill>
                          <a:latin typeface="+mn-lt"/>
                          <a:ea typeface="+mn-ea"/>
                          <a:cs typeface="+mn-cs"/>
                          <a:sym typeface="Arial"/>
                        </a:rPr>
                        <a:t> </a:t>
                      </a:r>
                      <a:r>
                        <a:rPr lang="en-US" sz="1600" b="0" i="0" u="none" strike="noStrike" cap="none" baseline="0" dirty="0">
                          <a:solidFill>
                            <a:schemeClr val="tx1"/>
                          </a:solidFill>
                          <a:latin typeface="+mn-lt"/>
                          <a:ea typeface="+mn-ea"/>
                          <a:cs typeface="+mn-cs"/>
                          <a:sym typeface="Arial"/>
                        </a:rPr>
                        <a:t>A templates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410951"/>
                  </a:ext>
                </a:extLst>
              </a:tr>
            </a:tbl>
          </a:graphicData>
        </a:graphic>
      </p:graphicFrame>
    </p:spTree>
    <p:extLst>
      <p:ext uri="{BB962C8B-B14F-4D97-AF65-F5344CB8AC3E}">
        <p14:creationId xmlns:p14="http://schemas.microsoft.com/office/powerpoint/2010/main" val="31784561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Oxidative Phosphorylation </a:t>
            </a:r>
            <a:r>
              <a:rPr lang="en-US" sz="2000" b="0" dirty="0">
                <a:ea typeface="ＭＳ Ｐゴシック" pitchFamily="34" charset="-128"/>
              </a:rPr>
              <a:t>(2 of 2)</a:t>
            </a:r>
            <a:endParaRPr lang="en-US" dirty="0"/>
          </a:p>
        </p:txBody>
      </p:sp>
      <p:sp>
        <p:nvSpPr>
          <p:cNvPr id="3" name="Content Placeholder 2"/>
          <p:cNvSpPr>
            <a:spLocks noGrp="1"/>
          </p:cNvSpPr>
          <p:nvPr>
            <p:ph sz="quarter" idx="13"/>
          </p:nvPr>
        </p:nvSpPr>
        <p:spPr>
          <a:xfrm>
            <a:off x="457200" y="1556327"/>
            <a:ext cx="8229600" cy="1215902"/>
          </a:xfrm>
        </p:spPr>
        <p:txBody>
          <a:bodyPr/>
          <a:lstStyle/>
          <a:p>
            <a:pPr marL="0" indent="0">
              <a:buClr>
                <a:schemeClr val="accent1"/>
              </a:buClr>
              <a:buNone/>
              <a:tabLst>
                <a:tab pos="341313" algn="l"/>
              </a:tabLst>
              <a:defRPr/>
            </a:pPr>
            <a:r>
              <a:rPr sz="2400" dirty="0">
                <a:ea typeface="ＭＳ Ｐゴシック" charset="0"/>
                <a:cs typeface="ＭＳ Ｐゴシック" charset="0"/>
              </a:rPr>
              <a:t>The process of </a:t>
            </a:r>
            <a:r>
              <a:rPr sz="2400" b="1" dirty="0">
                <a:ea typeface="ＭＳ Ｐゴシック" charset="0"/>
                <a:cs typeface="ＭＳ Ｐゴシック" charset="0"/>
              </a:rPr>
              <a:t>oxidative phosphorylation </a:t>
            </a:r>
            <a:r>
              <a:rPr sz="2400" dirty="0">
                <a:ea typeface="ＭＳ Ｐゴシック" charset="0"/>
                <a:cs typeface="ＭＳ Ｐゴシック" charset="0"/>
              </a:rPr>
              <a:t>couples the energy from electron transport to the synthesis of A</a:t>
            </a:r>
            <a:r>
              <a:rPr sz="100" dirty="0">
                <a:ea typeface="ＭＳ Ｐゴシック" charset="0"/>
                <a:cs typeface="ＭＳ Ｐゴシック" charset="0"/>
              </a:rPr>
              <a:t> </a:t>
            </a:r>
            <a:r>
              <a:rPr sz="2400" dirty="0">
                <a:ea typeface="ＭＳ Ｐゴシック" charset="0"/>
                <a:cs typeface="ＭＳ Ｐゴシック" charset="0"/>
              </a:rPr>
              <a:t>T</a:t>
            </a:r>
            <a:r>
              <a:rPr sz="100" dirty="0">
                <a:ea typeface="ＭＳ Ｐゴシック" charset="0"/>
                <a:cs typeface="ＭＳ Ｐゴシック" charset="0"/>
              </a:rPr>
              <a:t> </a:t>
            </a:r>
            <a:r>
              <a:rPr sz="2400" dirty="0">
                <a:ea typeface="ＭＳ Ｐゴシック" charset="0"/>
                <a:cs typeface="ＭＳ Ｐゴシック" charset="0"/>
              </a:rPr>
              <a:t>P from A</a:t>
            </a:r>
            <a:r>
              <a:rPr sz="100" dirty="0">
                <a:ea typeface="ＭＳ Ｐゴシック" charset="0"/>
                <a:cs typeface="ＭＳ Ｐゴシック" charset="0"/>
              </a:rPr>
              <a:t> </a:t>
            </a:r>
            <a:r>
              <a:rPr sz="2400" dirty="0">
                <a:ea typeface="ＭＳ Ｐゴシック" charset="0"/>
                <a:cs typeface="ＭＳ Ｐゴシック" charset="0"/>
              </a:rPr>
              <a:t>D</a:t>
            </a:r>
            <a:r>
              <a:rPr sz="100" dirty="0">
                <a:ea typeface="ＭＳ Ｐゴシック" charset="0"/>
                <a:cs typeface="ＭＳ Ｐゴシック" charset="0"/>
              </a:rPr>
              <a:t> </a:t>
            </a:r>
            <a:r>
              <a:rPr sz="2400" dirty="0">
                <a:ea typeface="ＭＳ Ｐゴシック" charset="0"/>
                <a:cs typeface="ＭＳ Ｐゴシック" charset="0"/>
              </a:rPr>
              <a:t>P.</a:t>
            </a:r>
          </a:p>
        </p:txBody>
      </p:sp>
      <p:graphicFrame>
        <p:nvGraphicFramePr>
          <p:cNvPr id="4" name="Object 3" descr="A D P plus P sub i plus energy yields A T P in the presence of A T P synthase. "/>
          <p:cNvGraphicFramePr>
            <a:graphicFrameLocks noChangeAspect="1"/>
          </p:cNvGraphicFramePr>
          <p:nvPr>
            <p:extLst/>
          </p:nvPr>
        </p:nvGraphicFramePr>
        <p:xfrm>
          <a:off x="2027455" y="3163662"/>
          <a:ext cx="5041900" cy="419100"/>
        </p:xfrm>
        <a:graphic>
          <a:graphicData uri="http://schemas.openxmlformats.org/presentationml/2006/ole">
            <mc:AlternateContent xmlns:mc="http://schemas.openxmlformats.org/markup-compatibility/2006">
              <mc:Choice xmlns:v="urn:schemas-microsoft-com:vml" Requires="v">
                <p:oleObj spid="_x0000_s37892" name="Equation" r:id="rId3" imgW="5041800" imgH="419040" progId="Equation.DSMT4">
                  <p:embed/>
                </p:oleObj>
              </mc:Choice>
              <mc:Fallback>
                <p:oleObj name="Equation" r:id="rId3" imgW="5041800" imgH="419040" progId="Equation.DSMT4">
                  <p:embed/>
                  <p:pic>
                    <p:nvPicPr>
                      <p:cNvPr id="4" name="Object 3" descr="A D P plus P sub i plus energy yields A T P in the presence of A T P synthase. "/>
                      <p:cNvPicPr>
                        <a:picLocks noChangeAspect="1" noChangeArrowheads="1"/>
                      </p:cNvPicPr>
                      <p:nvPr/>
                    </p:nvPicPr>
                    <p:blipFill>
                      <a:blip r:embed="rId4"/>
                      <a:srcRect/>
                      <a:stretch>
                        <a:fillRect/>
                      </a:stretch>
                    </p:blipFill>
                    <p:spPr bwMode="auto">
                      <a:xfrm>
                        <a:off x="2027455" y="3163662"/>
                        <a:ext cx="50419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A</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 Synthesis</a:t>
            </a:r>
            <a:endParaRPr lang="en-IN" dirty="0"/>
          </a:p>
        </p:txBody>
      </p:sp>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1" y="1558283"/>
            <a:ext cx="6858000" cy="401146"/>
          </a:xfrm>
        </p:spPr>
        <p:txBody>
          <a:bodyPr/>
          <a:lstStyle/>
          <a:p>
            <a:pPr marL="432" indent="0">
              <a:buNone/>
            </a:pPr>
            <a:r>
              <a:rPr lang="en-US" sz="2400" dirty="0">
                <a:ea typeface="ＭＳ Ｐゴシック" pitchFamily="34" charset="-128"/>
              </a:rPr>
              <a:t>When N</a:t>
            </a:r>
            <a:r>
              <a:rPr lang="en-US" sz="100" dirty="0">
                <a:ea typeface="ＭＳ Ｐゴシック" pitchFamily="34" charset="-128"/>
              </a:rPr>
              <a:t> </a:t>
            </a:r>
            <a:r>
              <a:rPr lang="en-US" sz="2400" dirty="0">
                <a:ea typeface="ＭＳ Ｐゴシック" pitchFamily="34" charset="-128"/>
              </a:rPr>
              <a:t>A</a:t>
            </a:r>
            <a:r>
              <a:rPr lang="en-US" sz="100" dirty="0">
                <a:ea typeface="ＭＳ Ｐゴシック" pitchFamily="34" charset="-128"/>
              </a:rPr>
              <a:t> </a:t>
            </a:r>
            <a:r>
              <a:rPr lang="en-US" sz="2400" dirty="0">
                <a:ea typeface="ＭＳ Ｐゴシック" pitchFamily="34" charset="-128"/>
              </a:rPr>
              <a:t>D</a:t>
            </a:r>
            <a:r>
              <a:rPr lang="en-US" sz="100" dirty="0">
                <a:ea typeface="ＭＳ Ｐゴシック" pitchFamily="34" charset="-128"/>
              </a:rPr>
              <a:t> </a:t>
            </a:r>
            <a:r>
              <a:rPr lang="en-US" sz="2400" dirty="0">
                <a:ea typeface="ＭＳ Ｐゴシック" pitchFamily="34" charset="-128"/>
              </a:rPr>
              <a:t>H enters electron transport at complex</a:t>
            </a:r>
            <a:endParaRPr lang="en-AU" sz="2400" dirty="0"/>
          </a:p>
        </p:txBody>
      </p:sp>
      <p:graphicFrame>
        <p:nvGraphicFramePr>
          <p:cNvPr id="17" name="Object 16" descr="one">
            <a:extLst>
              <a:ext uri="{FF2B5EF4-FFF2-40B4-BE49-F238E27FC236}">
                <a16:creationId xmlns:a16="http://schemas.microsoft.com/office/drawing/2014/main" id="{A9591492-1987-484B-99D3-5F7763924B49}"/>
              </a:ext>
            </a:extLst>
          </p:cNvPr>
          <p:cNvGraphicFramePr>
            <a:graphicFrameLocks noChangeAspect="1"/>
          </p:cNvGraphicFramePr>
          <p:nvPr>
            <p:extLst/>
          </p:nvPr>
        </p:nvGraphicFramePr>
        <p:xfrm>
          <a:off x="7404460" y="1615578"/>
          <a:ext cx="150091" cy="300182"/>
        </p:xfrm>
        <a:graphic>
          <a:graphicData uri="http://schemas.openxmlformats.org/presentationml/2006/ole">
            <mc:AlternateContent xmlns:mc="http://schemas.openxmlformats.org/markup-compatibility/2006">
              <mc:Choice xmlns:v="urn:schemas-microsoft-com:vml" Requires="v">
                <p:oleObj spid="_x0000_s38926" name="Equation" r:id="rId3" imgW="164880" imgH="330120" progId="Equation.DSMT4">
                  <p:embed/>
                </p:oleObj>
              </mc:Choice>
              <mc:Fallback>
                <p:oleObj name="Equation" r:id="rId3" imgW="164880" imgH="330120" progId="Equation.DSMT4">
                  <p:embed/>
                  <p:pic>
                    <p:nvPicPr>
                      <p:cNvPr id="17" name="Object 16" descr="one">
                        <a:extLst>
                          <a:ext uri="{FF2B5EF4-FFF2-40B4-BE49-F238E27FC236}">
                            <a16:creationId xmlns:a16="http://schemas.microsoft.com/office/drawing/2014/main" id="{A9591492-1987-484B-99D3-5F7763924B49}"/>
                          </a:ext>
                        </a:extLst>
                      </p:cNvPr>
                      <p:cNvPicPr/>
                      <p:nvPr/>
                    </p:nvPicPr>
                    <p:blipFill>
                      <a:blip r:embed="rId4"/>
                      <a:stretch>
                        <a:fillRect/>
                      </a:stretch>
                    </p:blipFill>
                    <p:spPr>
                      <a:xfrm>
                        <a:off x="7404460" y="1615578"/>
                        <a:ext cx="150091" cy="300182"/>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0" y="2011851"/>
            <a:ext cx="8294914" cy="764006"/>
          </a:xfrm>
        </p:spPr>
        <p:txBody>
          <a:bodyPr/>
          <a:lstStyle/>
          <a:p>
            <a:pPr marL="432" indent="0">
              <a:buNone/>
            </a:pPr>
            <a:r>
              <a:rPr lang="en-US" sz="2400" dirty="0">
                <a:ea typeface="ＭＳ Ｐゴシック" pitchFamily="34" charset="-128"/>
              </a:rPr>
              <a:t>the energy released from its oxidation is used to synthesize 2.5 A</a:t>
            </a:r>
            <a:r>
              <a:rPr lang="en-US" sz="100" dirty="0">
                <a:ea typeface="ＭＳ Ｐゴシック" pitchFamily="34" charset="-128"/>
              </a:rPr>
              <a:t> </a:t>
            </a:r>
            <a:r>
              <a:rPr lang="en-US" sz="2400" dirty="0">
                <a:ea typeface="ＭＳ Ｐゴシック" pitchFamily="34" charset="-128"/>
              </a:rPr>
              <a:t>T</a:t>
            </a:r>
            <a:r>
              <a:rPr lang="en-US" sz="100" dirty="0">
                <a:ea typeface="ＭＳ Ｐゴシック" pitchFamily="34" charset="-128"/>
              </a:rPr>
              <a:t> </a:t>
            </a:r>
            <a:r>
              <a:rPr lang="en-US" sz="2400" dirty="0">
                <a:ea typeface="ＭＳ Ｐゴシック" pitchFamily="34" charset="-128"/>
              </a:rPr>
              <a:t>P.</a:t>
            </a:r>
          </a:p>
        </p:txBody>
      </p:sp>
      <p:graphicFrame>
        <p:nvGraphicFramePr>
          <p:cNvPr id="18" name="Object 17" descr="N A D H plus H plus yields N A D superscript plus, plus 2.5 A T P.">
            <a:extLst>
              <a:ext uri="{FF2B5EF4-FFF2-40B4-BE49-F238E27FC236}">
                <a16:creationId xmlns:a16="http://schemas.microsoft.com/office/drawing/2014/main" id="{E32A2F20-9303-462A-98E2-C4D47EEA799D}"/>
              </a:ext>
            </a:extLst>
          </p:cNvPr>
          <p:cNvGraphicFramePr>
            <a:graphicFrameLocks noChangeAspect="1"/>
          </p:cNvGraphicFramePr>
          <p:nvPr>
            <p:extLst/>
          </p:nvPr>
        </p:nvGraphicFramePr>
        <p:xfrm>
          <a:off x="2494286" y="2944420"/>
          <a:ext cx="4152900" cy="342900"/>
        </p:xfrm>
        <a:graphic>
          <a:graphicData uri="http://schemas.openxmlformats.org/presentationml/2006/ole">
            <mc:AlternateContent xmlns:mc="http://schemas.openxmlformats.org/markup-compatibility/2006">
              <mc:Choice xmlns:v="urn:schemas-microsoft-com:vml" Requires="v">
                <p:oleObj spid="_x0000_s38927" name="Equation" r:id="rId5" imgW="4152600" imgH="342720" progId="Equation.DSMT4">
                  <p:embed/>
                </p:oleObj>
              </mc:Choice>
              <mc:Fallback>
                <p:oleObj name="Equation" r:id="rId5" imgW="4152600" imgH="342720" progId="Equation.DSMT4">
                  <p:embed/>
                  <p:pic>
                    <p:nvPicPr>
                      <p:cNvPr id="18" name="Object 17" descr="N A D H plus H plus yields N A D superscript plus, plus 2.5 A T P.">
                        <a:extLst>
                          <a:ext uri="{FF2B5EF4-FFF2-40B4-BE49-F238E27FC236}">
                            <a16:creationId xmlns:a16="http://schemas.microsoft.com/office/drawing/2014/main" id="{E32A2F20-9303-462A-98E2-C4D47EEA799D}"/>
                          </a:ext>
                        </a:extLst>
                      </p:cNvPr>
                      <p:cNvPicPr>
                        <a:picLocks noChangeAspect="1" noChangeArrowheads="1"/>
                      </p:cNvPicPr>
                      <p:nvPr/>
                    </p:nvPicPr>
                    <p:blipFill>
                      <a:blip r:embed="rId6"/>
                      <a:srcRect/>
                      <a:stretch>
                        <a:fillRect/>
                      </a:stretch>
                    </p:blipFill>
                    <p:spPr bwMode="auto">
                      <a:xfrm>
                        <a:off x="2494286" y="2944420"/>
                        <a:ext cx="41529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descr="F A D H sub 2">
            <a:extLst>
              <a:ext uri="{FF2B5EF4-FFF2-40B4-BE49-F238E27FC236}">
                <a16:creationId xmlns:a16="http://schemas.microsoft.com/office/drawing/2014/main" id="{D93AFC01-D472-4969-99B4-EBAC30AA1E88}"/>
              </a:ext>
            </a:extLst>
          </p:cNvPr>
          <p:cNvGraphicFramePr>
            <a:graphicFrameLocks noChangeAspect="1"/>
          </p:cNvGraphicFramePr>
          <p:nvPr>
            <p:extLst/>
          </p:nvPr>
        </p:nvGraphicFramePr>
        <p:xfrm>
          <a:off x="516704" y="3624517"/>
          <a:ext cx="983488" cy="399542"/>
        </p:xfrm>
        <a:graphic>
          <a:graphicData uri="http://schemas.openxmlformats.org/presentationml/2006/ole">
            <mc:AlternateContent xmlns:mc="http://schemas.openxmlformats.org/markup-compatibility/2006">
              <mc:Choice xmlns:v="urn:schemas-microsoft-com:vml" Requires="v">
                <p:oleObj spid="_x0000_s38928" name="Equation" r:id="rId7" imgW="812520" imgH="330120" progId="Equation.DSMT4">
                  <p:embed/>
                </p:oleObj>
              </mc:Choice>
              <mc:Fallback>
                <p:oleObj name="Equation" r:id="rId7" imgW="812520" imgH="330120" progId="Equation.DSMT4">
                  <p:embed/>
                  <p:pic>
                    <p:nvPicPr>
                      <p:cNvPr id="19" name="Object 18" descr="F A D H sub 2">
                        <a:extLst>
                          <a:ext uri="{FF2B5EF4-FFF2-40B4-BE49-F238E27FC236}">
                            <a16:creationId xmlns:a16="http://schemas.microsoft.com/office/drawing/2014/main" id="{D93AFC01-D472-4969-99B4-EBAC30AA1E88}"/>
                          </a:ext>
                        </a:extLst>
                      </p:cNvPr>
                      <p:cNvPicPr/>
                      <p:nvPr/>
                    </p:nvPicPr>
                    <p:blipFill>
                      <a:blip r:embed="rId8"/>
                      <a:stretch>
                        <a:fillRect/>
                      </a:stretch>
                    </p:blipFill>
                    <p:spPr>
                      <a:xfrm>
                        <a:off x="516704" y="3624517"/>
                        <a:ext cx="983488" cy="39954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1592523" y="3613155"/>
            <a:ext cx="4995573" cy="387349"/>
          </a:xfrm>
        </p:spPr>
        <p:txBody>
          <a:bodyPr/>
          <a:lstStyle/>
          <a:p>
            <a:pPr marL="432" indent="0">
              <a:buNone/>
            </a:pPr>
            <a:r>
              <a:rPr lang="en-US" sz="2400" dirty="0">
                <a:ea typeface="ＭＳ Ｐゴシック" pitchFamily="34" charset="-128"/>
              </a:rPr>
              <a:t>enters electron transport at complex</a:t>
            </a:r>
            <a:endParaRPr lang="en-IN" sz="2400" dirty="0"/>
          </a:p>
        </p:txBody>
      </p:sp>
      <p:graphicFrame>
        <p:nvGraphicFramePr>
          <p:cNvPr id="20" name="Object 19" descr="two">
            <a:extLst>
              <a:ext uri="{FF2B5EF4-FFF2-40B4-BE49-F238E27FC236}">
                <a16:creationId xmlns:a16="http://schemas.microsoft.com/office/drawing/2014/main" id="{23089219-EA01-4C29-9048-DC55E1D9F71A}"/>
              </a:ext>
            </a:extLst>
          </p:cNvPr>
          <p:cNvGraphicFramePr>
            <a:graphicFrameLocks noChangeAspect="1"/>
          </p:cNvGraphicFramePr>
          <p:nvPr>
            <p:extLst/>
          </p:nvPr>
        </p:nvGraphicFramePr>
        <p:xfrm>
          <a:off x="6697135" y="3652473"/>
          <a:ext cx="252557" cy="330488"/>
        </p:xfrm>
        <a:graphic>
          <a:graphicData uri="http://schemas.openxmlformats.org/presentationml/2006/ole">
            <mc:AlternateContent xmlns:mc="http://schemas.openxmlformats.org/markup-compatibility/2006">
              <mc:Choice xmlns:v="urn:schemas-microsoft-com:vml" Requires="v">
                <p:oleObj spid="_x0000_s38929" name="Equation" r:id="rId9" imgW="253800" imgH="330120" progId="Equation.DSMT4">
                  <p:embed/>
                </p:oleObj>
              </mc:Choice>
              <mc:Fallback>
                <p:oleObj name="Equation" r:id="rId9" imgW="253800" imgH="330120" progId="Equation.DSMT4">
                  <p:embed/>
                  <p:pic>
                    <p:nvPicPr>
                      <p:cNvPr id="20" name="Object 19" descr="two">
                        <a:extLst>
                          <a:ext uri="{FF2B5EF4-FFF2-40B4-BE49-F238E27FC236}">
                            <a16:creationId xmlns:a16="http://schemas.microsoft.com/office/drawing/2014/main" id="{23089219-EA01-4C29-9048-DC55E1D9F71A}"/>
                          </a:ext>
                        </a:extLst>
                      </p:cNvPr>
                      <p:cNvPicPr/>
                      <p:nvPr/>
                    </p:nvPicPr>
                    <p:blipFill>
                      <a:blip r:embed="rId10"/>
                      <a:stretch>
                        <a:fillRect/>
                      </a:stretch>
                    </p:blipFill>
                    <p:spPr>
                      <a:xfrm>
                        <a:off x="6697135" y="3652473"/>
                        <a:ext cx="252557" cy="33048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7094970" y="3615618"/>
            <a:ext cx="1782342" cy="384886"/>
          </a:xfrm>
        </p:spPr>
        <p:txBody>
          <a:bodyPr/>
          <a:lstStyle/>
          <a:p>
            <a:pPr marL="432" indent="0">
              <a:buNone/>
            </a:pPr>
            <a:r>
              <a:rPr lang="en-US" sz="2400" dirty="0">
                <a:ea typeface="ＭＳ Ｐゴシック" pitchFamily="34" charset="-128"/>
              </a:rPr>
              <a:t>which is at a</a:t>
            </a:r>
            <a:endParaRPr lang="en-AU" sz="2400" dirty="0"/>
          </a:p>
        </p:txBody>
      </p:sp>
      <p:sp>
        <p:nvSpPr>
          <p:cNvPr id="7" name="Content Placeholder 6">
            <a:extLst>
              <a:ext uri="{FF2B5EF4-FFF2-40B4-BE49-F238E27FC236}">
                <a16:creationId xmlns:a16="http://schemas.microsoft.com/office/drawing/2014/main" id="{56C0E29B-991B-499F-94DA-89B59FF262A4}"/>
              </a:ext>
            </a:extLst>
          </p:cNvPr>
          <p:cNvSpPr>
            <a:spLocks noGrp="1"/>
          </p:cNvSpPr>
          <p:nvPr>
            <p:ph sz="quarter" idx="18"/>
          </p:nvPr>
        </p:nvSpPr>
        <p:spPr>
          <a:xfrm>
            <a:off x="459728" y="4071014"/>
            <a:ext cx="3508115" cy="403014"/>
          </a:xfrm>
        </p:spPr>
        <p:txBody>
          <a:bodyPr/>
          <a:lstStyle/>
          <a:p>
            <a:pPr marL="432" indent="0">
              <a:buNone/>
            </a:pPr>
            <a:r>
              <a:rPr lang="en-US" sz="2400" dirty="0">
                <a:ea typeface="ＭＳ Ｐゴシック" pitchFamily="34" charset="-128"/>
              </a:rPr>
              <a:t>lower</a:t>
            </a:r>
            <a:r>
              <a:rPr lang="en-AU" sz="2400" dirty="0">
                <a:ea typeface="ＭＳ Ｐゴシック" pitchFamily="34" charset="-128"/>
              </a:rPr>
              <a:t> </a:t>
            </a:r>
            <a:r>
              <a:rPr lang="en-US" sz="2400" dirty="0">
                <a:ea typeface="ＭＳ Ｐゴシック" pitchFamily="34" charset="-128"/>
              </a:rPr>
              <a:t>energy level. Thus,</a:t>
            </a:r>
            <a:endParaRPr lang="en-IN" sz="2400" dirty="0"/>
          </a:p>
        </p:txBody>
      </p:sp>
      <p:graphicFrame>
        <p:nvGraphicFramePr>
          <p:cNvPr id="21" name="Object 20" descr="F A D H sub 2">
            <a:extLst>
              <a:ext uri="{FF2B5EF4-FFF2-40B4-BE49-F238E27FC236}">
                <a16:creationId xmlns:a16="http://schemas.microsoft.com/office/drawing/2014/main" id="{CA45C844-DE27-4628-A391-93A988D94D8D}"/>
              </a:ext>
            </a:extLst>
          </p:cNvPr>
          <p:cNvGraphicFramePr>
            <a:graphicFrameLocks noChangeAspect="1"/>
          </p:cNvGraphicFramePr>
          <p:nvPr>
            <p:extLst/>
          </p:nvPr>
        </p:nvGraphicFramePr>
        <p:xfrm>
          <a:off x="4063584" y="4076709"/>
          <a:ext cx="954563" cy="387791"/>
        </p:xfrm>
        <a:graphic>
          <a:graphicData uri="http://schemas.openxmlformats.org/presentationml/2006/ole">
            <mc:AlternateContent xmlns:mc="http://schemas.openxmlformats.org/markup-compatibility/2006">
              <mc:Choice xmlns:v="urn:schemas-microsoft-com:vml" Requires="v">
                <p:oleObj spid="_x0000_s38930" name="Equation" r:id="rId11" imgW="812520" imgH="330120" progId="Equation.DSMT4">
                  <p:embed/>
                </p:oleObj>
              </mc:Choice>
              <mc:Fallback>
                <p:oleObj name="Equation" r:id="rId11" imgW="812520" imgH="330120" progId="Equation.DSMT4">
                  <p:embed/>
                  <p:pic>
                    <p:nvPicPr>
                      <p:cNvPr id="21" name="Object 20" descr="F A D H sub 2">
                        <a:extLst>
                          <a:ext uri="{FF2B5EF4-FFF2-40B4-BE49-F238E27FC236}">
                            <a16:creationId xmlns:a16="http://schemas.microsoft.com/office/drawing/2014/main" id="{CA45C844-DE27-4628-A391-93A988D94D8D}"/>
                          </a:ext>
                        </a:extLst>
                      </p:cNvPr>
                      <p:cNvPicPr/>
                      <p:nvPr/>
                    </p:nvPicPr>
                    <p:blipFill>
                      <a:blip r:embed="rId8"/>
                      <a:stretch>
                        <a:fillRect/>
                      </a:stretch>
                    </p:blipFill>
                    <p:spPr>
                      <a:xfrm>
                        <a:off x="4063584" y="4076709"/>
                        <a:ext cx="954563" cy="387791"/>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A6532688-FF34-4DF3-8058-6C1D428DFCE6}"/>
              </a:ext>
            </a:extLst>
          </p:cNvPr>
          <p:cNvSpPr>
            <a:spLocks noGrp="1"/>
          </p:cNvSpPr>
          <p:nvPr>
            <p:ph sz="quarter" idx="19"/>
          </p:nvPr>
        </p:nvSpPr>
        <p:spPr>
          <a:xfrm>
            <a:off x="5152501" y="4070351"/>
            <a:ext cx="2701539" cy="403679"/>
          </a:xfrm>
        </p:spPr>
        <p:txBody>
          <a:bodyPr/>
          <a:lstStyle/>
          <a:p>
            <a:pPr marL="0" indent="0">
              <a:buNone/>
            </a:pPr>
            <a:r>
              <a:rPr lang="en-US" sz="2400" dirty="0">
                <a:ea typeface="ＭＳ Ｐゴシック" pitchFamily="34" charset="-128"/>
              </a:rPr>
              <a:t>provides energy to</a:t>
            </a:r>
            <a:endParaRPr lang="en-IN" sz="2400" dirty="0"/>
          </a:p>
        </p:txBody>
      </p:sp>
      <p:sp>
        <p:nvSpPr>
          <p:cNvPr id="9" name="Content Placeholder 8">
            <a:extLst>
              <a:ext uri="{FF2B5EF4-FFF2-40B4-BE49-F238E27FC236}">
                <a16:creationId xmlns:a16="http://schemas.microsoft.com/office/drawing/2014/main" id="{2D1F08BF-EB80-4C4B-ACFE-9B1D66C25EE1}"/>
              </a:ext>
            </a:extLst>
          </p:cNvPr>
          <p:cNvSpPr>
            <a:spLocks noGrp="1"/>
          </p:cNvSpPr>
          <p:nvPr>
            <p:ph sz="quarter" idx="20"/>
          </p:nvPr>
        </p:nvSpPr>
        <p:spPr>
          <a:xfrm>
            <a:off x="454025" y="4532629"/>
            <a:ext cx="2652553" cy="436500"/>
          </a:xfrm>
        </p:spPr>
        <p:txBody>
          <a:bodyPr/>
          <a:lstStyle/>
          <a:p>
            <a:pPr marL="0" indent="0">
              <a:buNone/>
            </a:pPr>
            <a:r>
              <a:rPr lang="en-US" sz="2400" dirty="0">
                <a:ea typeface="ＭＳ Ｐゴシック" pitchFamily="34" charset="-128"/>
              </a:rPr>
              <a:t>produce 1.5 A</a:t>
            </a:r>
            <a:r>
              <a:rPr lang="en-US" sz="100" dirty="0">
                <a:ea typeface="ＭＳ Ｐゴシック" pitchFamily="34" charset="-128"/>
              </a:rPr>
              <a:t> </a:t>
            </a:r>
            <a:r>
              <a:rPr lang="en-US" sz="2400" dirty="0">
                <a:ea typeface="ＭＳ Ｐゴシック" pitchFamily="34" charset="-128"/>
              </a:rPr>
              <a:t>T</a:t>
            </a:r>
            <a:r>
              <a:rPr lang="en-US" sz="100" dirty="0">
                <a:ea typeface="ＭＳ Ｐゴシック" pitchFamily="34" charset="-128"/>
              </a:rPr>
              <a:t> </a:t>
            </a:r>
            <a:r>
              <a:rPr lang="en-US" sz="2400" dirty="0">
                <a:ea typeface="ＭＳ Ｐゴシック" pitchFamily="34" charset="-128"/>
              </a:rPr>
              <a:t>P.</a:t>
            </a:r>
            <a:endParaRPr lang="en-IN" sz="2400" dirty="0"/>
          </a:p>
        </p:txBody>
      </p:sp>
      <p:graphicFrame>
        <p:nvGraphicFramePr>
          <p:cNvPr id="22" name="Object 3" descr="F A D H 2 yields F A D superscript plus, plus 1.5 A T P.">
            <a:extLst>
              <a:ext uri="{FF2B5EF4-FFF2-40B4-BE49-F238E27FC236}">
                <a16:creationId xmlns:a16="http://schemas.microsoft.com/office/drawing/2014/main" id="{A6843979-71DB-46CE-84B3-B439BD7A2B6E}"/>
              </a:ext>
            </a:extLst>
          </p:cNvPr>
          <p:cNvGraphicFramePr>
            <a:graphicFrameLocks noChangeAspect="1"/>
          </p:cNvGraphicFramePr>
          <p:nvPr>
            <p:extLst/>
          </p:nvPr>
        </p:nvGraphicFramePr>
        <p:xfrm>
          <a:off x="2781300" y="5355315"/>
          <a:ext cx="3581400" cy="419100"/>
        </p:xfrm>
        <a:graphic>
          <a:graphicData uri="http://schemas.openxmlformats.org/presentationml/2006/ole">
            <mc:AlternateContent xmlns:mc="http://schemas.openxmlformats.org/markup-compatibility/2006">
              <mc:Choice xmlns:v="urn:schemas-microsoft-com:vml" Requires="v">
                <p:oleObj spid="_x0000_s38931" name="Equation" r:id="rId12" imgW="3581280" imgH="419040" progId="Equation.DSMT4">
                  <p:embed/>
                </p:oleObj>
              </mc:Choice>
              <mc:Fallback>
                <p:oleObj name="Equation" r:id="rId12" imgW="3581280" imgH="419040" progId="Equation.DSMT4">
                  <p:embed/>
                  <p:pic>
                    <p:nvPicPr>
                      <p:cNvPr id="22" name="Object 3" descr="F A D H 2 yields F A D superscript plus, plus 1.5 A T P.">
                        <a:extLst>
                          <a:ext uri="{FF2B5EF4-FFF2-40B4-BE49-F238E27FC236}">
                            <a16:creationId xmlns:a16="http://schemas.microsoft.com/office/drawing/2014/main" id="{A6843979-71DB-46CE-84B3-B439BD7A2B6E}"/>
                          </a:ext>
                        </a:extLst>
                      </p:cNvPr>
                      <p:cNvPicPr>
                        <a:picLocks noChangeAspect="1" noChangeArrowheads="1"/>
                      </p:cNvPicPr>
                      <p:nvPr/>
                    </p:nvPicPr>
                    <p:blipFill>
                      <a:blip r:embed="rId13"/>
                      <a:srcRect/>
                      <a:stretch>
                        <a:fillRect/>
                      </a:stretch>
                    </p:blipFill>
                    <p:spPr bwMode="auto">
                      <a:xfrm>
                        <a:off x="2781300" y="5355315"/>
                        <a:ext cx="35814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738507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A</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 from Glycolysis </a:t>
            </a:r>
            <a:r>
              <a:rPr lang="en-US" sz="2000" b="0" dirty="0">
                <a:ea typeface="ＭＳ Ｐゴシック" pitchFamily="34" charset="-128"/>
              </a:rPr>
              <a:t>(1 of 2)</a:t>
            </a:r>
            <a:endParaRPr lang="en-US" sz="2000" b="0" dirty="0"/>
          </a:p>
        </p:txBody>
      </p:sp>
      <p:sp>
        <p:nvSpPr>
          <p:cNvPr id="3" name="Content Placeholder 2"/>
          <p:cNvSpPr>
            <a:spLocks noGrp="1"/>
          </p:cNvSpPr>
          <p:nvPr>
            <p:ph sz="quarter" idx="13"/>
          </p:nvPr>
        </p:nvSpPr>
        <p:spPr>
          <a:xfrm>
            <a:off x="457200" y="1556326"/>
            <a:ext cx="7975600" cy="4234874"/>
          </a:xfrm>
        </p:spPr>
        <p:txBody>
          <a:bodyPr/>
          <a:lstStyle/>
          <a:p>
            <a:pPr marL="0" indent="0" eaLnBrk="1" hangingPunct="1">
              <a:buSzTx/>
              <a:buFont typeface="Wingdings" charset="0"/>
              <a:buNone/>
              <a:defRPr/>
            </a:pPr>
            <a:r>
              <a:rPr sz="2400" dirty="0">
                <a:ea typeface="ＭＳ Ｐゴシック" charset="0"/>
                <a:cs typeface="ＭＳ Ｐゴシック" charset="0"/>
              </a:rPr>
              <a:t>In glycolysis, the oxidation of glucose stores energy in two N</a:t>
            </a:r>
            <a:r>
              <a:rPr sz="100" dirty="0">
                <a:ea typeface="ＭＳ Ｐゴシック" charset="0"/>
                <a:cs typeface="ＭＳ Ｐゴシック" charset="0"/>
              </a:rPr>
              <a:t> </a:t>
            </a:r>
            <a:r>
              <a:rPr sz="2400" dirty="0">
                <a:ea typeface="ＭＳ Ｐゴシック" charset="0"/>
                <a:cs typeface="ＭＳ Ｐゴシック" charset="0"/>
              </a:rPr>
              <a:t>A</a:t>
            </a:r>
            <a:r>
              <a:rPr sz="100" dirty="0">
                <a:ea typeface="ＭＳ Ｐゴシック" charset="0"/>
                <a:cs typeface="ＭＳ Ｐゴシック" charset="0"/>
              </a:rPr>
              <a:t> </a:t>
            </a:r>
            <a:r>
              <a:rPr sz="2400" dirty="0">
                <a:ea typeface="ＭＳ Ｐゴシック" charset="0"/>
                <a:cs typeface="ＭＳ Ｐゴシック" charset="0"/>
              </a:rPr>
              <a:t>D</a:t>
            </a:r>
            <a:r>
              <a:rPr sz="100" dirty="0">
                <a:ea typeface="ＭＳ Ｐゴシック" charset="0"/>
                <a:cs typeface="ＭＳ Ｐゴシック" charset="0"/>
              </a:rPr>
              <a:t> </a:t>
            </a:r>
            <a:r>
              <a:rPr sz="2400" dirty="0">
                <a:ea typeface="ＭＳ Ｐゴシック" charset="0"/>
                <a:cs typeface="ＭＳ Ｐゴシック" charset="0"/>
              </a:rPr>
              <a:t>H and two A</a:t>
            </a:r>
            <a:r>
              <a:rPr sz="100" dirty="0">
                <a:ea typeface="ＭＳ Ｐゴシック" charset="0"/>
                <a:cs typeface="ＭＳ Ｐゴシック" charset="0"/>
              </a:rPr>
              <a:t> </a:t>
            </a:r>
            <a:r>
              <a:rPr sz="2400" dirty="0">
                <a:ea typeface="ＭＳ Ｐゴシック" charset="0"/>
                <a:cs typeface="ＭＳ Ｐゴシック" charset="0"/>
              </a:rPr>
              <a:t>T</a:t>
            </a:r>
            <a:r>
              <a:rPr sz="100" dirty="0">
                <a:ea typeface="ＭＳ Ｐゴシック" charset="0"/>
                <a:cs typeface="ＭＳ Ｐゴシック" charset="0"/>
              </a:rPr>
              <a:t> </a:t>
            </a:r>
            <a:r>
              <a:rPr sz="2400" dirty="0">
                <a:ea typeface="ＭＳ Ｐゴシック" charset="0"/>
                <a:cs typeface="ＭＳ Ｐゴシック" charset="0"/>
              </a:rPr>
              <a:t>P.</a:t>
            </a:r>
          </a:p>
          <a:p>
            <a:pPr marL="0" indent="0" eaLnBrk="1" hangingPunct="1">
              <a:buSzTx/>
              <a:buFont typeface="Wingdings" charset="0"/>
              <a:buNone/>
              <a:defRPr/>
            </a:pPr>
            <a:r>
              <a:rPr sz="2400" dirty="0">
                <a:ea typeface="ＭＳ Ｐゴシック" charset="0"/>
                <a:cs typeface="ＭＳ Ｐゴシック" charset="0"/>
              </a:rPr>
              <a:t>Glycolysis occurs in the cytoplasm, where hydrogen ions and electrons from N</a:t>
            </a:r>
            <a:r>
              <a:rPr sz="100" dirty="0">
                <a:ea typeface="ＭＳ Ｐゴシック" charset="0"/>
                <a:cs typeface="ＭＳ Ｐゴシック" charset="0"/>
              </a:rPr>
              <a:t> </a:t>
            </a:r>
            <a:r>
              <a:rPr sz="2400" dirty="0">
                <a:ea typeface="ＭＳ Ｐゴシック" charset="0"/>
                <a:cs typeface="ＭＳ Ｐゴシック" charset="0"/>
              </a:rPr>
              <a:t>A</a:t>
            </a:r>
            <a:r>
              <a:rPr sz="100" dirty="0">
                <a:ea typeface="ＭＳ Ｐゴシック" charset="0"/>
                <a:cs typeface="ＭＳ Ｐゴシック" charset="0"/>
              </a:rPr>
              <a:t> </a:t>
            </a:r>
            <a:r>
              <a:rPr sz="2400" dirty="0">
                <a:ea typeface="ＭＳ Ｐゴシック" charset="0"/>
                <a:cs typeface="ＭＳ Ｐゴシック" charset="0"/>
              </a:rPr>
              <a:t>D</a:t>
            </a:r>
            <a:r>
              <a:rPr sz="100" dirty="0">
                <a:ea typeface="ＭＳ Ｐゴシック" charset="0"/>
                <a:cs typeface="ＭＳ Ｐゴシック" charset="0"/>
              </a:rPr>
              <a:t> </a:t>
            </a:r>
            <a:r>
              <a:rPr sz="2400" dirty="0">
                <a:ea typeface="ＭＳ Ｐゴシック" charset="0"/>
                <a:cs typeface="ＭＳ Ｐゴシック" charset="0"/>
              </a:rPr>
              <a:t>H are transferred to compounds for transport into the mitochondria. In some cases, less than five A</a:t>
            </a:r>
            <a:r>
              <a:rPr sz="100" dirty="0">
                <a:ea typeface="ＭＳ Ｐゴシック" charset="0"/>
                <a:cs typeface="ＭＳ Ｐゴシック" charset="0"/>
              </a:rPr>
              <a:t> </a:t>
            </a:r>
            <a:r>
              <a:rPr sz="2400" dirty="0">
                <a:ea typeface="ＭＳ Ｐゴシック" charset="0"/>
                <a:cs typeface="ＭＳ Ｐゴシック" charset="0"/>
              </a:rPr>
              <a:t>T</a:t>
            </a:r>
            <a:r>
              <a:rPr sz="100" dirty="0">
                <a:ea typeface="ＭＳ Ｐゴシック" charset="0"/>
                <a:cs typeface="ＭＳ Ｐゴシック" charset="0"/>
              </a:rPr>
              <a:t> </a:t>
            </a:r>
            <a:r>
              <a:rPr sz="2400" dirty="0">
                <a:ea typeface="ＭＳ Ｐゴシック" charset="0"/>
                <a:cs typeface="ＭＳ Ｐゴシック" charset="0"/>
              </a:rPr>
              <a:t>P is produced from the two N</a:t>
            </a:r>
            <a:r>
              <a:rPr sz="100" dirty="0">
                <a:ea typeface="ＭＳ Ｐゴシック" charset="0"/>
                <a:cs typeface="ＭＳ Ｐゴシック" charset="0"/>
              </a:rPr>
              <a:t> </a:t>
            </a:r>
            <a:r>
              <a:rPr sz="2400" dirty="0">
                <a:ea typeface="ＭＳ Ｐゴシック" charset="0"/>
                <a:cs typeface="ＭＳ Ｐゴシック" charset="0"/>
              </a:rPr>
              <a:t>A</a:t>
            </a:r>
            <a:r>
              <a:rPr sz="100" dirty="0">
                <a:ea typeface="ＭＳ Ｐゴシック" charset="0"/>
                <a:cs typeface="ＭＳ Ｐゴシック" charset="0"/>
              </a:rPr>
              <a:t> </a:t>
            </a:r>
            <a:r>
              <a:rPr sz="2400" dirty="0">
                <a:ea typeface="ＭＳ Ｐゴシック" charset="0"/>
                <a:cs typeface="ＭＳ Ｐゴシック" charset="0"/>
              </a:rPr>
              <a:t>D</a:t>
            </a:r>
            <a:r>
              <a:rPr sz="100" dirty="0">
                <a:ea typeface="ＭＳ Ｐゴシック" charset="0"/>
                <a:cs typeface="ＭＳ Ｐゴシック" charset="0"/>
              </a:rPr>
              <a:t> </a:t>
            </a:r>
            <a:r>
              <a:rPr sz="2400" dirty="0">
                <a:ea typeface="ＭＳ Ｐゴシック" charset="0"/>
                <a:cs typeface="ＭＳ Ｐゴシック" charset="0"/>
              </a:rPr>
              <a:t>H from glycolysis because of the way these N</a:t>
            </a:r>
            <a:r>
              <a:rPr sz="100" dirty="0">
                <a:ea typeface="ＭＳ Ｐゴシック" charset="0"/>
                <a:cs typeface="ＭＳ Ｐゴシック" charset="0"/>
              </a:rPr>
              <a:t> </a:t>
            </a:r>
            <a:r>
              <a:rPr sz="2400" dirty="0">
                <a:ea typeface="ＭＳ Ｐゴシック" charset="0"/>
                <a:cs typeface="ＭＳ Ｐゴシック" charset="0"/>
              </a:rPr>
              <a:t>A</a:t>
            </a:r>
            <a:r>
              <a:rPr sz="100" dirty="0">
                <a:ea typeface="ＭＳ Ｐゴシック" charset="0"/>
                <a:cs typeface="ＭＳ Ｐゴシック" charset="0"/>
              </a:rPr>
              <a:t> </a:t>
            </a:r>
            <a:r>
              <a:rPr sz="2400" dirty="0">
                <a:ea typeface="ＭＳ Ｐゴシック" charset="0"/>
                <a:cs typeface="ＭＳ Ｐゴシック" charset="0"/>
              </a:rPr>
              <a:t>D</a:t>
            </a:r>
            <a:r>
              <a:rPr sz="100" dirty="0">
                <a:ea typeface="ＭＳ Ｐゴシック" charset="0"/>
                <a:cs typeface="ＭＳ Ｐゴシック" charset="0"/>
              </a:rPr>
              <a:t> </a:t>
            </a:r>
            <a:r>
              <a:rPr sz="2400" dirty="0">
                <a:ea typeface="ＭＳ Ｐゴシック" charset="0"/>
                <a:cs typeface="ＭＳ Ｐゴシック" charset="0"/>
              </a:rPr>
              <a:t>H molecules are transported from the cytosol into the mitochondrial matrix. To simplify our calculations of the A</a:t>
            </a:r>
            <a:r>
              <a:rPr sz="100" dirty="0">
                <a:ea typeface="ＭＳ Ｐゴシック" charset="0"/>
                <a:cs typeface="ＭＳ Ｐゴシック" charset="0"/>
              </a:rPr>
              <a:t> </a:t>
            </a:r>
            <a:r>
              <a:rPr sz="2400" dirty="0">
                <a:ea typeface="ＭＳ Ｐゴシック" charset="0"/>
                <a:cs typeface="ＭＳ Ｐゴシック" charset="0"/>
              </a:rPr>
              <a:t>T</a:t>
            </a:r>
            <a:r>
              <a:rPr sz="100" dirty="0">
                <a:ea typeface="ＭＳ Ｐゴシック" charset="0"/>
                <a:cs typeface="ＭＳ Ｐゴシック" charset="0"/>
              </a:rPr>
              <a:t> </a:t>
            </a:r>
            <a:r>
              <a:rPr sz="2400" dirty="0">
                <a:ea typeface="ＭＳ Ｐゴシック" charset="0"/>
                <a:cs typeface="ＭＳ Ｐゴシック" charset="0"/>
              </a:rPr>
              <a:t>P produced from glucose oxidation, we will not consider this potential reduction in A</a:t>
            </a:r>
            <a:r>
              <a:rPr sz="100" dirty="0">
                <a:ea typeface="ＭＳ Ｐゴシック" charset="0"/>
                <a:cs typeface="ＭＳ Ｐゴシック" charset="0"/>
              </a:rPr>
              <a:t> </a:t>
            </a:r>
            <a:r>
              <a:rPr sz="2400" dirty="0">
                <a:ea typeface="ＭＳ Ｐゴシック" charset="0"/>
                <a:cs typeface="ＭＳ Ｐゴシック" charset="0"/>
              </a:rPr>
              <a:t>T</a:t>
            </a:r>
            <a:r>
              <a:rPr sz="100" dirty="0">
                <a:ea typeface="ＭＳ Ｐゴシック" charset="0"/>
                <a:cs typeface="ＭＳ Ｐゴシック" charset="0"/>
              </a:rPr>
              <a:t> </a:t>
            </a:r>
            <a:r>
              <a:rPr sz="2400" dirty="0">
                <a:ea typeface="ＭＳ Ｐゴシック" charset="0"/>
                <a:cs typeface="ＭＳ Ｐゴシック" charset="0"/>
              </a:rPr>
              <a:t>P production.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A</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 from Glycolysis </a:t>
            </a:r>
            <a:r>
              <a:rPr lang="en-US" sz="2000" b="0" dirty="0">
                <a:ea typeface="ＭＳ Ｐゴシック" pitchFamily="34" charset="-128"/>
              </a:rPr>
              <a:t>(2 of 2)</a:t>
            </a:r>
            <a:endParaRPr lang="en-US" dirty="0"/>
          </a:p>
        </p:txBody>
      </p:sp>
      <p:sp>
        <p:nvSpPr>
          <p:cNvPr id="3" name="Content Placeholder 2"/>
          <p:cNvSpPr>
            <a:spLocks noGrp="1"/>
          </p:cNvSpPr>
          <p:nvPr>
            <p:ph sz="quarter" idx="13"/>
          </p:nvPr>
        </p:nvSpPr>
        <p:spPr>
          <a:xfrm>
            <a:off x="457200" y="1556327"/>
            <a:ext cx="8229600" cy="1549730"/>
          </a:xfrm>
        </p:spPr>
        <p:txBody>
          <a:bodyPr/>
          <a:lstStyle/>
          <a:p>
            <a:pPr marL="0" indent="0" eaLnBrk="1" hangingPunct="1">
              <a:buSzTx/>
              <a:buFont typeface="Wingdings" pitchFamily="2" charset="2"/>
              <a:buNone/>
            </a:pPr>
            <a:r>
              <a:rPr sz="2400" dirty="0">
                <a:ea typeface="ＭＳ Ｐゴシック" pitchFamily="34" charset="-128"/>
              </a:rPr>
              <a:t>Glycolysis yields a total of seven A</a:t>
            </a:r>
            <a:r>
              <a:rPr sz="100" dirty="0">
                <a:ea typeface="ＭＳ Ｐゴシック" pitchFamily="34" charset="-128"/>
              </a:rPr>
              <a:t> </a:t>
            </a:r>
            <a:r>
              <a:rPr sz="2400" dirty="0">
                <a:ea typeface="ＭＳ Ｐゴシック" pitchFamily="34" charset="-128"/>
              </a:rPr>
              <a:t>T</a:t>
            </a:r>
            <a:r>
              <a:rPr sz="100" dirty="0">
                <a:ea typeface="ＭＳ Ｐゴシック" pitchFamily="34" charset="-128"/>
              </a:rPr>
              <a:t> </a:t>
            </a:r>
            <a:r>
              <a:rPr sz="2400" dirty="0">
                <a:ea typeface="ＭＳ Ｐゴシック" pitchFamily="34" charset="-128"/>
              </a:rPr>
              <a:t>P:</a:t>
            </a:r>
          </a:p>
          <a:p>
            <a:pPr eaLnBrk="1" hangingPunct="1">
              <a:buSzTx/>
            </a:pPr>
            <a:r>
              <a:rPr sz="2400" dirty="0">
                <a:ea typeface="ＭＳ Ｐゴシック" pitchFamily="34" charset="-128"/>
              </a:rPr>
              <a:t>five A</a:t>
            </a:r>
            <a:r>
              <a:rPr sz="100" dirty="0">
                <a:ea typeface="ＭＳ Ｐゴシック" pitchFamily="34" charset="-128"/>
              </a:rPr>
              <a:t> </a:t>
            </a:r>
            <a:r>
              <a:rPr sz="2400" dirty="0">
                <a:ea typeface="ＭＳ Ｐゴシック" pitchFamily="34" charset="-128"/>
              </a:rPr>
              <a:t>T</a:t>
            </a:r>
            <a:r>
              <a:rPr sz="100" dirty="0">
                <a:ea typeface="ＭＳ Ｐゴシック" pitchFamily="34" charset="-128"/>
              </a:rPr>
              <a:t> </a:t>
            </a:r>
            <a:r>
              <a:rPr sz="2400" dirty="0">
                <a:ea typeface="ＭＳ Ｐゴシック" pitchFamily="34" charset="-128"/>
              </a:rPr>
              <a:t>P from two N</a:t>
            </a:r>
            <a:r>
              <a:rPr sz="100" dirty="0">
                <a:ea typeface="ＭＳ Ｐゴシック" pitchFamily="34" charset="-128"/>
              </a:rPr>
              <a:t> </a:t>
            </a:r>
            <a:r>
              <a:rPr sz="2400" dirty="0">
                <a:ea typeface="ＭＳ Ｐゴシック" pitchFamily="34" charset="-128"/>
              </a:rPr>
              <a:t>A</a:t>
            </a:r>
            <a:r>
              <a:rPr sz="100" dirty="0">
                <a:ea typeface="ＭＳ Ｐゴシック" pitchFamily="34" charset="-128"/>
              </a:rPr>
              <a:t> </a:t>
            </a:r>
            <a:r>
              <a:rPr sz="2400" dirty="0">
                <a:ea typeface="ＭＳ Ｐゴシック" pitchFamily="34" charset="-128"/>
              </a:rPr>
              <a:t>D</a:t>
            </a:r>
            <a:r>
              <a:rPr sz="100" dirty="0">
                <a:ea typeface="ＭＳ Ｐゴシック" pitchFamily="34" charset="-128"/>
              </a:rPr>
              <a:t> </a:t>
            </a:r>
            <a:r>
              <a:rPr sz="2400" dirty="0">
                <a:ea typeface="ＭＳ Ｐゴシック" pitchFamily="34" charset="-128"/>
              </a:rPr>
              <a:t>H</a:t>
            </a:r>
          </a:p>
          <a:p>
            <a:pPr eaLnBrk="1" hangingPunct="1">
              <a:buSzTx/>
            </a:pPr>
            <a:r>
              <a:rPr sz="2400" dirty="0">
                <a:ea typeface="ＭＳ Ｐゴシック" pitchFamily="34" charset="-128"/>
              </a:rPr>
              <a:t>two A</a:t>
            </a:r>
            <a:r>
              <a:rPr sz="100" dirty="0">
                <a:ea typeface="ＭＳ Ｐゴシック" pitchFamily="34" charset="-128"/>
              </a:rPr>
              <a:t> </a:t>
            </a:r>
            <a:r>
              <a:rPr sz="2400" dirty="0">
                <a:ea typeface="ＭＳ Ｐゴシック" pitchFamily="34" charset="-128"/>
              </a:rPr>
              <a:t>T</a:t>
            </a:r>
            <a:r>
              <a:rPr sz="100" dirty="0">
                <a:ea typeface="ＭＳ Ｐゴシック" pitchFamily="34" charset="-128"/>
              </a:rPr>
              <a:t> </a:t>
            </a:r>
            <a:r>
              <a:rPr sz="2400" dirty="0">
                <a:ea typeface="ＭＳ Ｐゴシック" pitchFamily="34" charset="-128"/>
              </a:rPr>
              <a:t>P from direct phosphorylation</a:t>
            </a:r>
          </a:p>
        </p:txBody>
      </p:sp>
      <p:graphicFrame>
        <p:nvGraphicFramePr>
          <p:cNvPr id="4" name="Object 3" descr="Glucose yields 2 pyruvate plus 2 A T P plus 2 N A D H."/>
          <p:cNvGraphicFramePr>
            <a:graphicFrameLocks noChangeAspect="1"/>
          </p:cNvGraphicFramePr>
          <p:nvPr>
            <p:extLst/>
          </p:nvPr>
        </p:nvGraphicFramePr>
        <p:xfrm>
          <a:off x="1093788" y="3333750"/>
          <a:ext cx="5346700" cy="355600"/>
        </p:xfrm>
        <a:graphic>
          <a:graphicData uri="http://schemas.openxmlformats.org/presentationml/2006/ole">
            <mc:AlternateContent xmlns:mc="http://schemas.openxmlformats.org/markup-compatibility/2006">
              <mc:Choice xmlns:v="urn:schemas-microsoft-com:vml" Requires="v">
                <p:oleObj spid="_x0000_s39942" name="Equation" r:id="rId3" imgW="5346360" imgH="355320" progId="Equation.DSMT4">
                  <p:embed/>
                </p:oleObj>
              </mc:Choice>
              <mc:Fallback>
                <p:oleObj name="Equation" r:id="rId3" imgW="5346360" imgH="355320" progId="Equation.DSMT4">
                  <p:embed/>
                  <p:pic>
                    <p:nvPicPr>
                      <p:cNvPr id="4" name="Object 3" descr="Glucose yields 2 pyruvate plus 2 A T P plus 2 N A D H."/>
                      <p:cNvPicPr>
                        <a:picLocks noChangeAspect="1" noChangeArrowheads="1"/>
                      </p:cNvPicPr>
                      <p:nvPr/>
                    </p:nvPicPr>
                    <p:blipFill>
                      <a:blip r:embed="rId4"/>
                      <a:srcRect/>
                      <a:stretch>
                        <a:fillRect/>
                      </a:stretch>
                    </p:blipFill>
                    <p:spPr bwMode="auto">
                      <a:xfrm>
                        <a:off x="1093788" y="3333750"/>
                        <a:ext cx="53467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descr="Glucose yields 2 pyruvate plus 7 A T P."/>
          <p:cNvGraphicFramePr>
            <a:graphicFrameLocks noChangeAspect="1"/>
          </p:cNvGraphicFramePr>
          <p:nvPr>
            <p:extLst/>
          </p:nvPr>
        </p:nvGraphicFramePr>
        <p:xfrm>
          <a:off x="1089025" y="3963988"/>
          <a:ext cx="4051300" cy="355600"/>
        </p:xfrm>
        <a:graphic>
          <a:graphicData uri="http://schemas.openxmlformats.org/presentationml/2006/ole">
            <mc:AlternateContent xmlns:mc="http://schemas.openxmlformats.org/markup-compatibility/2006">
              <mc:Choice xmlns:v="urn:schemas-microsoft-com:vml" Requires="v">
                <p:oleObj spid="_x0000_s39943" name="Equation" r:id="rId5" imgW="4051080" imgH="355320" progId="Equation.DSMT4">
                  <p:embed/>
                </p:oleObj>
              </mc:Choice>
              <mc:Fallback>
                <p:oleObj name="Equation" r:id="rId5" imgW="4051080" imgH="355320" progId="Equation.DSMT4">
                  <p:embed/>
                  <p:pic>
                    <p:nvPicPr>
                      <p:cNvPr id="7171" name="Object 3" descr="Glucose yields 2 pyruvate plus 7 A T P."/>
                      <p:cNvPicPr>
                        <a:picLocks noChangeAspect="1" noChangeArrowheads="1"/>
                      </p:cNvPicPr>
                      <p:nvPr/>
                    </p:nvPicPr>
                    <p:blipFill>
                      <a:blip r:embed="rId6"/>
                      <a:srcRect/>
                      <a:stretch>
                        <a:fillRect/>
                      </a:stretch>
                    </p:blipFill>
                    <p:spPr bwMode="auto">
                      <a:xfrm>
                        <a:off x="1089025" y="3963988"/>
                        <a:ext cx="40513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a:xfrm>
            <a:off x="457199" y="215371"/>
            <a:ext cx="8327571" cy="1097279"/>
          </a:xfrm>
        </p:spPr>
        <p:txBody>
          <a:bodyPr/>
          <a:lstStyle/>
          <a:p>
            <a:r>
              <a:rPr lang="en-US" dirty="0">
                <a:ea typeface="ＭＳ Ｐゴシック" pitchFamily="34" charset="-128"/>
              </a:rPr>
              <a:t>A</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 from Oxidation of Two Pyruvates</a:t>
            </a:r>
            <a:endParaRPr lang="en-IN" dirty="0"/>
          </a:p>
        </p:txBody>
      </p:sp>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0" y="1558282"/>
            <a:ext cx="8131629" cy="952689"/>
          </a:xfrm>
        </p:spPr>
        <p:txBody>
          <a:bodyPr/>
          <a:lstStyle/>
          <a:p>
            <a:pPr marL="0" indent="0" eaLnBrk="1" hangingPunct="1">
              <a:buClr>
                <a:schemeClr val="bg2"/>
              </a:buClr>
              <a:buFont typeface="Wingdings" pitchFamily="2" charset="2"/>
              <a:buNone/>
            </a:pPr>
            <a:r>
              <a:rPr lang="en-IN" sz="2400" dirty="0">
                <a:ea typeface="ＭＳ Ｐゴシック" pitchFamily="34" charset="-128"/>
              </a:rPr>
              <a:t>Under aerobic conditions,</a:t>
            </a:r>
          </a:p>
          <a:p>
            <a:pPr>
              <a:buSzTx/>
            </a:pPr>
            <a:r>
              <a:rPr lang="en-IN" sz="2400" dirty="0">
                <a:ea typeface="ＭＳ Ｐゴシック" pitchFamily="34" charset="-128"/>
              </a:rPr>
              <a:t>two pyruvates enter the mitochondria and are oxidized to</a:t>
            </a:r>
            <a:endParaRPr lang="en-US" sz="2400" dirty="0"/>
          </a:p>
        </p:txBody>
      </p:sp>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1" y="2591240"/>
            <a:ext cx="2563586" cy="403533"/>
          </a:xfrm>
        </p:spPr>
        <p:txBody>
          <a:bodyPr/>
          <a:lstStyle/>
          <a:p>
            <a:pPr marL="255600" indent="0">
              <a:buNone/>
            </a:pPr>
            <a:r>
              <a:rPr lang="en-IN" sz="2400" dirty="0">
                <a:ea typeface="ＭＳ Ｐゴシック" pitchFamily="34" charset="-128"/>
              </a:rPr>
              <a:t>two acetyl-C</a:t>
            </a:r>
            <a:r>
              <a:rPr lang="en-IN" sz="100" dirty="0">
                <a:ea typeface="ＭＳ Ｐゴシック" pitchFamily="34" charset="-128"/>
              </a:rPr>
              <a:t> </a:t>
            </a:r>
            <a:r>
              <a:rPr lang="en-IN" sz="2400" dirty="0">
                <a:ea typeface="ＭＳ Ｐゴシック" pitchFamily="34" charset="-128"/>
              </a:rPr>
              <a:t>o</a:t>
            </a:r>
            <a:r>
              <a:rPr lang="en-IN" sz="100" dirty="0">
                <a:ea typeface="ＭＳ Ｐゴシック" pitchFamily="34" charset="-128"/>
              </a:rPr>
              <a:t> </a:t>
            </a:r>
            <a:r>
              <a:rPr lang="en-IN" sz="2400" dirty="0">
                <a:ea typeface="ＭＳ Ｐゴシック" pitchFamily="34" charset="-128"/>
              </a:rPr>
              <a:t>A,</a:t>
            </a:r>
            <a:endParaRPr lang="en-IN" sz="2400" dirty="0"/>
          </a:p>
        </p:txBody>
      </p:sp>
      <p:graphicFrame>
        <p:nvGraphicFramePr>
          <p:cNvPr id="17" name="Object 16" descr="C O sub 2,">
            <a:extLst>
              <a:ext uri="{FF2B5EF4-FFF2-40B4-BE49-F238E27FC236}">
                <a16:creationId xmlns:a16="http://schemas.microsoft.com/office/drawing/2014/main" id="{BF8BE8D7-A9A8-4794-BE2F-C4D5E968269B}"/>
              </a:ext>
            </a:extLst>
          </p:cNvPr>
          <p:cNvGraphicFramePr>
            <a:graphicFrameLocks noChangeAspect="1"/>
          </p:cNvGraphicFramePr>
          <p:nvPr>
            <p:extLst/>
          </p:nvPr>
        </p:nvGraphicFramePr>
        <p:xfrm>
          <a:off x="3086021" y="2587654"/>
          <a:ext cx="722249" cy="399542"/>
        </p:xfrm>
        <a:graphic>
          <a:graphicData uri="http://schemas.openxmlformats.org/presentationml/2006/ole">
            <mc:AlternateContent xmlns:mc="http://schemas.openxmlformats.org/markup-compatibility/2006">
              <mc:Choice xmlns:v="urn:schemas-microsoft-com:vml" Requires="v">
                <p:oleObj spid="_x0000_s40966" name="Equation" r:id="rId3" imgW="596880" imgH="330120" progId="Equation.DSMT4">
                  <p:embed/>
                </p:oleObj>
              </mc:Choice>
              <mc:Fallback>
                <p:oleObj name="Equation" r:id="rId3" imgW="596880" imgH="330120" progId="Equation.DSMT4">
                  <p:embed/>
                  <p:pic>
                    <p:nvPicPr>
                      <p:cNvPr id="17" name="Object 16" descr="C O sub 2,">
                        <a:extLst>
                          <a:ext uri="{FF2B5EF4-FFF2-40B4-BE49-F238E27FC236}">
                            <a16:creationId xmlns:a16="http://schemas.microsoft.com/office/drawing/2014/main" id="{BF8BE8D7-A9A8-4794-BE2F-C4D5E968269B}"/>
                          </a:ext>
                        </a:extLst>
                      </p:cNvPr>
                      <p:cNvPicPr/>
                      <p:nvPr/>
                    </p:nvPicPr>
                    <p:blipFill>
                      <a:blip r:embed="rId4"/>
                      <a:stretch>
                        <a:fillRect/>
                      </a:stretch>
                    </p:blipFill>
                    <p:spPr>
                      <a:xfrm>
                        <a:off x="3086021" y="2587654"/>
                        <a:ext cx="722249" cy="39954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3904648" y="2591138"/>
            <a:ext cx="2191119" cy="409291"/>
          </a:xfrm>
        </p:spPr>
        <p:txBody>
          <a:bodyPr/>
          <a:lstStyle/>
          <a:p>
            <a:pPr marL="432" indent="0">
              <a:buNone/>
            </a:pPr>
            <a:r>
              <a:rPr lang="en-IN" sz="2400" dirty="0">
                <a:ea typeface="ＭＳ Ｐゴシック" pitchFamily="34" charset="-128"/>
              </a:rPr>
              <a:t>and two N</a:t>
            </a:r>
            <a:r>
              <a:rPr lang="en-IN" sz="100" dirty="0">
                <a:ea typeface="ＭＳ Ｐゴシック" pitchFamily="34" charset="-128"/>
              </a:rPr>
              <a:t> </a:t>
            </a:r>
            <a:r>
              <a:rPr lang="en-IN" sz="2400" dirty="0">
                <a:ea typeface="ＭＳ Ｐゴシック" pitchFamily="34" charset="-128"/>
              </a:rPr>
              <a:t>A</a:t>
            </a:r>
            <a:r>
              <a:rPr lang="en-IN" sz="100" dirty="0">
                <a:ea typeface="ＭＳ Ｐゴシック" pitchFamily="34" charset="-128"/>
              </a:rPr>
              <a:t> </a:t>
            </a:r>
            <a:r>
              <a:rPr lang="en-IN" sz="2400" dirty="0">
                <a:ea typeface="ＭＳ Ｐゴシック" pitchFamily="34" charset="-128"/>
              </a:rPr>
              <a:t>D</a:t>
            </a:r>
            <a:r>
              <a:rPr lang="en-IN" sz="100" dirty="0">
                <a:ea typeface="ＭＳ Ｐゴシック" pitchFamily="34" charset="-128"/>
              </a:rPr>
              <a:t> </a:t>
            </a:r>
            <a:r>
              <a:rPr lang="en-IN" sz="2400" dirty="0">
                <a:ea typeface="ＭＳ Ｐゴシック" pitchFamily="34" charset="-128"/>
              </a:rPr>
              <a:t>H</a:t>
            </a:r>
          </a:p>
        </p:txBody>
      </p:sp>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454672" y="3089465"/>
            <a:ext cx="7823914" cy="417543"/>
          </a:xfrm>
        </p:spPr>
        <p:txBody>
          <a:bodyPr/>
          <a:lstStyle/>
          <a:p>
            <a:r>
              <a:rPr lang="en-IN" sz="2400" dirty="0">
                <a:ea typeface="ＭＳ Ｐゴシック" pitchFamily="34" charset="-128"/>
              </a:rPr>
              <a:t>two N</a:t>
            </a:r>
            <a:r>
              <a:rPr lang="en-IN" sz="100" dirty="0">
                <a:ea typeface="ＭＳ Ｐゴシック" pitchFamily="34" charset="-128"/>
              </a:rPr>
              <a:t> </a:t>
            </a:r>
            <a:r>
              <a:rPr lang="en-IN" sz="2400" dirty="0">
                <a:ea typeface="ＭＳ Ｐゴシック" pitchFamily="34" charset="-128"/>
              </a:rPr>
              <a:t>A</a:t>
            </a:r>
            <a:r>
              <a:rPr lang="en-IN" sz="100" dirty="0">
                <a:ea typeface="ＭＳ Ｐゴシック" pitchFamily="34" charset="-128"/>
              </a:rPr>
              <a:t> </a:t>
            </a:r>
            <a:r>
              <a:rPr lang="en-IN" sz="2400" dirty="0">
                <a:ea typeface="ＭＳ Ｐゴシック" pitchFamily="34" charset="-128"/>
              </a:rPr>
              <a:t>D</a:t>
            </a:r>
            <a:r>
              <a:rPr lang="en-IN" sz="100" dirty="0">
                <a:ea typeface="ＭＳ Ｐゴシック" pitchFamily="34" charset="-128"/>
              </a:rPr>
              <a:t> </a:t>
            </a:r>
            <a:r>
              <a:rPr lang="en-IN" sz="2400" dirty="0">
                <a:ea typeface="ＭＳ Ｐゴシック" pitchFamily="34" charset="-128"/>
              </a:rPr>
              <a:t>H enter electron transport to provide five A</a:t>
            </a:r>
            <a:r>
              <a:rPr lang="en-IN" sz="100" dirty="0">
                <a:ea typeface="ＭＳ Ｐゴシック" pitchFamily="34" charset="-128"/>
              </a:rPr>
              <a:t> </a:t>
            </a:r>
            <a:r>
              <a:rPr lang="en-IN" sz="2400" dirty="0">
                <a:ea typeface="ＭＳ Ｐゴシック" pitchFamily="34" charset="-128"/>
              </a:rPr>
              <a:t>T</a:t>
            </a:r>
            <a:r>
              <a:rPr lang="en-IN" sz="100" dirty="0">
                <a:ea typeface="ＭＳ Ｐゴシック" pitchFamily="34" charset="-128"/>
              </a:rPr>
              <a:t> </a:t>
            </a:r>
            <a:r>
              <a:rPr lang="en-IN" sz="2400" dirty="0">
                <a:ea typeface="ＭＳ Ｐゴシック" pitchFamily="34" charset="-128"/>
              </a:rPr>
              <a:t>P</a:t>
            </a:r>
          </a:p>
        </p:txBody>
      </p:sp>
      <p:graphicFrame>
        <p:nvGraphicFramePr>
          <p:cNvPr id="18" name="Object 17" descr="2 pyruvate yields 2 acetyl Co A plus 2 C O 2 plus 5 A T P.">
            <a:extLst>
              <a:ext uri="{FF2B5EF4-FFF2-40B4-BE49-F238E27FC236}">
                <a16:creationId xmlns:a16="http://schemas.microsoft.com/office/drawing/2014/main" id="{391A3BA4-0C3C-4FBF-9FC5-3CAF62D3EB34}"/>
              </a:ext>
            </a:extLst>
          </p:cNvPr>
          <p:cNvGraphicFramePr>
            <a:graphicFrameLocks noChangeAspect="1"/>
          </p:cNvGraphicFramePr>
          <p:nvPr>
            <p:extLst/>
          </p:nvPr>
        </p:nvGraphicFramePr>
        <p:xfrm>
          <a:off x="1625600" y="3725183"/>
          <a:ext cx="5892800" cy="381000"/>
        </p:xfrm>
        <a:graphic>
          <a:graphicData uri="http://schemas.openxmlformats.org/presentationml/2006/ole">
            <mc:AlternateContent xmlns:mc="http://schemas.openxmlformats.org/markup-compatibility/2006">
              <mc:Choice xmlns:v="urn:schemas-microsoft-com:vml" Requires="v">
                <p:oleObj spid="_x0000_s40967" name="Equation" r:id="rId5" imgW="5892480" imgH="380880" progId="Equation.DSMT4">
                  <p:embed/>
                </p:oleObj>
              </mc:Choice>
              <mc:Fallback>
                <p:oleObj name="Equation" r:id="rId5" imgW="5892480" imgH="380880" progId="Equation.DSMT4">
                  <p:embed/>
                  <p:pic>
                    <p:nvPicPr>
                      <p:cNvPr id="18" name="Object 17" descr="2 pyruvate yields 2 acetyl Co A plus 2 C O 2 plus 5 A T P.">
                        <a:extLst>
                          <a:ext uri="{FF2B5EF4-FFF2-40B4-BE49-F238E27FC236}">
                            <a16:creationId xmlns:a16="http://schemas.microsoft.com/office/drawing/2014/main" id="{391A3BA4-0C3C-4FBF-9FC5-3CAF62D3EB34}"/>
                          </a:ext>
                        </a:extLst>
                      </p:cNvPr>
                      <p:cNvPicPr>
                        <a:picLocks noChangeAspect="1" noChangeArrowheads="1"/>
                      </p:cNvPicPr>
                      <p:nvPr/>
                    </p:nvPicPr>
                    <p:blipFill>
                      <a:blip r:embed="rId6"/>
                      <a:srcRect/>
                      <a:stretch>
                        <a:fillRect/>
                      </a:stretch>
                    </p:blipFill>
                    <p:spPr bwMode="auto">
                      <a:xfrm>
                        <a:off x="1625600" y="3725183"/>
                        <a:ext cx="5892800" cy="381000"/>
                      </a:xfrm>
                      <a:prstGeom prst="rect">
                        <a:avLst/>
                      </a:prstGeom>
                      <a:noFill/>
                    </p:spPr>
                  </p:pic>
                </p:oleObj>
              </mc:Fallback>
            </mc:AlternateContent>
          </a:graphicData>
        </a:graphic>
      </p:graphicFrame>
    </p:spTree>
    <p:extLst>
      <p:ext uri="{BB962C8B-B14F-4D97-AF65-F5344CB8AC3E}">
        <p14:creationId xmlns:p14="http://schemas.microsoft.com/office/powerpoint/2010/main" val="40718284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A</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 from the Citric Acid Cycle</a:t>
            </a:r>
            <a:endParaRPr lang="en-US" dirty="0"/>
          </a:p>
        </p:txBody>
      </p:sp>
      <p:sp>
        <p:nvSpPr>
          <p:cNvPr id="4" name="Content Placeholder 3"/>
          <p:cNvSpPr>
            <a:spLocks noGrp="1"/>
          </p:cNvSpPr>
          <p:nvPr>
            <p:ph sz="quarter" idx="13"/>
          </p:nvPr>
        </p:nvSpPr>
        <p:spPr>
          <a:xfrm>
            <a:off x="457200" y="1556327"/>
            <a:ext cx="8229600" cy="396202"/>
          </a:xfrm>
        </p:spPr>
        <p:txBody>
          <a:bodyPr/>
          <a:lstStyle/>
          <a:p>
            <a:pPr marL="0" indent="0">
              <a:buNone/>
            </a:pPr>
            <a:r>
              <a:rPr sz="2400" dirty="0">
                <a:ea typeface="ＭＳ Ｐゴシック" charset="0"/>
                <a:cs typeface="ＭＳ Ｐゴシック" charset="0"/>
              </a:rPr>
              <a:t>One turn of the citric acid cycle provides</a:t>
            </a:r>
            <a:endParaRPr lang="en-US" sz="2400" dirty="0"/>
          </a:p>
        </p:txBody>
      </p:sp>
      <p:graphicFrame>
        <p:nvGraphicFramePr>
          <p:cNvPr id="6" name="Object 5" descr="3 N A D H times 2.5 A T P per N A D H = 7.5 A T P. 1 F A D H 2 times 1.5 A T P per F A D H 2 = 1.6 A T P. 1 G T P times 1 A T P per 1 G T P = 1 A T P. Total = 10 A T P."/>
          <p:cNvGraphicFramePr>
            <a:graphicFrameLocks noChangeAspect="1"/>
          </p:cNvGraphicFramePr>
          <p:nvPr>
            <p:extLst/>
          </p:nvPr>
        </p:nvGraphicFramePr>
        <p:xfrm>
          <a:off x="1689533" y="2297267"/>
          <a:ext cx="5742709" cy="1627100"/>
        </p:xfrm>
        <a:graphic>
          <a:graphicData uri="http://schemas.openxmlformats.org/presentationml/2006/ole">
            <mc:AlternateContent xmlns:mc="http://schemas.openxmlformats.org/markup-compatibility/2006">
              <mc:Choice xmlns:v="urn:schemas-microsoft-com:vml" Requires="v">
                <p:oleObj spid="_x0000_s41990" name="Equation" r:id="rId3" imgW="6095880" imgH="1726920" progId="Equation.DSMT4">
                  <p:embed/>
                </p:oleObj>
              </mc:Choice>
              <mc:Fallback>
                <p:oleObj name="Equation" r:id="rId3" imgW="6095880" imgH="1726920" progId="Equation.DSMT4">
                  <p:embed/>
                  <p:pic>
                    <p:nvPicPr>
                      <p:cNvPr id="6" name="Object 5" descr="3 N A D H times 2.5 A T P per N A D H = 7.5 A T P. 1 F A D H 2 times 1.5 A T P per F A D H 2 = 1.6 A T P. 1 G T P times 1 A T P per 1 G T P = 1 A T P. Total = 10 A T P."/>
                      <p:cNvPicPr>
                        <a:picLocks noChangeAspect="1" noChangeArrowheads="1"/>
                      </p:cNvPicPr>
                      <p:nvPr/>
                    </p:nvPicPr>
                    <p:blipFill>
                      <a:blip r:embed="rId4"/>
                      <a:srcRect/>
                      <a:stretch>
                        <a:fillRect/>
                      </a:stretch>
                    </p:blipFill>
                    <p:spPr bwMode="auto">
                      <a:xfrm>
                        <a:off x="1689533" y="2297267"/>
                        <a:ext cx="5742709" cy="162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p:cNvSpPr>
            <a:spLocks noGrp="1"/>
          </p:cNvSpPr>
          <p:nvPr>
            <p:ph sz="quarter" idx="14"/>
          </p:nvPr>
        </p:nvSpPr>
        <p:spPr>
          <a:xfrm>
            <a:off x="457200" y="4234815"/>
            <a:ext cx="8305800" cy="752475"/>
          </a:xfrm>
        </p:spPr>
        <p:txBody>
          <a:bodyPr/>
          <a:lstStyle/>
          <a:p>
            <a:pPr marL="0" indent="0">
              <a:buNone/>
            </a:pPr>
            <a:r>
              <a:rPr sz="2400" dirty="0">
                <a:ea typeface="ＭＳ Ｐゴシック" charset="0"/>
                <a:cs typeface="ＭＳ Ｐゴシック" charset="0"/>
              </a:rPr>
              <a:t>Because each glucose provides two acetyl-C</a:t>
            </a:r>
            <a:r>
              <a:rPr sz="100" dirty="0">
                <a:ea typeface="ＭＳ Ｐゴシック" charset="0"/>
                <a:cs typeface="ＭＳ Ｐゴシック" charset="0"/>
              </a:rPr>
              <a:t> </a:t>
            </a:r>
            <a:r>
              <a:rPr sz="2400" dirty="0">
                <a:ea typeface="ＭＳ Ｐゴシック" charset="0"/>
                <a:cs typeface="ＭＳ Ｐゴシック" charset="0"/>
              </a:rPr>
              <a:t>o</a:t>
            </a:r>
            <a:r>
              <a:rPr sz="100" dirty="0">
                <a:ea typeface="ＭＳ Ｐゴシック" charset="0"/>
                <a:cs typeface="ＭＳ Ｐゴシック" charset="0"/>
              </a:rPr>
              <a:t> </a:t>
            </a:r>
            <a:r>
              <a:rPr sz="2400" dirty="0">
                <a:ea typeface="ＭＳ Ｐゴシック" charset="0"/>
                <a:cs typeface="ＭＳ Ｐゴシック" charset="0"/>
              </a:rPr>
              <a:t>A, two turns of the citric acid cycle produce 20 A</a:t>
            </a:r>
            <a:r>
              <a:rPr sz="100" dirty="0">
                <a:ea typeface="ＭＳ Ｐゴシック" charset="0"/>
                <a:cs typeface="ＭＳ Ｐゴシック" charset="0"/>
              </a:rPr>
              <a:t> </a:t>
            </a:r>
            <a:r>
              <a:rPr sz="2400" dirty="0">
                <a:ea typeface="ＭＳ Ｐゴシック" charset="0"/>
                <a:cs typeface="ＭＳ Ｐゴシック" charset="0"/>
              </a:rPr>
              <a:t>T</a:t>
            </a:r>
            <a:r>
              <a:rPr sz="100" dirty="0">
                <a:ea typeface="ＭＳ Ｐゴシック" charset="0"/>
                <a:cs typeface="ＭＳ Ｐゴシック" charset="0"/>
              </a:rPr>
              <a:t> </a:t>
            </a:r>
            <a:r>
              <a:rPr sz="2400" dirty="0">
                <a:ea typeface="ＭＳ Ｐゴシック" charset="0"/>
                <a:cs typeface="ＭＳ Ｐゴシック" charset="0"/>
              </a:rPr>
              <a:t>P.</a:t>
            </a:r>
          </a:p>
        </p:txBody>
      </p:sp>
      <p:graphicFrame>
        <p:nvGraphicFramePr>
          <p:cNvPr id="9" name="Object 8" descr="2 acetyl Co A yields 4 C O 2 plus 20 A T P (two turns of citric acid cycle)."/>
          <p:cNvGraphicFramePr>
            <a:graphicFrameLocks noChangeAspect="1"/>
          </p:cNvGraphicFramePr>
          <p:nvPr>
            <p:extLst/>
          </p:nvPr>
        </p:nvGraphicFramePr>
        <p:xfrm>
          <a:off x="447675" y="5212715"/>
          <a:ext cx="8224838" cy="381000"/>
        </p:xfrm>
        <a:graphic>
          <a:graphicData uri="http://schemas.openxmlformats.org/presentationml/2006/ole">
            <mc:AlternateContent xmlns:mc="http://schemas.openxmlformats.org/markup-compatibility/2006">
              <mc:Choice xmlns:v="urn:schemas-microsoft-com:vml" Requires="v">
                <p:oleObj spid="_x0000_s41991" name="Equation" r:id="rId5" imgW="7670520" imgH="355320" progId="Equation.DSMT4">
                  <p:embed/>
                </p:oleObj>
              </mc:Choice>
              <mc:Fallback>
                <p:oleObj name="Equation" r:id="rId5" imgW="7670520" imgH="355320" progId="Equation.DSMT4">
                  <p:embed/>
                  <p:pic>
                    <p:nvPicPr>
                      <p:cNvPr id="9" name="Object 8" descr="2 acetyl Co A yields 4 C O 2 plus 20 A T P (two turns of citric acid cycle)."/>
                      <p:cNvPicPr>
                        <a:picLocks noChangeAspect="1" noChangeArrowheads="1"/>
                      </p:cNvPicPr>
                      <p:nvPr/>
                    </p:nvPicPr>
                    <p:blipFill>
                      <a:blip r:embed="rId6"/>
                      <a:srcRect/>
                      <a:stretch>
                        <a:fillRect/>
                      </a:stretch>
                    </p:blipFill>
                    <p:spPr bwMode="auto">
                      <a:xfrm>
                        <a:off x="447675" y="5212715"/>
                        <a:ext cx="822483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sz="3400" dirty="0">
                <a:ea typeface="ＭＳ Ｐゴシック" pitchFamily="34" charset="-128"/>
              </a:rPr>
              <a:t>A</a:t>
            </a:r>
            <a:r>
              <a:rPr lang="en-US" sz="100" dirty="0">
                <a:ea typeface="ＭＳ Ｐゴシック" pitchFamily="34" charset="-128"/>
              </a:rPr>
              <a:t> </a:t>
            </a:r>
            <a:r>
              <a:rPr lang="en-US" sz="3400" dirty="0">
                <a:ea typeface="ＭＳ Ｐゴシック" pitchFamily="34" charset="-128"/>
              </a:rPr>
              <a:t>T</a:t>
            </a:r>
            <a:r>
              <a:rPr lang="en-US" sz="100" dirty="0">
                <a:ea typeface="ＭＳ Ｐゴシック" pitchFamily="34" charset="-128"/>
              </a:rPr>
              <a:t> </a:t>
            </a:r>
            <a:r>
              <a:rPr lang="en-US" sz="3400" dirty="0">
                <a:ea typeface="ＭＳ Ｐゴシック" pitchFamily="34" charset="-128"/>
              </a:rPr>
              <a:t>P from the Complete Oxidation of Glucose </a:t>
            </a:r>
            <a:r>
              <a:rPr lang="en-US" sz="2000" b="0" dirty="0">
                <a:ea typeface="ＭＳ Ｐゴシック" pitchFamily="34" charset="-128"/>
              </a:rPr>
              <a:t>(1 of 2)</a:t>
            </a:r>
            <a:endParaRPr lang="en-IN" sz="3400" dirty="0"/>
          </a:p>
        </p:txBody>
      </p:sp>
      <p:pic>
        <p:nvPicPr>
          <p:cNvPr id="17" name="Content Placeholder 16" descr="Core chemistry skill, Calculating the A T P produced from glucose.">
            <a:extLst>
              <a:ext uri="{FF2B5EF4-FFF2-40B4-BE49-F238E27FC236}">
                <a16:creationId xmlns:a16="http://schemas.microsoft.com/office/drawing/2014/main" id="{15F020DF-4C34-4389-AD36-D590ABDA32B7}"/>
              </a:ext>
            </a:extLst>
          </p:cNvPr>
          <p:cNvPicPr>
            <a:picLocks noGrp="1" noChangeAspect="1"/>
          </p:cNvPicPr>
          <p:nvPr>
            <p:ph sz="quarter" idx="14"/>
          </p:nvPr>
        </p:nvPicPr>
        <p:blipFill>
          <a:blip r:embed="rId3"/>
          <a:stretch>
            <a:fillRect/>
          </a:stretch>
        </p:blipFill>
        <p:spPr>
          <a:xfrm>
            <a:off x="503854" y="1574019"/>
            <a:ext cx="2482563" cy="731637"/>
          </a:xfrm>
          <a:prstGeom prst="rect">
            <a:avLst/>
          </a:prstGeom>
        </p:spPr>
      </p:pic>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0" y="2534368"/>
            <a:ext cx="8098971" cy="764006"/>
          </a:xfrm>
        </p:spPr>
        <p:txBody>
          <a:bodyPr/>
          <a:lstStyle/>
          <a:p>
            <a:pPr marL="432" indent="0">
              <a:buNone/>
            </a:pPr>
            <a:r>
              <a:rPr lang="en-IN" sz="2400" b="1" dirty="0"/>
              <a:t>Table 18.3</a:t>
            </a:r>
            <a:r>
              <a:rPr lang="en-IN" sz="2400" dirty="0"/>
              <a:t> A</a:t>
            </a:r>
            <a:r>
              <a:rPr lang="en-IN" sz="100" dirty="0"/>
              <a:t> </a:t>
            </a:r>
            <a:r>
              <a:rPr lang="en-IN" sz="2400" dirty="0"/>
              <a:t>T</a:t>
            </a:r>
            <a:r>
              <a:rPr lang="en-IN" sz="100" dirty="0"/>
              <a:t> </a:t>
            </a:r>
            <a:r>
              <a:rPr lang="en-IN" sz="2400" dirty="0"/>
              <a:t>P Produced by the Complete Oxidation of Glucose</a:t>
            </a:r>
            <a:endParaRPr lang="en-IN" sz="2400" dirty="0">
              <a:cs typeface="Times New Roman" panose="02020603050405020304" pitchFamily="18" charset="0"/>
            </a:endParaRPr>
          </a:p>
        </p:txBody>
      </p:sp>
      <p:graphicFrame>
        <p:nvGraphicFramePr>
          <p:cNvPr id="18" name="Table 18">
            <a:extLst>
              <a:ext uri="{FF2B5EF4-FFF2-40B4-BE49-F238E27FC236}">
                <a16:creationId xmlns:a16="http://schemas.microsoft.com/office/drawing/2014/main" id="{6CA695C2-40CA-4001-964A-D09C6F89994D}"/>
              </a:ext>
            </a:extLst>
          </p:cNvPr>
          <p:cNvGraphicFramePr>
            <a:graphicFrameLocks noGrp="1"/>
          </p:cNvGraphicFramePr>
          <p:nvPr>
            <p:ph sz="quarter" idx="16"/>
            <p:extLst/>
          </p:nvPr>
        </p:nvGraphicFramePr>
        <p:xfrm>
          <a:off x="457198" y="3570860"/>
          <a:ext cx="8232777" cy="2470711"/>
        </p:xfrm>
        <a:graphic>
          <a:graphicData uri="http://schemas.openxmlformats.org/drawingml/2006/table">
            <a:tbl>
              <a:tblPr firstRow="1" bandRow="1">
                <a:tableStyleId>{40F9630F-82C1-40B7-BC3A-925EFCFF5E92}</a:tableStyleId>
              </a:tblPr>
              <a:tblGrid>
                <a:gridCol w="2963128">
                  <a:extLst>
                    <a:ext uri="{9D8B030D-6E8A-4147-A177-3AD203B41FA5}">
                      <a16:colId xmlns:a16="http://schemas.microsoft.com/office/drawing/2014/main" val="63659546"/>
                    </a:ext>
                  </a:extLst>
                </a:gridCol>
                <a:gridCol w="2912617">
                  <a:extLst>
                    <a:ext uri="{9D8B030D-6E8A-4147-A177-3AD203B41FA5}">
                      <a16:colId xmlns:a16="http://schemas.microsoft.com/office/drawing/2014/main" val="2125916773"/>
                    </a:ext>
                  </a:extLst>
                </a:gridCol>
                <a:gridCol w="1195352">
                  <a:extLst>
                    <a:ext uri="{9D8B030D-6E8A-4147-A177-3AD203B41FA5}">
                      <a16:colId xmlns:a16="http://schemas.microsoft.com/office/drawing/2014/main" val="3952841614"/>
                    </a:ext>
                  </a:extLst>
                </a:gridCol>
                <a:gridCol w="1161680">
                  <a:extLst>
                    <a:ext uri="{9D8B030D-6E8A-4147-A177-3AD203B41FA5}">
                      <a16:colId xmlns:a16="http://schemas.microsoft.com/office/drawing/2014/main" val="1289910316"/>
                    </a:ext>
                  </a:extLst>
                </a:gridCol>
              </a:tblGrid>
              <a:tr h="359934">
                <a:tc>
                  <a:txBody>
                    <a:bodyPr/>
                    <a:lstStyle/>
                    <a:p>
                      <a:r>
                        <a:rPr lang="en-US" sz="1400" b="1" i="0" u="none" strike="noStrike" cap="none" baseline="0" dirty="0">
                          <a:solidFill>
                            <a:schemeClr val="tx1"/>
                          </a:solidFill>
                          <a:latin typeface="+mn-lt"/>
                          <a:ea typeface="+mn-ea"/>
                          <a:cs typeface="+mn-cs"/>
                          <a:sym typeface="Arial"/>
                        </a:rPr>
                        <a:t>Pathway</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i="0" u="none" strike="noStrike" cap="none" baseline="0" dirty="0">
                          <a:solidFill>
                            <a:schemeClr val="tx1"/>
                          </a:solidFill>
                          <a:latin typeface="+mn-lt"/>
                          <a:ea typeface="+mn-ea"/>
                          <a:cs typeface="+mn-cs"/>
                          <a:sym typeface="Arial"/>
                        </a:rPr>
                        <a:t>Reaction</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i="0" u="none" strike="noStrike" cap="none" baseline="0" dirty="0">
                          <a:solidFill>
                            <a:schemeClr val="tx1"/>
                          </a:solidFill>
                          <a:latin typeface="+mn-lt"/>
                          <a:ea typeface="+mn-ea"/>
                          <a:cs typeface="+mn-cs"/>
                          <a:sym typeface="Arial"/>
                        </a:rPr>
                        <a:t>Coenzymes</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i="0" u="none" strike="noStrike" cap="none" baseline="0" dirty="0">
                          <a:solidFill>
                            <a:schemeClr val="tx1"/>
                          </a:solidFill>
                          <a:latin typeface="+mn-lt"/>
                          <a:ea typeface="+mn-ea"/>
                          <a:cs typeface="+mn-cs"/>
                          <a:sym typeface="Arial"/>
                        </a:rPr>
                        <a:t>A</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T</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P Yield</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795686"/>
                  </a:ext>
                </a:extLst>
              </a:tr>
              <a:tr h="511246">
                <a:tc>
                  <a:txBody>
                    <a:bodyPr/>
                    <a:lstStyle/>
                    <a:p>
                      <a:r>
                        <a:rPr lang="en-US" sz="1400" b="1" i="0" u="none" strike="noStrike" cap="none" baseline="0" dirty="0">
                          <a:solidFill>
                            <a:schemeClr val="tx1"/>
                          </a:solidFill>
                          <a:latin typeface="+mn-lt"/>
                          <a:ea typeface="+mn-ea"/>
                          <a:cs typeface="+mn-cs"/>
                          <a:sym typeface="Arial"/>
                        </a:rPr>
                        <a:t>Glycolysis</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Oxidation of glyceraldehyde-3-phosphate</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2 N</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D</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H</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  5 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P</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124602"/>
                  </a:ext>
                </a:extLst>
              </a:tr>
              <a:tr h="5112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US" sz="100" b="1" baseline="0"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Direct phosphorylation (2 triose phosphate)</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 b="0" dirty="0">
                          <a:solidFill>
                            <a:schemeClr val="tx1"/>
                          </a:solidFill>
                          <a:latin typeface="+mn-lt"/>
                        </a:rPr>
                        <a:t>Blank</a:t>
                      </a: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  2 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P</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1464308"/>
                  </a:ext>
                </a:extLst>
              </a:tr>
              <a:tr h="722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US" sz="1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latin typeface="+mn-lt"/>
                        </a:rPr>
                        <a:t>Summary:</a:t>
                      </a:r>
                    </a:p>
                    <a:p>
                      <a:r>
                        <a:rPr lang="pt-BR" sz="100" b="0" dirty="0">
                          <a:solidFill>
                            <a:schemeClr val="tx1"/>
                          </a:solidFill>
                          <a:latin typeface="+mn-lt"/>
                        </a:rPr>
                        <a:t>C 6 H 12 O 6 is glucose. C 6 H 12 O 6 yields 2 pyruvate plus 2 H 2 O.</a:t>
                      </a:r>
                      <a:endParaRPr lang="en-US" sz="100" b="0"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 b="0" dirty="0">
                          <a:solidFill>
                            <a:schemeClr val="tx1"/>
                          </a:solidFill>
                          <a:latin typeface="+mn-lt"/>
                        </a:rPr>
                        <a:t>Blank</a:t>
                      </a: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i="0" u="none" strike="noStrike" cap="none" baseline="0" dirty="0">
                          <a:solidFill>
                            <a:schemeClr val="tx1"/>
                          </a:solidFill>
                          <a:latin typeface="+mn-lt"/>
                          <a:ea typeface="+mn-ea"/>
                          <a:cs typeface="+mn-cs"/>
                          <a:sym typeface="Arial"/>
                        </a:rPr>
                        <a:t>  7 A</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T</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P</a:t>
                      </a:r>
                      <a:endParaRPr lang="en-US" sz="1400" b="1" dirty="0">
                        <a:solidFill>
                          <a:schemeClr val="tx1"/>
                        </a:solidFill>
                        <a:latin typeface="+mn-lt"/>
                      </a:endParaRPr>
                    </a:p>
                  </a:txBody>
                  <a:tcPr marT="44375" marB="443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4232344"/>
                  </a:ext>
                </a:extLst>
              </a:tr>
              <a:tr h="357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Oxidation and Decarboxylation</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 b="0" dirty="0">
                          <a:solidFill>
                            <a:schemeClr val="tx1"/>
                          </a:solidFill>
                          <a:latin typeface="+mn-lt"/>
                        </a:rPr>
                        <a:t>2 pyruvate yields 2 acetyl Co A plus 2 C O 2</a:t>
                      </a: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2 N</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D</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H</a:t>
                      </a:r>
                      <a:endParaRPr lang="en-US" sz="1400" b="0"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i="0" u="none" strike="noStrike" cap="none" baseline="0" dirty="0">
                          <a:solidFill>
                            <a:schemeClr val="tx1"/>
                          </a:solidFill>
                          <a:latin typeface="+mn-lt"/>
                          <a:ea typeface="+mn-ea"/>
                          <a:cs typeface="+mn-cs"/>
                          <a:sym typeface="Arial"/>
                        </a:rPr>
                        <a:t>  5 A</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T</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P</a:t>
                      </a:r>
                      <a:endParaRPr lang="en-US" sz="1400" b="1" dirty="0">
                        <a:solidFill>
                          <a:schemeClr val="tx1"/>
                        </a:solidFill>
                        <a:latin typeface="+mn-lt"/>
                      </a:endParaRPr>
                    </a:p>
                  </a:txBody>
                  <a:tcPr marT="44375" marB="443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4852893"/>
                  </a:ext>
                </a:extLst>
              </a:tr>
            </a:tbl>
          </a:graphicData>
        </a:graphic>
      </p:graphicFrame>
      <p:graphicFrame>
        <p:nvGraphicFramePr>
          <p:cNvPr id="20" name="Object 19">
            <a:extLst>
              <a:ext uri="{FF2B5EF4-FFF2-40B4-BE49-F238E27FC236}">
                <a16:creationId xmlns:a16="http://schemas.microsoft.com/office/drawing/2014/main" id="{95EE1031-9760-4EBA-A48E-F773FA72211A}"/>
              </a:ext>
              <a:ext uri="{C183D7F6-B498-43B3-948B-1728B52AA6E4}">
                <adec:decorative xmlns:adec="http://schemas.microsoft.com/office/drawing/2017/decorative" val="1"/>
              </a:ext>
            </a:extLst>
          </p:cNvPr>
          <p:cNvGraphicFramePr>
            <a:graphicFrameLocks noChangeAspect="1"/>
          </p:cNvGraphicFramePr>
          <p:nvPr>
            <p:extLst/>
          </p:nvPr>
        </p:nvGraphicFramePr>
        <p:xfrm>
          <a:off x="3499237" y="5222286"/>
          <a:ext cx="2374900" cy="355600"/>
        </p:xfrm>
        <a:graphic>
          <a:graphicData uri="http://schemas.openxmlformats.org/presentationml/2006/ole">
            <mc:AlternateContent xmlns:mc="http://schemas.openxmlformats.org/markup-compatibility/2006">
              <mc:Choice xmlns:v="urn:schemas-microsoft-com:vml" Requires="v">
                <p:oleObj spid="_x0000_s43014" name="Equation" r:id="rId4" imgW="2374560" imgH="355320" progId="Equation.DSMT4">
                  <p:embed/>
                </p:oleObj>
              </mc:Choice>
              <mc:Fallback>
                <p:oleObj name="Equation" r:id="rId4" imgW="2374560" imgH="355320" progId="Equation.DSMT4">
                  <p:embed/>
                  <p:pic>
                    <p:nvPicPr>
                      <p:cNvPr id="20" name="Object 19">
                        <a:extLst>
                          <a:ext uri="{FF2B5EF4-FFF2-40B4-BE49-F238E27FC236}">
                            <a16:creationId xmlns:a16="http://schemas.microsoft.com/office/drawing/2014/main" id="{95EE1031-9760-4EBA-A48E-F773FA72211A}"/>
                          </a:ext>
                          <a:ext uri="{C183D7F6-B498-43B3-948B-1728B52AA6E4}">
                            <adec:decorative xmlns:adec="http://schemas.microsoft.com/office/drawing/2017/decorative" val="1"/>
                          </a:ext>
                        </a:extLst>
                      </p:cNvPr>
                      <p:cNvPicPr>
                        <a:picLocks noChangeAspect="1" noChangeArrowheads="1"/>
                      </p:cNvPicPr>
                      <p:nvPr/>
                    </p:nvPicPr>
                    <p:blipFill>
                      <a:blip r:embed="rId5"/>
                      <a:srcRect/>
                      <a:stretch>
                        <a:fillRect/>
                      </a:stretch>
                    </p:blipFill>
                    <p:spPr bwMode="auto">
                      <a:xfrm>
                        <a:off x="3499237" y="5222286"/>
                        <a:ext cx="2374900" cy="355600"/>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5C3C9CA8-31EB-4527-BB8E-C60666F10454}"/>
              </a:ext>
              <a:ext uri="{C183D7F6-B498-43B3-948B-1728B52AA6E4}">
                <adec:decorative xmlns:adec="http://schemas.microsoft.com/office/drawing/2017/decorative" val="1"/>
              </a:ext>
            </a:extLst>
          </p:cNvPr>
          <p:cNvGraphicFramePr>
            <a:graphicFrameLocks noChangeAspect="1"/>
          </p:cNvGraphicFramePr>
          <p:nvPr>
            <p:extLst/>
          </p:nvPr>
        </p:nvGraphicFramePr>
        <p:xfrm>
          <a:off x="3496187" y="5728872"/>
          <a:ext cx="2551545" cy="219364"/>
        </p:xfrm>
        <a:graphic>
          <a:graphicData uri="http://schemas.openxmlformats.org/presentationml/2006/ole">
            <mc:AlternateContent xmlns:mc="http://schemas.openxmlformats.org/markup-compatibility/2006">
              <mc:Choice xmlns:v="urn:schemas-microsoft-com:vml" Requires="v">
                <p:oleObj spid="_x0000_s43015" name="Equation" r:id="rId6" imgW="2806560" imgH="241200" progId="Equation.DSMT4">
                  <p:embed/>
                </p:oleObj>
              </mc:Choice>
              <mc:Fallback>
                <p:oleObj name="Equation" r:id="rId6" imgW="2806560" imgH="241200" progId="Equation.DSMT4">
                  <p:embed/>
                  <p:pic>
                    <p:nvPicPr>
                      <p:cNvPr id="21" name="Object 20">
                        <a:extLst>
                          <a:ext uri="{FF2B5EF4-FFF2-40B4-BE49-F238E27FC236}">
                            <a16:creationId xmlns:a16="http://schemas.microsoft.com/office/drawing/2014/main" id="{5C3C9CA8-31EB-4527-BB8E-C60666F10454}"/>
                          </a:ext>
                          <a:ext uri="{C183D7F6-B498-43B3-948B-1728B52AA6E4}">
                            <adec:decorative xmlns:adec="http://schemas.microsoft.com/office/drawing/2017/decorative" val="1"/>
                          </a:ext>
                        </a:extLst>
                      </p:cNvPr>
                      <p:cNvPicPr>
                        <a:picLocks noChangeAspect="1" noChangeArrowheads="1"/>
                      </p:cNvPicPr>
                      <p:nvPr/>
                    </p:nvPicPr>
                    <p:blipFill>
                      <a:blip r:embed="rId7"/>
                      <a:srcRect/>
                      <a:stretch>
                        <a:fillRect/>
                      </a:stretch>
                    </p:blipFill>
                    <p:spPr bwMode="auto">
                      <a:xfrm>
                        <a:off x="3496187" y="5728872"/>
                        <a:ext cx="2551545" cy="21936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8448846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2FA8-38BF-4C58-9DA8-D42A2DCE99C4}"/>
              </a:ext>
            </a:extLst>
          </p:cNvPr>
          <p:cNvSpPr>
            <a:spLocks noGrp="1"/>
          </p:cNvSpPr>
          <p:nvPr>
            <p:ph type="title"/>
          </p:nvPr>
        </p:nvSpPr>
        <p:spPr/>
        <p:txBody>
          <a:bodyPr/>
          <a:lstStyle/>
          <a:p>
            <a:r>
              <a:rPr lang="en-US" sz="3400" dirty="0">
                <a:ea typeface="ＭＳ Ｐゴシック" pitchFamily="34" charset="-128"/>
              </a:rPr>
              <a:t>A</a:t>
            </a:r>
            <a:r>
              <a:rPr lang="en-US" sz="100" dirty="0">
                <a:ea typeface="ＭＳ Ｐゴシック" pitchFamily="34" charset="-128"/>
              </a:rPr>
              <a:t> </a:t>
            </a:r>
            <a:r>
              <a:rPr lang="en-US" sz="3400" dirty="0">
                <a:ea typeface="ＭＳ Ｐゴシック" pitchFamily="34" charset="-128"/>
              </a:rPr>
              <a:t>T</a:t>
            </a:r>
            <a:r>
              <a:rPr lang="en-US" sz="100" dirty="0">
                <a:ea typeface="ＭＳ Ｐゴシック" pitchFamily="34" charset="-128"/>
              </a:rPr>
              <a:t> </a:t>
            </a:r>
            <a:r>
              <a:rPr lang="en-US" sz="3400" dirty="0">
                <a:ea typeface="ＭＳ Ｐゴシック" pitchFamily="34" charset="-128"/>
              </a:rPr>
              <a:t>P from the Complete Oxidation of Glucose </a:t>
            </a:r>
            <a:r>
              <a:rPr lang="en-US" sz="2000" b="0" dirty="0">
                <a:ea typeface="ＭＳ Ｐゴシック" pitchFamily="34" charset="-128"/>
              </a:rPr>
              <a:t>(2 of 2)</a:t>
            </a:r>
            <a:endParaRPr lang="en-IN" sz="3400" dirty="0"/>
          </a:p>
        </p:txBody>
      </p:sp>
      <p:graphicFrame>
        <p:nvGraphicFramePr>
          <p:cNvPr id="4" name="Table 4">
            <a:extLst>
              <a:ext uri="{FF2B5EF4-FFF2-40B4-BE49-F238E27FC236}">
                <a16:creationId xmlns:a16="http://schemas.microsoft.com/office/drawing/2014/main" id="{85DFA207-4153-4964-83CB-B1DA0991FE3C}"/>
              </a:ext>
            </a:extLst>
          </p:cNvPr>
          <p:cNvGraphicFramePr>
            <a:graphicFrameLocks noGrp="1"/>
          </p:cNvGraphicFramePr>
          <p:nvPr>
            <p:ph sz="quarter" idx="13"/>
            <p:extLst/>
          </p:nvPr>
        </p:nvGraphicFramePr>
        <p:xfrm>
          <a:off x="457200" y="1555750"/>
          <a:ext cx="8229600" cy="3397250"/>
        </p:xfrm>
        <a:graphic>
          <a:graphicData uri="http://schemas.openxmlformats.org/drawingml/2006/table">
            <a:tbl>
              <a:tblPr firstRow="1" bandRow="1">
                <a:tableStyleId>{40F9630F-82C1-40B7-BC3A-925EFCFF5E92}</a:tableStyleId>
              </a:tblPr>
              <a:tblGrid>
                <a:gridCol w="2612571">
                  <a:extLst>
                    <a:ext uri="{9D8B030D-6E8A-4147-A177-3AD203B41FA5}">
                      <a16:colId xmlns:a16="http://schemas.microsoft.com/office/drawing/2014/main" val="3960367148"/>
                    </a:ext>
                  </a:extLst>
                </a:gridCol>
                <a:gridCol w="3151415">
                  <a:extLst>
                    <a:ext uri="{9D8B030D-6E8A-4147-A177-3AD203B41FA5}">
                      <a16:colId xmlns:a16="http://schemas.microsoft.com/office/drawing/2014/main" val="3114841449"/>
                    </a:ext>
                  </a:extLst>
                </a:gridCol>
                <a:gridCol w="1240971">
                  <a:extLst>
                    <a:ext uri="{9D8B030D-6E8A-4147-A177-3AD203B41FA5}">
                      <a16:colId xmlns:a16="http://schemas.microsoft.com/office/drawing/2014/main" val="1552288440"/>
                    </a:ext>
                  </a:extLst>
                </a:gridCol>
                <a:gridCol w="1224643">
                  <a:extLst>
                    <a:ext uri="{9D8B030D-6E8A-4147-A177-3AD203B41FA5}">
                      <a16:colId xmlns:a16="http://schemas.microsoft.com/office/drawing/2014/main" val="247396458"/>
                    </a:ext>
                  </a:extLst>
                </a:gridCol>
              </a:tblGrid>
              <a:tr h="370840">
                <a:tc>
                  <a:txBody>
                    <a:bodyPr/>
                    <a:lstStyle/>
                    <a:p>
                      <a:r>
                        <a:rPr lang="en-US" sz="1400" b="1" i="0" u="none" strike="noStrike" cap="none" baseline="0" dirty="0">
                          <a:solidFill>
                            <a:schemeClr val="tx1"/>
                          </a:solidFill>
                          <a:latin typeface="+mn-lt"/>
                          <a:ea typeface="+mn-ea"/>
                          <a:cs typeface="+mn-cs"/>
                          <a:sym typeface="Arial"/>
                        </a:rPr>
                        <a:t>Pathway</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i="0" u="none" strike="noStrike" cap="none" baseline="0" dirty="0">
                          <a:solidFill>
                            <a:schemeClr val="tx1"/>
                          </a:solidFill>
                          <a:latin typeface="+mn-lt"/>
                          <a:ea typeface="+mn-ea"/>
                          <a:cs typeface="+mn-cs"/>
                          <a:sym typeface="Arial"/>
                        </a:rPr>
                        <a:t>Reaction</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i="0" u="none" strike="noStrike" cap="none" baseline="0" dirty="0">
                          <a:solidFill>
                            <a:schemeClr val="tx1"/>
                          </a:solidFill>
                          <a:latin typeface="+mn-lt"/>
                          <a:ea typeface="+mn-ea"/>
                          <a:cs typeface="+mn-cs"/>
                          <a:sym typeface="Arial"/>
                        </a:rPr>
                        <a:t>Coenzymes</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i="0" u="none" strike="noStrike" cap="none" baseline="0" dirty="0">
                          <a:solidFill>
                            <a:schemeClr val="tx1"/>
                          </a:solidFill>
                          <a:latin typeface="+mn-lt"/>
                          <a:ea typeface="+mn-ea"/>
                          <a:cs typeface="+mn-cs"/>
                          <a:sym typeface="Arial"/>
                        </a:rPr>
                        <a:t>A</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T</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P Yield</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24417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Citric Acid Cycle (two turns)</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Oxidation of 2 isocitrate</a:t>
                      </a:r>
                      <a:endParaRPr lang="en-US"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2 N</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D</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H</a:t>
                      </a:r>
                      <a:endParaRPr lang="en-US"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  5 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P</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188102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US" sz="100"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Oxidation of 2 </a:t>
                      </a:r>
                      <a:r>
                        <a:rPr lang="en-US" sz="100" b="0" i="0" u="none" strike="noStrike" cap="none" baseline="0" dirty="0">
                          <a:solidFill>
                            <a:schemeClr val="tx1"/>
                          </a:solidFill>
                          <a:latin typeface="+mn-lt"/>
                          <a:ea typeface="+mn-ea"/>
                          <a:cs typeface="+mn-cs"/>
                          <a:sym typeface="Arial"/>
                        </a:rPr>
                        <a:t>alpha</a:t>
                      </a:r>
                      <a:r>
                        <a:rPr lang="en-US" sz="1400" b="0" i="0" u="none" strike="noStrike" cap="none" baseline="0" dirty="0">
                          <a:solidFill>
                            <a:schemeClr val="tx1"/>
                          </a:solidFill>
                          <a:latin typeface="+mn-lt"/>
                          <a:ea typeface="+mn-ea"/>
                          <a:cs typeface="+mn-cs"/>
                          <a:sym typeface="Arial"/>
                        </a:rPr>
                        <a:t>    -ketoglutarate</a:t>
                      </a:r>
                      <a:endParaRPr lang="en-US"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2 N</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D</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H</a:t>
                      </a:r>
                      <a:endParaRPr lang="en-US"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  5 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P</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992005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US" sz="100"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2 Direct phosphate transfers (2 G</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P)</a:t>
                      </a:r>
                      <a:endParaRPr lang="en-US"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 b="0" dirty="0">
                          <a:solidFill>
                            <a:schemeClr val="tx1"/>
                          </a:solidFill>
                          <a:latin typeface="+mn-lt"/>
                        </a:rPr>
                        <a:t>Blank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  2 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P</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786308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US" sz="100"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Oxidation of 2 </a:t>
                      </a:r>
                      <a:r>
                        <a:rPr lang="en-US" sz="1400" b="0" i="0" u="none" strike="noStrike" cap="none" baseline="0" dirty="0" err="1">
                          <a:solidFill>
                            <a:schemeClr val="tx1"/>
                          </a:solidFill>
                          <a:latin typeface="+mn-lt"/>
                          <a:ea typeface="+mn-ea"/>
                          <a:cs typeface="+mn-cs"/>
                          <a:sym typeface="Arial"/>
                        </a:rPr>
                        <a:t>succinate</a:t>
                      </a:r>
                      <a:endParaRPr lang="en-US"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pt-BR" sz="700" b="0" i="0" u="none" strike="noStrike" cap="none" dirty="0">
                          <a:solidFill>
                            <a:schemeClr val="tx1"/>
                          </a:solidFill>
                          <a:latin typeface="Arial"/>
                          <a:ea typeface="Arial"/>
                          <a:cs typeface="Arial"/>
                          <a:sym typeface="Arial"/>
                        </a:rPr>
                        <a:t>2 F A D H sub 2</a:t>
                      </a:r>
                      <a:endParaRPr lang="en-US" b="0" baseline="-2500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  3 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P</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514319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US" sz="100"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Oxidation of 2 </a:t>
                      </a:r>
                      <a:r>
                        <a:rPr lang="en-US" sz="1400" b="0" i="0" u="none" strike="noStrike" cap="none" baseline="0" dirty="0" err="1">
                          <a:solidFill>
                            <a:schemeClr val="tx1"/>
                          </a:solidFill>
                          <a:latin typeface="+mn-lt"/>
                          <a:ea typeface="+mn-ea"/>
                          <a:cs typeface="+mn-cs"/>
                          <a:sym typeface="Arial"/>
                        </a:rPr>
                        <a:t>malate</a:t>
                      </a:r>
                      <a:endParaRPr lang="en-US"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2 N</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D</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H</a:t>
                      </a:r>
                      <a:endParaRPr lang="en-US"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i="0" u="none" strike="noStrike" cap="none" baseline="0" dirty="0">
                          <a:solidFill>
                            <a:schemeClr val="tx1"/>
                          </a:solidFill>
                          <a:latin typeface="+mn-lt"/>
                          <a:ea typeface="+mn-ea"/>
                          <a:cs typeface="+mn-cs"/>
                          <a:sym typeface="Arial"/>
                        </a:rPr>
                        <a:t>  5 A</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T</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P</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1317494"/>
                  </a:ext>
                </a:extLst>
              </a:tr>
              <a:tr h="7095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US" sz="100"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0" dirty="0">
                          <a:solidFill>
                            <a:schemeClr val="tx1"/>
                          </a:solidFill>
                          <a:latin typeface="+mn-lt"/>
                        </a:rPr>
                        <a:t>Summary:</a:t>
                      </a:r>
                    </a:p>
                    <a:p>
                      <a:endParaRPr lang="en-US" b="0" dirty="0">
                        <a:solidFill>
                          <a:schemeClr val="tx1"/>
                        </a:solidFill>
                        <a:latin typeface="+mn-lt"/>
                      </a:endParaRPr>
                    </a:p>
                    <a:p>
                      <a:r>
                        <a:rPr lang="pt-BR" sz="100" b="0" dirty="0">
                          <a:solidFill>
                            <a:schemeClr val="tx1"/>
                          </a:solidFill>
                          <a:latin typeface="+mn-lt"/>
                        </a:rPr>
                        <a:t>2 acetyl Co A yields 4 C O 2 plus 2 H 2 O.</a:t>
                      </a:r>
                      <a:endParaRPr lang="en-US" sz="100"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 b="0" dirty="0">
                          <a:solidFill>
                            <a:schemeClr val="tx1"/>
                          </a:solidFill>
                          <a:latin typeface="+mn-lt"/>
                        </a:rPr>
                        <a:t>Blank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i="0" u="none" strike="noStrike" cap="none" baseline="0" dirty="0">
                          <a:solidFill>
                            <a:schemeClr val="tx1"/>
                          </a:solidFill>
                          <a:latin typeface="+mn-lt"/>
                          <a:ea typeface="+mn-ea"/>
                          <a:cs typeface="+mn-cs"/>
                          <a:sym typeface="Arial"/>
                        </a:rPr>
                        <a:t>20 A</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T</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P</a:t>
                      </a:r>
                      <a:endParaRPr lang="en-US" b="1" dirty="0">
                        <a:solidFill>
                          <a:schemeClr val="tx1"/>
                        </a:solidFill>
                        <a:latin typeface="+mn-lt"/>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6317615"/>
                  </a:ext>
                </a:extLst>
              </a:tr>
              <a:tr h="4626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Total Yield</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pt-BR" sz="1000" b="0" dirty="0">
                          <a:solidFill>
                            <a:schemeClr val="tx1"/>
                          </a:solidFill>
                          <a:latin typeface="+mn-lt"/>
                        </a:rPr>
                        <a:t>C 6 G 12 O 6 is </a:t>
                      </a:r>
                      <a:r>
                        <a:rPr lang="pt-BR" sz="100" b="0" dirty="0">
                          <a:solidFill>
                            <a:schemeClr val="tx1"/>
                          </a:solidFill>
                          <a:latin typeface="+mn-lt"/>
                        </a:rPr>
                        <a:t>glucose. C 6 H 12 O 6 plus 6 O 2 yields 6 C O 2 plus 6 H 2 O.</a:t>
                      </a:r>
                      <a:endParaRPr lang="en-US" sz="100"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 b="0" dirty="0">
                          <a:solidFill>
                            <a:schemeClr val="tx1"/>
                          </a:solidFill>
                          <a:latin typeface="+mn-lt"/>
                        </a:rPr>
                        <a:t>Blank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i="0" u="none" strike="noStrike" cap="none" baseline="0" dirty="0">
                          <a:solidFill>
                            <a:schemeClr val="tx1"/>
                          </a:solidFill>
                          <a:latin typeface="+mn-lt"/>
                          <a:ea typeface="+mn-ea"/>
                          <a:cs typeface="+mn-cs"/>
                          <a:sym typeface="Arial"/>
                        </a:rPr>
                        <a:t>32 A</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T</a:t>
                      </a:r>
                      <a:r>
                        <a:rPr lang="en-US" sz="100" b="1" i="0" u="none" strike="noStrike" cap="none" baseline="0" dirty="0">
                          <a:solidFill>
                            <a:schemeClr val="tx1"/>
                          </a:solidFill>
                          <a:latin typeface="+mn-lt"/>
                          <a:ea typeface="+mn-ea"/>
                          <a:cs typeface="+mn-cs"/>
                          <a:sym typeface="Arial"/>
                        </a:rPr>
                        <a:t> </a:t>
                      </a:r>
                      <a:r>
                        <a:rPr lang="en-US" sz="1400" b="1" i="0" u="none" strike="noStrike" cap="none" baseline="0" dirty="0">
                          <a:solidFill>
                            <a:schemeClr val="tx1"/>
                          </a:solidFill>
                          <a:latin typeface="+mn-lt"/>
                          <a:ea typeface="+mn-ea"/>
                          <a:cs typeface="+mn-cs"/>
                          <a:sym typeface="Arial"/>
                        </a:rPr>
                        <a:t>P</a:t>
                      </a:r>
                      <a:endParaRPr lang="en-US" b="1"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6453391"/>
                  </a:ext>
                </a:extLst>
              </a:tr>
            </a:tbl>
          </a:graphicData>
        </a:graphic>
      </p:graphicFrame>
      <p:graphicFrame>
        <p:nvGraphicFramePr>
          <p:cNvPr id="9" name="Object 8">
            <a:extLst>
              <a:ext uri="{FF2B5EF4-FFF2-40B4-BE49-F238E27FC236}">
                <a16:creationId xmlns:a16="http://schemas.microsoft.com/office/drawing/2014/main" id="{0CE1EC5B-44C6-4079-A17C-9A9722DB05F6}"/>
              </a:ext>
              <a:ext uri="{C183D7F6-B498-43B3-948B-1728B52AA6E4}">
                <adec:decorative xmlns:adec="http://schemas.microsoft.com/office/drawing/2017/decorative" val="1"/>
              </a:ext>
            </a:extLst>
          </p:cNvPr>
          <p:cNvGraphicFramePr>
            <a:graphicFrameLocks noChangeAspect="1"/>
          </p:cNvGraphicFramePr>
          <p:nvPr>
            <p:extLst/>
          </p:nvPr>
        </p:nvGraphicFramePr>
        <p:xfrm>
          <a:off x="4304696" y="2402888"/>
          <a:ext cx="152667" cy="152667"/>
        </p:xfrm>
        <a:graphic>
          <a:graphicData uri="http://schemas.openxmlformats.org/presentationml/2006/ole">
            <mc:AlternateContent xmlns:mc="http://schemas.openxmlformats.org/markup-compatibility/2006">
              <mc:Choice xmlns:v="urn:schemas-microsoft-com:vml" Requires="v">
                <p:oleObj spid="_x0000_s44042" name="Equation" r:id="rId3" imgW="203040" imgH="203040" progId="Equation.DSMT4">
                  <p:embed/>
                </p:oleObj>
              </mc:Choice>
              <mc:Fallback>
                <p:oleObj name="Equation" r:id="rId3" imgW="203040" imgH="203040" progId="Equation.DSMT4">
                  <p:embed/>
                  <p:pic>
                    <p:nvPicPr>
                      <p:cNvPr id="9" name="Object 8">
                        <a:extLst>
                          <a:ext uri="{FF2B5EF4-FFF2-40B4-BE49-F238E27FC236}">
                            <a16:creationId xmlns:a16="http://schemas.microsoft.com/office/drawing/2014/main" id="{0CE1EC5B-44C6-4079-A17C-9A9722DB05F6}"/>
                          </a:ext>
                          <a:ext uri="{C183D7F6-B498-43B3-948B-1728B52AA6E4}">
                            <adec:decorative xmlns:adec="http://schemas.microsoft.com/office/drawing/2017/decorative" val="1"/>
                          </a:ext>
                        </a:extLst>
                      </p:cNvPr>
                      <p:cNvPicPr/>
                      <p:nvPr/>
                    </p:nvPicPr>
                    <p:blipFill>
                      <a:blip r:embed="rId4"/>
                      <a:stretch>
                        <a:fillRect/>
                      </a:stretch>
                    </p:blipFill>
                    <p:spPr>
                      <a:xfrm>
                        <a:off x="4304696" y="2402888"/>
                        <a:ext cx="152667" cy="152667"/>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8F78D7C7-AF5E-4CC6-81AE-34286FA0D2C8}"/>
              </a:ext>
              <a:ext uri="{C183D7F6-B498-43B3-948B-1728B52AA6E4}">
                <adec:decorative xmlns:adec="http://schemas.microsoft.com/office/drawing/2017/decorative" val="1"/>
              </a:ext>
            </a:extLst>
          </p:cNvPr>
          <p:cNvGraphicFramePr>
            <a:graphicFrameLocks noChangeAspect="1"/>
          </p:cNvGraphicFramePr>
          <p:nvPr>
            <p:extLst/>
          </p:nvPr>
        </p:nvGraphicFramePr>
        <p:xfrm>
          <a:off x="6306704" y="3080608"/>
          <a:ext cx="753795" cy="248085"/>
        </p:xfrm>
        <a:graphic>
          <a:graphicData uri="http://schemas.openxmlformats.org/presentationml/2006/ole">
            <mc:AlternateContent xmlns:mc="http://schemas.openxmlformats.org/markup-compatibility/2006">
              <mc:Choice xmlns:v="urn:schemas-microsoft-com:vml" Requires="v">
                <p:oleObj spid="_x0000_s44043" name="Equation" r:id="rId5" imgW="1002960" imgH="330120" progId="Equation.DSMT4">
                  <p:embed/>
                </p:oleObj>
              </mc:Choice>
              <mc:Fallback>
                <p:oleObj name="Equation" r:id="rId5" imgW="1002960" imgH="330120" progId="Equation.DSMT4">
                  <p:embed/>
                  <p:pic>
                    <p:nvPicPr>
                      <p:cNvPr id="8" name="Object 7">
                        <a:extLst>
                          <a:ext uri="{FF2B5EF4-FFF2-40B4-BE49-F238E27FC236}">
                            <a16:creationId xmlns:a16="http://schemas.microsoft.com/office/drawing/2014/main" id="{8F78D7C7-AF5E-4CC6-81AE-34286FA0D2C8}"/>
                          </a:ext>
                          <a:ext uri="{C183D7F6-B498-43B3-948B-1728B52AA6E4}">
                            <adec:decorative xmlns:adec="http://schemas.microsoft.com/office/drawing/2017/decorative" val="1"/>
                          </a:ext>
                        </a:extLst>
                      </p:cNvPr>
                      <p:cNvPicPr/>
                      <p:nvPr/>
                    </p:nvPicPr>
                    <p:blipFill>
                      <a:blip r:embed="rId6"/>
                      <a:stretch>
                        <a:fillRect/>
                      </a:stretch>
                    </p:blipFill>
                    <p:spPr>
                      <a:xfrm>
                        <a:off x="6306704" y="3080608"/>
                        <a:ext cx="753795" cy="248085"/>
                      </a:xfrm>
                      <a:prstGeom prst="rect">
                        <a:avLst/>
                      </a:prstGeom>
                      <a:solidFill>
                        <a:schemeClr val="bg1"/>
                      </a:solidFill>
                    </p:spPr>
                  </p:pic>
                </p:oleObj>
              </mc:Fallback>
            </mc:AlternateContent>
          </a:graphicData>
        </a:graphic>
      </p:graphicFrame>
      <p:graphicFrame>
        <p:nvGraphicFramePr>
          <p:cNvPr id="6" name="Object 5">
            <a:extLst>
              <a:ext uri="{FF2B5EF4-FFF2-40B4-BE49-F238E27FC236}">
                <a16:creationId xmlns:a16="http://schemas.microsoft.com/office/drawing/2014/main" id="{EA3BEEA4-1A09-4DB4-A2A5-0E4382C0B370}"/>
              </a:ext>
              <a:ext uri="{C183D7F6-B498-43B3-948B-1728B52AA6E4}">
                <adec:decorative xmlns:adec="http://schemas.microsoft.com/office/drawing/2017/decorative" val="1"/>
              </a:ext>
            </a:extLst>
          </p:cNvPr>
          <p:cNvGraphicFramePr>
            <a:graphicFrameLocks noChangeAspect="1"/>
          </p:cNvGraphicFramePr>
          <p:nvPr>
            <p:extLst/>
          </p:nvPr>
        </p:nvGraphicFramePr>
        <p:xfrm>
          <a:off x="3170238" y="4122112"/>
          <a:ext cx="2387600" cy="241300"/>
        </p:xfrm>
        <a:graphic>
          <a:graphicData uri="http://schemas.openxmlformats.org/presentationml/2006/ole">
            <mc:AlternateContent xmlns:mc="http://schemas.openxmlformats.org/markup-compatibility/2006">
              <mc:Choice xmlns:v="urn:schemas-microsoft-com:vml" Requires="v">
                <p:oleObj spid="_x0000_s44044" name="Equation" r:id="rId7" imgW="2387520" imgH="241200" progId="Equation.DSMT4">
                  <p:embed/>
                </p:oleObj>
              </mc:Choice>
              <mc:Fallback>
                <p:oleObj name="Equation" r:id="rId7" imgW="2387520" imgH="241200" progId="Equation.DSMT4">
                  <p:embed/>
                  <p:pic>
                    <p:nvPicPr>
                      <p:cNvPr id="6" name="Object 5">
                        <a:extLst>
                          <a:ext uri="{FF2B5EF4-FFF2-40B4-BE49-F238E27FC236}">
                            <a16:creationId xmlns:a16="http://schemas.microsoft.com/office/drawing/2014/main" id="{EA3BEEA4-1A09-4DB4-A2A5-0E4382C0B370}"/>
                          </a:ext>
                          <a:ext uri="{C183D7F6-B498-43B3-948B-1728B52AA6E4}">
                            <adec:decorative xmlns:adec="http://schemas.microsoft.com/office/drawing/2017/decorative" val="1"/>
                          </a:ext>
                        </a:extLst>
                      </p:cNvPr>
                      <p:cNvPicPr>
                        <a:picLocks noChangeAspect="1" noChangeArrowheads="1"/>
                      </p:cNvPicPr>
                      <p:nvPr/>
                    </p:nvPicPr>
                    <p:blipFill>
                      <a:blip r:embed="rId8"/>
                      <a:srcRect/>
                      <a:stretch>
                        <a:fillRect/>
                      </a:stretch>
                    </p:blipFill>
                    <p:spPr bwMode="auto">
                      <a:xfrm>
                        <a:off x="3170238" y="4122112"/>
                        <a:ext cx="2387600" cy="241300"/>
                      </a:xfrm>
                      <a:prstGeom prst="rect">
                        <a:avLst/>
                      </a:prstGeom>
                      <a:solidFill>
                        <a:schemeClr val="bg1"/>
                      </a:solidFill>
                    </p:spPr>
                  </p:pic>
                </p:oleObj>
              </mc:Fallback>
            </mc:AlternateContent>
          </a:graphicData>
        </a:graphic>
      </p:graphicFrame>
      <p:graphicFrame>
        <p:nvGraphicFramePr>
          <p:cNvPr id="7" name="Object 6">
            <a:extLst>
              <a:ext uri="{FF2B5EF4-FFF2-40B4-BE49-F238E27FC236}">
                <a16:creationId xmlns:a16="http://schemas.microsoft.com/office/drawing/2014/main" id="{7E88CC16-E4CA-4A49-B98E-0BEE7D353927}"/>
              </a:ext>
              <a:ext uri="{C183D7F6-B498-43B3-948B-1728B52AA6E4}">
                <adec:decorative xmlns:adec="http://schemas.microsoft.com/office/drawing/2017/decorative" val="1"/>
              </a:ext>
            </a:extLst>
          </p:cNvPr>
          <p:cNvGraphicFramePr>
            <a:graphicFrameLocks noChangeAspect="1"/>
          </p:cNvGraphicFramePr>
          <p:nvPr>
            <p:extLst/>
          </p:nvPr>
        </p:nvGraphicFramePr>
        <p:xfrm>
          <a:off x="3117850" y="4550682"/>
          <a:ext cx="2501900" cy="355600"/>
        </p:xfrm>
        <a:graphic>
          <a:graphicData uri="http://schemas.openxmlformats.org/presentationml/2006/ole">
            <mc:AlternateContent xmlns:mc="http://schemas.openxmlformats.org/markup-compatibility/2006">
              <mc:Choice xmlns:v="urn:schemas-microsoft-com:vml" Requires="v">
                <p:oleObj spid="_x0000_s44045" name="Equation" r:id="rId9" imgW="2501640" imgH="355320" progId="Equation.DSMT4">
                  <p:embed/>
                </p:oleObj>
              </mc:Choice>
              <mc:Fallback>
                <p:oleObj name="Equation" r:id="rId9" imgW="2501640" imgH="355320" progId="Equation.DSMT4">
                  <p:embed/>
                  <p:pic>
                    <p:nvPicPr>
                      <p:cNvPr id="7" name="Object 6">
                        <a:extLst>
                          <a:ext uri="{FF2B5EF4-FFF2-40B4-BE49-F238E27FC236}">
                            <a16:creationId xmlns:a16="http://schemas.microsoft.com/office/drawing/2014/main" id="{7E88CC16-E4CA-4A49-B98E-0BEE7D353927}"/>
                          </a:ext>
                          <a:ext uri="{C183D7F6-B498-43B3-948B-1728B52AA6E4}">
                            <adec:decorative xmlns:adec="http://schemas.microsoft.com/office/drawing/2017/decorative" val="1"/>
                          </a:ext>
                        </a:extLst>
                      </p:cNvPr>
                      <p:cNvPicPr>
                        <a:picLocks noChangeAspect="1" noChangeArrowheads="1"/>
                      </p:cNvPicPr>
                      <p:nvPr/>
                    </p:nvPicPr>
                    <p:blipFill>
                      <a:blip r:embed="rId10"/>
                      <a:srcRect/>
                      <a:stretch>
                        <a:fillRect/>
                      </a:stretch>
                    </p:blipFill>
                    <p:spPr bwMode="auto">
                      <a:xfrm>
                        <a:off x="3117850" y="4550682"/>
                        <a:ext cx="2501900" cy="3556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3884399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The Complete Oxidation of Glucose</a:t>
            </a:r>
            <a:endParaRPr lang="en-IN" dirty="0"/>
          </a:p>
        </p:txBody>
      </p:sp>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1" y="1558283"/>
            <a:ext cx="3641270" cy="401146"/>
          </a:xfrm>
        </p:spPr>
        <p:txBody>
          <a:bodyPr/>
          <a:lstStyle/>
          <a:p>
            <a:pPr marL="432" indent="0">
              <a:buNone/>
            </a:pPr>
            <a:r>
              <a:rPr lang="en-IN" sz="2400" dirty="0">
                <a:ea typeface="ＭＳ Ｐゴシック" pitchFamily="34" charset="-128"/>
              </a:rPr>
              <a:t>The complete oxidation of</a:t>
            </a:r>
            <a:endParaRPr lang="en-US" sz="2400" dirty="0"/>
          </a:p>
        </p:txBody>
      </p:sp>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0" y="2024270"/>
            <a:ext cx="1567543" cy="445255"/>
          </a:xfrm>
        </p:spPr>
        <p:txBody>
          <a:bodyPr/>
          <a:lstStyle/>
          <a:p>
            <a:pPr marL="432" indent="0">
              <a:buNone/>
            </a:pPr>
            <a:r>
              <a:rPr lang="en-IN" sz="2400" dirty="0">
                <a:ea typeface="ＭＳ Ｐゴシック" pitchFamily="34" charset="-128"/>
              </a:rPr>
              <a:t>glucose to</a:t>
            </a:r>
            <a:endParaRPr lang="en-IN" sz="2400" dirty="0"/>
          </a:p>
        </p:txBody>
      </p:sp>
      <p:graphicFrame>
        <p:nvGraphicFramePr>
          <p:cNvPr id="17" name="Object 16" descr="C O sub 2 and H sub O">
            <a:extLst>
              <a:ext uri="{FF2B5EF4-FFF2-40B4-BE49-F238E27FC236}">
                <a16:creationId xmlns:a16="http://schemas.microsoft.com/office/drawing/2014/main" id="{11D219AC-A93C-4537-91E3-15AEF8654836}"/>
              </a:ext>
            </a:extLst>
          </p:cNvPr>
          <p:cNvGraphicFramePr>
            <a:graphicFrameLocks noChangeAspect="1"/>
          </p:cNvGraphicFramePr>
          <p:nvPr>
            <p:extLst/>
          </p:nvPr>
        </p:nvGraphicFramePr>
        <p:xfrm>
          <a:off x="2157200" y="2049256"/>
          <a:ext cx="1767099" cy="370521"/>
        </p:xfrm>
        <a:graphic>
          <a:graphicData uri="http://schemas.openxmlformats.org/presentationml/2006/ole">
            <mc:AlternateContent xmlns:mc="http://schemas.openxmlformats.org/markup-compatibility/2006">
              <mc:Choice xmlns:v="urn:schemas-microsoft-com:vml" Requires="v">
                <p:oleObj spid="_x0000_s45060" name="Equation" r:id="rId4" imgW="1574640" imgH="330120" progId="Equation.DSMT4">
                  <p:embed/>
                </p:oleObj>
              </mc:Choice>
              <mc:Fallback>
                <p:oleObj name="Equation" r:id="rId4" imgW="1574640" imgH="330120" progId="Equation.DSMT4">
                  <p:embed/>
                  <p:pic>
                    <p:nvPicPr>
                      <p:cNvPr id="17" name="Object 16" descr="C O sub 2 and H sub O">
                        <a:extLst>
                          <a:ext uri="{FF2B5EF4-FFF2-40B4-BE49-F238E27FC236}">
                            <a16:creationId xmlns:a16="http://schemas.microsoft.com/office/drawing/2014/main" id="{11D219AC-A93C-4537-91E3-15AEF8654836}"/>
                          </a:ext>
                        </a:extLst>
                      </p:cNvPr>
                      <p:cNvPicPr/>
                      <p:nvPr/>
                    </p:nvPicPr>
                    <p:blipFill>
                      <a:blip r:embed="rId5"/>
                      <a:stretch>
                        <a:fillRect/>
                      </a:stretch>
                    </p:blipFill>
                    <p:spPr>
                      <a:xfrm>
                        <a:off x="2157200" y="2049256"/>
                        <a:ext cx="1767099" cy="370521"/>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457200" y="2541645"/>
            <a:ext cx="3730239" cy="450220"/>
          </a:xfrm>
        </p:spPr>
        <p:txBody>
          <a:bodyPr/>
          <a:lstStyle/>
          <a:p>
            <a:pPr marL="432" indent="0">
              <a:buNone/>
            </a:pPr>
            <a:r>
              <a:rPr lang="en-IN" sz="2400" dirty="0">
                <a:ea typeface="ＭＳ Ｐゴシック" pitchFamily="34" charset="-128"/>
              </a:rPr>
              <a:t>yields a total of 32 A</a:t>
            </a:r>
            <a:r>
              <a:rPr lang="en-IN" sz="100" dirty="0">
                <a:ea typeface="ＭＳ Ｐゴシック" pitchFamily="34" charset="-128"/>
              </a:rPr>
              <a:t> </a:t>
            </a:r>
            <a:r>
              <a:rPr lang="en-IN" sz="2400" dirty="0">
                <a:ea typeface="ＭＳ Ｐゴシック" pitchFamily="34" charset="-128"/>
              </a:rPr>
              <a:t>T</a:t>
            </a:r>
            <a:r>
              <a:rPr lang="en-IN" sz="100" dirty="0">
                <a:ea typeface="ＭＳ Ｐゴシック" pitchFamily="34" charset="-128"/>
              </a:rPr>
              <a:t> </a:t>
            </a:r>
            <a:r>
              <a:rPr lang="en-IN" sz="2400" dirty="0">
                <a:ea typeface="ＭＳ Ｐゴシック" pitchFamily="34" charset="-128"/>
              </a:rPr>
              <a:t>P.</a:t>
            </a:r>
            <a:endParaRPr lang="en-IN" sz="2400" dirty="0"/>
          </a:p>
        </p:txBody>
      </p:sp>
      <p:pic>
        <p:nvPicPr>
          <p:cNvPr id="18" name="Content Placeholder 17" descr="In the cytosol glucose changes in to 2 pyruvates creating 2 A T P and 2 N A D H along the way. For long description in Notes pane, press F6.">
            <a:extLst>
              <a:ext uri="{FF2B5EF4-FFF2-40B4-BE49-F238E27FC236}">
                <a16:creationId xmlns:a16="http://schemas.microsoft.com/office/drawing/2014/main" id="{93EC216C-3042-4D53-A85B-C874010D626B}"/>
              </a:ext>
            </a:extLst>
          </p:cNvPr>
          <p:cNvPicPr>
            <a:picLocks noGrp="1" noChangeAspect="1"/>
          </p:cNvPicPr>
          <p:nvPr>
            <p:ph sz="quarter" idx="17"/>
          </p:nvPr>
        </p:nvPicPr>
        <p:blipFill>
          <a:blip r:embed="rId6"/>
          <a:stretch>
            <a:fillRect/>
          </a:stretch>
        </p:blipFill>
        <p:spPr>
          <a:xfrm>
            <a:off x="4970395" y="1687815"/>
            <a:ext cx="3524386" cy="4207631"/>
          </a:xfrm>
          <a:prstGeom prst="rect">
            <a:avLst/>
          </a:prstGeom>
        </p:spPr>
      </p:pic>
    </p:spTree>
    <p:extLst>
      <p:ext uri="{BB962C8B-B14F-4D97-AF65-F5344CB8AC3E}">
        <p14:creationId xmlns:p14="http://schemas.microsoft.com/office/powerpoint/2010/main" val="9330841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Learning Check 1</a:t>
            </a:r>
            <a:endParaRPr lang="en-IN" dirty="0"/>
          </a:p>
        </p:txBody>
      </p:sp>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0" y="1558283"/>
            <a:ext cx="8278586" cy="809360"/>
          </a:xfrm>
        </p:spPr>
        <p:txBody>
          <a:bodyPr/>
          <a:lstStyle/>
          <a:p>
            <a:pPr marL="432" indent="0">
              <a:buNone/>
            </a:pPr>
            <a:r>
              <a:rPr lang="en-US" altLang="en-US" sz="2400" dirty="0">
                <a:ea typeface="ＭＳ Ｐゴシック" pitchFamily="34" charset="-128"/>
              </a:rPr>
              <a:t>Classify each as a product of the citric acid cycle or electron transport chain.</a:t>
            </a:r>
          </a:p>
        </p:txBody>
      </p:sp>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1" y="2616011"/>
            <a:ext cx="457200" cy="426566"/>
          </a:xfrm>
        </p:spPr>
        <p:txBody>
          <a:bodyPr/>
          <a:lstStyle/>
          <a:p>
            <a:pPr marL="432" indent="0">
              <a:buNone/>
            </a:pPr>
            <a:r>
              <a:rPr lang="en-US" altLang="en-US" sz="2400" dirty="0">
                <a:solidFill>
                  <a:schemeClr val="tx2"/>
                </a:solidFill>
                <a:ea typeface="ＭＳ Ｐゴシック" pitchFamily="34" charset="-128"/>
              </a:rPr>
              <a:t>A.</a:t>
            </a:r>
            <a:endParaRPr lang="en-US" sz="2400" dirty="0"/>
          </a:p>
        </p:txBody>
      </p:sp>
      <p:graphicFrame>
        <p:nvGraphicFramePr>
          <p:cNvPr id="17" name="Object 16" descr="C O sub 2">
            <a:extLst>
              <a:ext uri="{FF2B5EF4-FFF2-40B4-BE49-F238E27FC236}">
                <a16:creationId xmlns:a16="http://schemas.microsoft.com/office/drawing/2014/main" id="{6D89CF91-139F-4248-A144-87D4CB756371}"/>
              </a:ext>
            </a:extLst>
          </p:cNvPr>
          <p:cNvGraphicFramePr>
            <a:graphicFrameLocks noChangeAspect="1"/>
          </p:cNvGraphicFramePr>
          <p:nvPr>
            <p:extLst/>
          </p:nvPr>
        </p:nvGraphicFramePr>
        <p:xfrm>
          <a:off x="974027" y="2624718"/>
          <a:ext cx="642710" cy="407572"/>
        </p:xfrm>
        <a:graphic>
          <a:graphicData uri="http://schemas.openxmlformats.org/presentationml/2006/ole">
            <mc:AlternateContent xmlns:mc="http://schemas.openxmlformats.org/markup-compatibility/2006">
              <mc:Choice xmlns:v="urn:schemas-microsoft-com:vml" Requires="v">
                <p:oleObj spid="_x0000_s46090" name="Equation" r:id="rId3" imgW="520560" imgH="330120" progId="Equation.DSMT4">
                  <p:embed/>
                </p:oleObj>
              </mc:Choice>
              <mc:Fallback>
                <p:oleObj name="Equation" r:id="rId3" imgW="520560" imgH="330120" progId="Equation.DSMT4">
                  <p:embed/>
                  <p:pic>
                    <p:nvPicPr>
                      <p:cNvPr id="17" name="Object 16" descr="C O sub 2">
                        <a:extLst>
                          <a:ext uri="{FF2B5EF4-FFF2-40B4-BE49-F238E27FC236}">
                            <a16:creationId xmlns:a16="http://schemas.microsoft.com/office/drawing/2014/main" id="{6D89CF91-139F-4248-A144-87D4CB756371}"/>
                          </a:ext>
                        </a:extLst>
                      </p:cNvPr>
                      <p:cNvPicPr/>
                      <p:nvPr/>
                    </p:nvPicPr>
                    <p:blipFill>
                      <a:blip r:embed="rId4"/>
                      <a:stretch>
                        <a:fillRect/>
                      </a:stretch>
                    </p:blipFill>
                    <p:spPr>
                      <a:xfrm>
                        <a:off x="974027" y="2624718"/>
                        <a:ext cx="642710" cy="407572"/>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454673" y="3272712"/>
            <a:ext cx="459727" cy="384887"/>
          </a:xfrm>
        </p:spPr>
        <p:txBody>
          <a:bodyPr/>
          <a:lstStyle/>
          <a:p>
            <a:pPr marL="432" indent="0">
              <a:buNone/>
            </a:pPr>
            <a:r>
              <a:rPr lang="en-US" altLang="en-US" sz="2400" dirty="0">
                <a:solidFill>
                  <a:schemeClr val="tx2"/>
                </a:solidFill>
                <a:ea typeface="ＭＳ Ｐゴシック" pitchFamily="34" charset="-128"/>
              </a:rPr>
              <a:t>B.</a:t>
            </a:r>
            <a:endParaRPr lang="en-IN" sz="2400" dirty="0"/>
          </a:p>
        </p:txBody>
      </p:sp>
      <p:graphicFrame>
        <p:nvGraphicFramePr>
          <p:cNvPr id="18" name="Object 17" descr="F A D H sub 2">
            <a:extLst>
              <a:ext uri="{FF2B5EF4-FFF2-40B4-BE49-F238E27FC236}">
                <a16:creationId xmlns:a16="http://schemas.microsoft.com/office/drawing/2014/main" id="{43355E53-6FCC-4086-A59D-FF3F4C6F9B17}"/>
              </a:ext>
            </a:extLst>
          </p:cNvPr>
          <p:cNvGraphicFramePr>
            <a:graphicFrameLocks noChangeAspect="1"/>
          </p:cNvGraphicFramePr>
          <p:nvPr>
            <p:extLst/>
          </p:nvPr>
        </p:nvGraphicFramePr>
        <p:xfrm>
          <a:off x="1012296" y="3211769"/>
          <a:ext cx="983488" cy="399542"/>
        </p:xfrm>
        <a:graphic>
          <a:graphicData uri="http://schemas.openxmlformats.org/presentationml/2006/ole">
            <mc:AlternateContent xmlns:mc="http://schemas.openxmlformats.org/markup-compatibility/2006">
              <mc:Choice xmlns:v="urn:schemas-microsoft-com:vml" Requires="v">
                <p:oleObj spid="_x0000_s46091" name="Equation" r:id="rId5" imgW="812520" imgH="330120" progId="Equation.DSMT4">
                  <p:embed/>
                </p:oleObj>
              </mc:Choice>
              <mc:Fallback>
                <p:oleObj name="Equation" r:id="rId5" imgW="812520" imgH="330120" progId="Equation.DSMT4">
                  <p:embed/>
                  <p:pic>
                    <p:nvPicPr>
                      <p:cNvPr id="18" name="Object 17" descr="F A D H sub 2">
                        <a:extLst>
                          <a:ext uri="{FF2B5EF4-FFF2-40B4-BE49-F238E27FC236}">
                            <a16:creationId xmlns:a16="http://schemas.microsoft.com/office/drawing/2014/main" id="{43355E53-6FCC-4086-A59D-FF3F4C6F9B17}"/>
                          </a:ext>
                        </a:extLst>
                      </p:cNvPr>
                      <p:cNvPicPr/>
                      <p:nvPr/>
                    </p:nvPicPr>
                    <p:blipFill>
                      <a:blip r:embed="rId6"/>
                      <a:stretch>
                        <a:fillRect/>
                      </a:stretch>
                    </p:blipFill>
                    <p:spPr>
                      <a:xfrm>
                        <a:off x="1012296" y="3211769"/>
                        <a:ext cx="983488" cy="399542"/>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A6532688-FF34-4DF3-8058-6C1D428DFCE6}"/>
              </a:ext>
            </a:extLst>
          </p:cNvPr>
          <p:cNvSpPr>
            <a:spLocks noGrp="1"/>
          </p:cNvSpPr>
          <p:nvPr>
            <p:ph sz="quarter" idx="19"/>
          </p:nvPr>
        </p:nvSpPr>
        <p:spPr>
          <a:xfrm>
            <a:off x="454026" y="3900251"/>
            <a:ext cx="476703" cy="395826"/>
          </a:xfrm>
        </p:spPr>
        <p:txBody>
          <a:bodyPr/>
          <a:lstStyle/>
          <a:p>
            <a:pPr marL="0" indent="0">
              <a:buNone/>
            </a:pPr>
            <a:r>
              <a:rPr lang="en-US" altLang="en-US" sz="2400" dirty="0">
                <a:solidFill>
                  <a:schemeClr val="tx2"/>
                </a:solidFill>
                <a:ea typeface="ＭＳ Ｐゴシック" pitchFamily="34" charset="-128"/>
              </a:rPr>
              <a:t>C.</a:t>
            </a:r>
            <a:endParaRPr lang="en-US" sz="2400" dirty="0"/>
          </a:p>
        </p:txBody>
      </p:sp>
      <p:graphicFrame>
        <p:nvGraphicFramePr>
          <p:cNvPr id="19" name="Object 18" descr="N A D super plus">
            <a:extLst>
              <a:ext uri="{FF2B5EF4-FFF2-40B4-BE49-F238E27FC236}">
                <a16:creationId xmlns:a16="http://schemas.microsoft.com/office/drawing/2014/main" id="{552B2C2F-69FB-4B90-B03B-731E79511E0D}"/>
              </a:ext>
            </a:extLst>
          </p:cNvPr>
          <p:cNvGraphicFramePr>
            <a:graphicFrameLocks noChangeAspect="1"/>
          </p:cNvGraphicFramePr>
          <p:nvPr>
            <p:extLst/>
          </p:nvPr>
        </p:nvGraphicFramePr>
        <p:xfrm>
          <a:off x="982513" y="3852429"/>
          <a:ext cx="814451" cy="384175"/>
        </p:xfrm>
        <a:graphic>
          <a:graphicData uri="http://schemas.openxmlformats.org/presentationml/2006/ole">
            <mc:AlternateContent xmlns:mc="http://schemas.openxmlformats.org/markup-compatibility/2006">
              <mc:Choice xmlns:v="urn:schemas-microsoft-com:vml" Requires="v">
                <p:oleObj spid="_x0000_s46092" name="Equation" r:id="rId7" imgW="672840" imgH="317160" progId="Equation.DSMT4">
                  <p:embed/>
                </p:oleObj>
              </mc:Choice>
              <mc:Fallback>
                <p:oleObj name="Equation" r:id="rId7" imgW="672840" imgH="317160" progId="Equation.DSMT4">
                  <p:embed/>
                  <p:pic>
                    <p:nvPicPr>
                      <p:cNvPr id="19" name="Object 18" descr="N A D super plus">
                        <a:extLst>
                          <a:ext uri="{FF2B5EF4-FFF2-40B4-BE49-F238E27FC236}">
                            <a16:creationId xmlns:a16="http://schemas.microsoft.com/office/drawing/2014/main" id="{552B2C2F-69FB-4B90-B03B-731E79511E0D}"/>
                          </a:ext>
                        </a:extLst>
                      </p:cNvPr>
                      <p:cNvPicPr/>
                      <p:nvPr/>
                    </p:nvPicPr>
                    <p:blipFill>
                      <a:blip r:embed="rId8"/>
                      <a:stretch>
                        <a:fillRect/>
                      </a:stretch>
                    </p:blipFill>
                    <p:spPr>
                      <a:xfrm>
                        <a:off x="982513" y="3852429"/>
                        <a:ext cx="814451" cy="384175"/>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180B4E06-0031-4DB6-85FE-540798F9CB91}"/>
              </a:ext>
            </a:extLst>
          </p:cNvPr>
          <p:cNvSpPr>
            <a:spLocks noGrp="1"/>
          </p:cNvSpPr>
          <p:nvPr>
            <p:ph sz="quarter" idx="21"/>
          </p:nvPr>
        </p:nvSpPr>
        <p:spPr>
          <a:xfrm>
            <a:off x="474663" y="4656470"/>
            <a:ext cx="1468437" cy="426567"/>
          </a:xfrm>
        </p:spPr>
        <p:txBody>
          <a:bodyPr/>
          <a:lstStyle/>
          <a:p>
            <a:pPr marL="432" indent="0">
              <a:buNone/>
            </a:pPr>
            <a:r>
              <a:rPr lang="en-US" altLang="en-US" sz="2400" dirty="0">
                <a:solidFill>
                  <a:schemeClr val="tx2"/>
                </a:solidFill>
                <a:ea typeface="ＭＳ Ｐゴシック" pitchFamily="34" charset="-128"/>
              </a:rPr>
              <a:t>D. </a:t>
            </a:r>
            <a:r>
              <a:rPr lang="en-US" altLang="en-US" sz="2400" dirty="0">
                <a:ea typeface="ＭＳ Ｐゴシック" pitchFamily="34" charset="-128"/>
              </a:rPr>
              <a:t>N</a:t>
            </a:r>
            <a:r>
              <a:rPr lang="en-US" altLang="en-US" sz="100" dirty="0">
                <a:ea typeface="ＭＳ Ｐゴシック" pitchFamily="34" charset="-128"/>
              </a:rPr>
              <a:t> </a:t>
            </a:r>
            <a:r>
              <a:rPr lang="en-US" altLang="en-US" sz="2400" dirty="0">
                <a:ea typeface="ＭＳ Ｐゴシック" pitchFamily="34" charset="-128"/>
              </a:rPr>
              <a:t>A</a:t>
            </a:r>
            <a:r>
              <a:rPr lang="en-US" altLang="en-US" sz="100" dirty="0">
                <a:ea typeface="ＭＳ Ｐゴシック" pitchFamily="34" charset="-128"/>
              </a:rPr>
              <a:t> </a:t>
            </a:r>
            <a:r>
              <a:rPr lang="en-US" altLang="en-US" sz="2400" dirty="0">
                <a:ea typeface="ＭＳ Ｐゴシック" pitchFamily="34" charset="-128"/>
              </a:rPr>
              <a:t>D</a:t>
            </a:r>
            <a:r>
              <a:rPr lang="en-US" altLang="en-US" sz="100" dirty="0">
                <a:ea typeface="ＭＳ Ｐゴシック" pitchFamily="34" charset="-128"/>
              </a:rPr>
              <a:t> </a:t>
            </a:r>
            <a:r>
              <a:rPr lang="en-US" altLang="en-US" sz="2400" dirty="0">
                <a:ea typeface="ＭＳ Ｐゴシック" pitchFamily="34" charset="-128"/>
              </a:rPr>
              <a:t>H</a:t>
            </a:r>
            <a:endParaRPr lang="en-US" sz="2400" dirty="0"/>
          </a:p>
        </p:txBody>
      </p:sp>
      <p:sp>
        <p:nvSpPr>
          <p:cNvPr id="12" name="Content Placeholder 11">
            <a:extLst>
              <a:ext uri="{FF2B5EF4-FFF2-40B4-BE49-F238E27FC236}">
                <a16:creationId xmlns:a16="http://schemas.microsoft.com/office/drawing/2014/main" id="{7EFA505E-B4C9-4CC1-B71E-D4DCA29526D5}"/>
              </a:ext>
            </a:extLst>
          </p:cNvPr>
          <p:cNvSpPr>
            <a:spLocks noGrp="1"/>
          </p:cNvSpPr>
          <p:nvPr>
            <p:ph sz="quarter" idx="23"/>
          </p:nvPr>
        </p:nvSpPr>
        <p:spPr>
          <a:xfrm>
            <a:off x="474663" y="5279431"/>
            <a:ext cx="407080" cy="422099"/>
          </a:xfrm>
        </p:spPr>
        <p:txBody>
          <a:bodyPr/>
          <a:lstStyle/>
          <a:p>
            <a:pPr marL="432" indent="0">
              <a:buNone/>
            </a:pPr>
            <a:r>
              <a:rPr lang="en-US" altLang="en-US" sz="2400" dirty="0">
                <a:solidFill>
                  <a:schemeClr val="tx2"/>
                </a:solidFill>
                <a:ea typeface="ＭＳ Ｐゴシック" pitchFamily="34" charset="-128"/>
              </a:rPr>
              <a:t>E.</a:t>
            </a:r>
            <a:endParaRPr lang="en-US" sz="2400" dirty="0"/>
          </a:p>
        </p:txBody>
      </p:sp>
      <p:graphicFrame>
        <p:nvGraphicFramePr>
          <p:cNvPr id="20" name="Object 19" descr="H sub 2 O">
            <a:extLst>
              <a:ext uri="{FF2B5EF4-FFF2-40B4-BE49-F238E27FC236}">
                <a16:creationId xmlns:a16="http://schemas.microsoft.com/office/drawing/2014/main" id="{CB620EB3-078A-48E0-9589-EBC8959035CD}"/>
              </a:ext>
            </a:extLst>
          </p:cNvPr>
          <p:cNvGraphicFramePr>
            <a:graphicFrameLocks noChangeAspect="1"/>
          </p:cNvGraphicFramePr>
          <p:nvPr>
            <p:extLst/>
          </p:nvPr>
        </p:nvGraphicFramePr>
        <p:xfrm>
          <a:off x="978160" y="5299558"/>
          <a:ext cx="614680" cy="399542"/>
        </p:xfrm>
        <a:graphic>
          <a:graphicData uri="http://schemas.openxmlformats.org/presentationml/2006/ole">
            <mc:AlternateContent xmlns:mc="http://schemas.openxmlformats.org/markup-compatibility/2006">
              <mc:Choice xmlns:v="urn:schemas-microsoft-com:vml" Requires="v">
                <p:oleObj spid="_x0000_s46093" name="Equation" r:id="rId9" imgW="507960" imgH="330120" progId="Equation.DSMT4">
                  <p:embed/>
                </p:oleObj>
              </mc:Choice>
              <mc:Fallback>
                <p:oleObj name="Equation" r:id="rId9" imgW="507960" imgH="330120" progId="Equation.DSMT4">
                  <p:embed/>
                  <p:pic>
                    <p:nvPicPr>
                      <p:cNvPr id="20" name="Object 19" descr="H sub 2 O">
                        <a:extLst>
                          <a:ext uri="{FF2B5EF4-FFF2-40B4-BE49-F238E27FC236}">
                            <a16:creationId xmlns:a16="http://schemas.microsoft.com/office/drawing/2014/main" id="{CB620EB3-078A-48E0-9589-EBC8959035CD}"/>
                          </a:ext>
                        </a:extLst>
                      </p:cNvPr>
                      <p:cNvPicPr/>
                      <p:nvPr/>
                    </p:nvPicPr>
                    <p:blipFill>
                      <a:blip r:embed="rId10"/>
                      <a:stretch>
                        <a:fillRect/>
                      </a:stretch>
                    </p:blipFill>
                    <p:spPr>
                      <a:xfrm>
                        <a:off x="978160" y="5299558"/>
                        <a:ext cx="614680" cy="399542"/>
                      </a:xfrm>
                      <a:prstGeom prst="rect">
                        <a:avLst/>
                      </a:prstGeom>
                    </p:spPr>
                  </p:pic>
                </p:oleObj>
              </mc:Fallback>
            </mc:AlternateContent>
          </a:graphicData>
        </a:graphic>
      </p:graphicFrame>
    </p:spTree>
    <p:extLst>
      <p:ext uri="{BB962C8B-B14F-4D97-AF65-F5344CB8AC3E}">
        <p14:creationId xmlns:p14="http://schemas.microsoft.com/office/powerpoint/2010/main" val="2167072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C204-A1F3-4D18-9808-78004DB441BA}"/>
              </a:ext>
            </a:extLst>
          </p:cNvPr>
          <p:cNvSpPr>
            <a:spLocks noGrp="1"/>
          </p:cNvSpPr>
          <p:nvPr>
            <p:ph type="title"/>
          </p:nvPr>
        </p:nvSpPr>
        <p:spPr/>
        <p:txBody>
          <a:bodyPr/>
          <a:lstStyle/>
          <a:p>
            <a:r>
              <a:rPr lang="en-US" dirty="0">
                <a:ea typeface="ＭＳ Ｐゴシック" pitchFamily="34" charset="-128"/>
              </a:rPr>
              <a:t>A</a:t>
            </a:r>
            <a:r>
              <a:rPr lang="en-US" sz="100" dirty="0">
                <a:ea typeface="ＭＳ Ｐゴシック" pitchFamily="34" charset="-128"/>
              </a:rPr>
              <a:t> </a:t>
            </a:r>
            <a:r>
              <a:rPr lang="en-US" dirty="0">
                <a:ea typeface="ＭＳ Ｐゴシック" pitchFamily="34" charset="-128"/>
              </a:rPr>
              <a:t>T</a:t>
            </a:r>
            <a:r>
              <a:rPr lang="en-US" sz="100" dirty="0">
                <a:ea typeface="ＭＳ Ｐゴシック" pitchFamily="34" charset="-128"/>
              </a:rPr>
              <a:t> </a:t>
            </a:r>
            <a:r>
              <a:rPr lang="en-US" dirty="0">
                <a:ea typeface="ＭＳ Ｐゴシック" pitchFamily="34" charset="-128"/>
              </a:rPr>
              <a:t>P and Energy</a:t>
            </a:r>
            <a:endParaRPr lang="en-IN" dirty="0"/>
          </a:p>
        </p:txBody>
      </p:sp>
      <p:sp>
        <p:nvSpPr>
          <p:cNvPr id="3" name="Content Placeholder 2">
            <a:extLst>
              <a:ext uri="{FF2B5EF4-FFF2-40B4-BE49-F238E27FC236}">
                <a16:creationId xmlns:a16="http://schemas.microsoft.com/office/drawing/2014/main" id="{31E91F55-8B92-42EF-AB5B-1AF61E12B6EA}"/>
              </a:ext>
            </a:extLst>
          </p:cNvPr>
          <p:cNvSpPr>
            <a:spLocks noGrp="1"/>
          </p:cNvSpPr>
          <p:nvPr>
            <p:ph sz="quarter" idx="13"/>
          </p:nvPr>
        </p:nvSpPr>
        <p:spPr>
          <a:xfrm>
            <a:off x="457200" y="1556327"/>
            <a:ext cx="8229600" cy="405208"/>
          </a:xfrm>
        </p:spPr>
        <p:txBody>
          <a:bodyPr/>
          <a:lstStyle/>
          <a:p>
            <a:pPr marL="432" indent="0">
              <a:buNone/>
            </a:pPr>
            <a:r>
              <a:rPr lang="en-IN" sz="2200" dirty="0">
                <a:ea typeface="ＭＳ Ｐゴシック" pitchFamily="34" charset="-128"/>
              </a:rPr>
              <a:t>In the body, ener</a:t>
            </a:r>
            <a:r>
              <a:rPr lang="en-IN" sz="2200" dirty="0">
                <a:solidFill>
                  <a:srgbClr val="000000"/>
                </a:solidFill>
                <a:ea typeface="ＭＳ Ｐゴシック" pitchFamily="34" charset="-128"/>
              </a:rPr>
              <a:t>gy is stored as </a:t>
            </a:r>
            <a:r>
              <a:rPr lang="en-IN" sz="2200" b="1" dirty="0">
                <a:solidFill>
                  <a:srgbClr val="000000"/>
                </a:solidFill>
                <a:ea typeface="ＭＳ Ｐゴシック" pitchFamily="34" charset="-128"/>
              </a:rPr>
              <a:t>adenosine triphosphate (A</a:t>
            </a:r>
            <a:r>
              <a:rPr lang="en-IN" sz="100" b="1" dirty="0">
                <a:solidFill>
                  <a:srgbClr val="000000"/>
                </a:solidFill>
                <a:ea typeface="ＭＳ Ｐゴシック" pitchFamily="34" charset="-128"/>
              </a:rPr>
              <a:t> </a:t>
            </a:r>
            <a:r>
              <a:rPr lang="en-IN" sz="2200" b="1" dirty="0">
                <a:solidFill>
                  <a:srgbClr val="000000"/>
                </a:solidFill>
                <a:ea typeface="ＭＳ Ｐゴシック" pitchFamily="34" charset="-128"/>
              </a:rPr>
              <a:t>T</a:t>
            </a:r>
            <a:r>
              <a:rPr lang="en-IN" sz="100" b="1" dirty="0">
                <a:solidFill>
                  <a:srgbClr val="000000"/>
                </a:solidFill>
                <a:ea typeface="ＭＳ Ｐゴシック" pitchFamily="34" charset="-128"/>
              </a:rPr>
              <a:t> </a:t>
            </a:r>
            <a:r>
              <a:rPr lang="en-IN" sz="2200" b="1" dirty="0">
                <a:solidFill>
                  <a:srgbClr val="000000"/>
                </a:solidFill>
                <a:ea typeface="ＭＳ Ｐゴシック" pitchFamily="34" charset="-128"/>
              </a:rPr>
              <a:t>P)</a:t>
            </a:r>
            <a:r>
              <a:rPr lang="en-IN" sz="2200" dirty="0">
                <a:solidFill>
                  <a:srgbClr val="000000"/>
                </a:solidFill>
                <a:ea typeface="ＭＳ Ｐゴシック" pitchFamily="34" charset="-128"/>
              </a:rPr>
              <a:t>.</a:t>
            </a:r>
            <a:endParaRPr lang="en-IN" sz="2200" dirty="0">
              <a:cs typeface="Times New Roman" panose="02020603050405020304" pitchFamily="18" charset="0"/>
            </a:endParaRPr>
          </a:p>
        </p:txBody>
      </p:sp>
      <p:pic>
        <p:nvPicPr>
          <p:cNvPr id="5" name="Content Placeholder 4" descr="There are three parts of A T P, the body adenosine which is made up of the two parts double ringed adenine and single ringed ribose.  For long description in Notes pane, press F6. ">
            <a:extLst>
              <a:ext uri="{FF2B5EF4-FFF2-40B4-BE49-F238E27FC236}">
                <a16:creationId xmlns:a16="http://schemas.microsoft.com/office/drawing/2014/main" id="{308472A0-B9A4-44E4-BECD-7CBDB7D4E97B}"/>
              </a:ext>
            </a:extLst>
          </p:cNvPr>
          <p:cNvPicPr>
            <a:picLocks noGrp="1" noChangeAspect="1"/>
          </p:cNvPicPr>
          <p:nvPr>
            <p:ph sz="quarter" idx="14"/>
          </p:nvPr>
        </p:nvPicPr>
        <p:blipFill>
          <a:blip r:embed="rId3"/>
          <a:stretch>
            <a:fillRect/>
          </a:stretch>
        </p:blipFill>
        <p:spPr>
          <a:xfrm>
            <a:off x="1521456" y="2259579"/>
            <a:ext cx="6113787" cy="3729182"/>
          </a:xfrm>
          <a:prstGeom prst="rect">
            <a:avLst/>
          </a:prstGeom>
        </p:spPr>
      </p:pic>
    </p:spTree>
    <p:extLst>
      <p:ext uri="{BB962C8B-B14F-4D97-AF65-F5344CB8AC3E}">
        <p14:creationId xmlns:p14="http://schemas.microsoft.com/office/powerpoint/2010/main" val="4242986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Solution 1</a:t>
            </a:r>
            <a:endParaRPr lang="en-IN" dirty="0"/>
          </a:p>
        </p:txBody>
      </p:sp>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0" y="1558283"/>
            <a:ext cx="8278586" cy="809360"/>
          </a:xfrm>
        </p:spPr>
        <p:txBody>
          <a:bodyPr/>
          <a:lstStyle/>
          <a:p>
            <a:pPr marL="432" indent="0">
              <a:buNone/>
            </a:pPr>
            <a:r>
              <a:rPr lang="en-US" altLang="en-US" sz="2400" dirty="0">
                <a:ea typeface="ＭＳ Ｐゴシック" pitchFamily="34" charset="-128"/>
              </a:rPr>
              <a:t>Classify each as a product of the citric acid cycle or electron transport chain.</a:t>
            </a:r>
          </a:p>
        </p:txBody>
      </p:sp>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1" y="2616011"/>
            <a:ext cx="457200" cy="426566"/>
          </a:xfrm>
        </p:spPr>
        <p:txBody>
          <a:bodyPr/>
          <a:lstStyle/>
          <a:p>
            <a:pPr marL="432" indent="0">
              <a:buNone/>
            </a:pPr>
            <a:r>
              <a:rPr lang="en-US" altLang="en-US" sz="2400" dirty="0">
                <a:solidFill>
                  <a:schemeClr val="tx2"/>
                </a:solidFill>
                <a:ea typeface="ＭＳ Ｐゴシック" pitchFamily="34" charset="-128"/>
              </a:rPr>
              <a:t>A.</a:t>
            </a:r>
            <a:endParaRPr lang="en-US" sz="2400" dirty="0"/>
          </a:p>
        </p:txBody>
      </p:sp>
      <p:graphicFrame>
        <p:nvGraphicFramePr>
          <p:cNvPr id="17" name="Object 16" descr="C O sub 2">
            <a:extLst>
              <a:ext uri="{FF2B5EF4-FFF2-40B4-BE49-F238E27FC236}">
                <a16:creationId xmlns:a16="http://schemas.microsoft.com/office/drawing/2014/main" id="{6D89CF91-139F-4248-A144-87D4CB756371}"/>
              </a:ext>
            </a:extLst>
          </p:cNvPr>
          <p:cNvGraphicFramePr>
            <a:graphicFrameLocks noChangeAspect="1"/>
          </p:cNvGraphicFramePr>
          <p:nvPr>
            <p:extLst/>
          </p:nvPr>
        </p:nvGraphicFramePr>
        <p:xfrm>
          <a:off x="974027" y="2624718"/>
          <a:ext cx="642710" cy="407572"/>
        </p:xfrm>
        <a:graphic>
          <a:graphicData uri="http://schemas.openxmlformats.org/presentationml/2006/ole">
            <mc:AlternateContent xmlns:mc="http://schemas.openxmlformats.org/markup-compatibility/2006">
              <mc:Choice xmlns:v="urn:schemas-microsoft-com:vml" Requires="v">
                <p:oleObj spid="_x0000_s47114" name="Equation" r:id="rId3" imgW="520560" imgH="330120" progId="Equation.DSMT4">
                  <p:embed/>
                </p:oleObj>
              </mc:Choice>
              <mc:Fallback>
                <p:oleObj name="Equation" r:id="rId3" imgW="520560" imgH="330120" progId="Equation.DSMT4">
                  <p:embed/>
                  <p:pic>
                    <p:nvPicPr>
                      <p:cNvPr id="17" name="Object 16" descr="C O sub 2">
                        <a:extLst>
                          <a:ext uri="{FF2B5EF4-FFF2-40B4-BE49-F238E27FC236}">
                            <a16:creationId xmlns:a16="http://schemas.microsoft.com/office/drawing/2014/main" id="{6D89CF91-139F-4248-A144-87D4CB756371}"/>
                          </a:ext>
                        </a:extLst>
                      </p:cNvPr>
                      <p:cNvPicPr/>
                      <p:nvPr/>
                    </p:nvPicPr>
                    <p:blipFill>
                      <a:blip r:embed="rId4"/>
                      <a:stretch>
                        <a:fillRect/>
                      </a:stretch>
                    </p:blipFill>
                    <p:spPr>
                      <a:xfrm>
                        <a:off x="974027" y="2624718"/>
                        <a:ext cx="642710" cy="40757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3147752" y="2516444"/>
            <a:ext cx="2550920" cy="390042"/>
          </a:xfrm>
        </p:spPr>
        <p:txBody>
          <a:bodyPr/>
          <a:lstStyle/>
          <a:p>
            <a:pPr marL="432" indent="0">
              <a:buNone/>
            </a:pPr>
            <a:r>
              <a:rPr lang="en-US" altLang="en-US" sz="2400" b="1" dirty="0">
                <a:solidFill>
                  <a:srgbClr val="000000"/>
                </a:solidFill>
                <a:ea typeface="ＭＳ Ｐゴシック" pitchFamily="34" charset="-128"/>
              </a:rPr>
              <a:t>citric acid cycle</a:t>
            </a:r>
            <a:endParaRPr lang="en-US" sz="2400" dirty="0">
              <a:solidFill>
                <a:srgbClr val="000000"/>
              </a:solidFill>
            </a:endParaRPr>
          </a:p>
        </p:txBody>
      </p:sp>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454673" y="3272712"/>
            <a:ext cx="459727" cy="384887"/>
          </a:xfrm>
        </p:spPr>
        <p:txBody>
          <a:bodyPr/>
          <a:lstStyle/>
          <a:p>
            <a:pPr marL="432" indent="0">
              <a:buNone/>
            </a:pPr>
            <a:r>
              <a:rPr lang="en-US" altLang="en-US" sz="2400" dirty="0">
                <a:solidFill>
                  <a:schemeClr val="tx2"/>
                </a:solidFill>
                <a:ea typeface="ＭＳ Ｐゴシック" pitchFamily="34" charset="-128"/>
              </a:rPr>
              <a:t>B.</a:t>
            </a:r>
            <a:endParaRPr lang="en-IN" sz="2400" dirty="0"/>
          </a:p>
        </p:txBody>
      </p:sp>
      <p:graphicFrame>
        <p:nvGraphicFramePr>
          <p:cNvPr id="18" name="Object 17" descr="F A D H sub 2">
            <a:extLst>
              <a:ext uri="{FF2B5EF4-FFF2-40B4-BE49-F238E27FC236}">
                <a16:creationId xmlns:a16="http://schemas.microsoft.com/office/drawing/2014/main" id="{43355E53-6FCC-4086-A59D-FF3F4C6F9B17}"/>
              </a:ext>
            </a:extLst>
          </p:cNvPr>
          <p:cNvGraphicFramePr>
            <a:graphicFrameLocks noChangeAspect="1"/>
          </p:cNvGraphicFramePr>
          <p:nvPr>
            <p:extLst/>
          </p:nvPr>
        </p:nvGraphicFramePr>
        <p:xfrm>
          <a:off x="1012296" y="3211769"/>
          <a:ext cx="983488" cy="399542"/>
        </p:xfrm>
        <a:graphic>
          <a:graphicData uri="http://schemas.openxmlformats.org/presentationml/2006/ole">
            <mc:AlternateContent xmlns:mc="http://schemas.openxmlformats.org/markup-compatibility/2006">
              <mc:Choice xmlns:v="urn:schemas-microsoft-com:vml" Requires="v">
                <p:oleObj spid="_x0000_s47115" name="Equation" r:id="rId5" imgW="812520" imgH="330120" progId="Equation.DSMT4">
                  <p:embed/>
                </p:oleObj>
              </mc:Choice>
              <mc:Fallback>
                <p:oleObj name="Equation" r:id="rId5" imgW="812520" imgH="330120" progId="Equation.DSMT4">
                  <p:embed/>
                  <p:pic>
                    <p:nvPicPr>
                      <p:cNvPr id="18" name="Object 17" descr="F A D H sub 2">
                        <a:extLst>
                          <a:ext uri="{FF2B5EF4-FFF2-40B4-BE49-F238E27FC236}">
                            <a16:creationId xmlns:a16="http://schemas.microsoft.com/office/drawing/2014/main" id="{43355E53-6FCC-4086-A59D-FF3F4C6F9B17}"/>
                          </a:ext>
                        </a:extLst>
                      </p:cNvPr>
                      <p:cNvPicPr/>
                      <p:nvPr/>
                    </p:nvPicPr>
                    <p:blipFill>
                      <a:blip r:embed="rId6"/>
                      <a:stretch>
                        <a:fillRect/>
                      </a:stretch>
                    </p:blipFill>
                    <p:spPr>
                      <a:xfrm>
                        <a:off x="1012296" y="3211769"/>
                        <a:ext cx="983488" cy="399542"/>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6C0E29B-991B-499F-94DA-89B59FF262A4}"/>
              </a:ext>
            </a:extLst>
          </p:cNvPr>
          <p:cNvSpPr>
            <a:spLocks noGrp="1"/>
          </p:cNvSpPr>
          <p:nvPr>
            <p:ph sz="quarter" idx="18"/>
          </p:nvPr>
        </p:nvSpPr>
        <p:spPr>
          <a:xfrm>
            <a:off x="3131422" y="3169428"/>
            <a:ext cx="2632563" cy="401217"/>
          </a:xfrm>
        </p:spPr>
        <p:txBody>
          <a:bodyPr/>
          <a:lstStyle/>
          <a:p>
            <a:pPr marL="432" indent="0">
              <a:buNone/>
            </a:pPr>
            <a:r>
              <a:rPr lang="en-US" altLang="en-US" sz="2400" b="1" dirty="0">
                <a:solidFill>
                  <a:srgbClr val="000000"/>
                </a:solidFill>
                <a:ea typeface="ＭＳ Ｐゴシック" pitchFamily="34" charset="-128"/>
              </a:rPr>
              <a:t>citric acid cycle</a:t>
            </a:r>
            <a:endParaRPr lang="en-US" sz="2400" dirty="0">
              <a:solidFill>
                <a:srgbClr val="000000"/>
              </a:solidFill>
            </a:endParaRPr>
          </a:p>
        </p:txBody>
      </p:sp>
      <p:sp>
        <p:nvSpPr>
          <p:cNvPr id="8" name="Content Placeholder 7">
            <a:extLst>
              <a:ext uri="{FF2B5EF4-FFF2-40B4-BE49-F238E27FC236}">
                <a16:creationId xmlns:a16="http://schemas.microsoft.com/office/drawing/2014/main" id="{A6532688-FF34-4DF3-8058-6C1D428DFCE6}"/>
              </a:ext>
            </a:extLst>
          </p:cNvPr>
          <p:cNvSpPr>
            <a:spLocks noGrp="1"/>
          </p:cNvSpPr>
          <p:nvPr>
            <p:ph sz="quarter" idx="19"/>
          </p:nvPr>
        </p:nvSpPr>
        <p:spPr>
          <a:xfrm>
            <a:off x="454026" y="3900251"/>
            <a:ext cx="476703" cy="395826"/>
          </a:xfrm>
        </p:spPr>
        <p:txBody>
          <a:bodyPr/>
          <a:lstStyle/>
          <a:p>
            <a:pPr marL="0" indent="0">
              <a:buNone/>
            </a:pPr>
            <a:r>
              <a:rPr lang="en-US" altLang="en-US" sz="2400" dirty="0">
                <a:solidFill>
                  <a:schemeClr val="tx2"/>
                </a:solidFill>
                <a:ea typeface="ＭＳ Ｐゴシック" pitchFamily="34" charset="-128"/>
              </a:rPr>
              <a:t>C.</a:t>
            </a:r>
            <a:endParaRPr lang="en-US" sz="2400" dirty="0"/>
          </a:p>
        </p:txBody>
      </p:sp>
      <p:graphicFrame>
        <p:nvGraphicFramePr>
          <p:cNvPr id="19" name="Object 18" descr="N A D super plus">
            <a:extLst>
              <a:ext uri="{FF2B5EF4-FFF2-40B4-BE49-F238E27FC236}">
                <a16:creationId xmlns:a16="http://schemas.microsoft.com/office/drawing/2014/main" id="{552B2C2F-69FB-4B90-B03B-731E79511E0D}"/>
              </a:ext>
            </a:extLst>
          </p:cNvPr>
          <p:cNvGraphicFramePr>
            <a:graphicFrameLocks noChangeAspect="1"/>
          </p:cNvGraphicFramePr>
          <p:nvPr>
            <p:extLst/>
          </p:nvPr>
        </p:nvGraphicFramePr>
        <p:xfrm>
          <a:off x="982513" y="3852429"/>
          <a:ext cx="814451" cy="384175"/>
        </p:xfrm>
        <a:graphic>
          <a:graphicData uri="http://schemas.openxmlformats.org/presentationml/2006/ole">
            <mc:AlternateContent xmlns:mc="http://schemas.openxmlformats.org/markup-compatibility/2006">
              <mc:Choice xmlns:v="urn:schemas-microsoft-com:vml" Requires="v">
                <p:oleObj spid="_x0000_s47116" name="Equation" r:id="rId7" imgW="672840" imgH="317160" progId="Equation.DSMT4">
                  <p:embed/>
                </p:oleObj>
              </mc:Choice>
              <mc:Fallback>
                <p:oleObj name="Equation" r:id="rId7" imgW="672840" imgH="317160" progId="Equation.DSMT4">
                  <p:embed/>
                  <p:pic>
                    <p:nvPicPr>
                      <p:cNvPr id="19" name="Object 18" descr="N A D super plus">
                        <a:extLst>
                          <a:ext uri="{FF2B5EF4-FFF2-40B4-BE49-F238E27FC236}">
                            <a16:creationId xmlns:a16="http://schemas.microsoft.com/office/drawing/2014/main" id="{552B2C2F-69FB-4B90-B03B-731E79511E0D}"/>
                          </a:ext>
                        </a:extLst>
                      </p:cNvPr>
                      <p:cNvPicPr/>
                      <p:nvPr/>
                    </p:nvPicPr>
                    <p:blipFill>
                      <a:blip r:embed="rId8"/>
                      <a:stretch>
                        <a:fillRect/>
                      </a:stretch>
                    </p:blipFill>
                    <p:spPr>
                      <a:xfrm>
                        <a:off x="982513" y="3852429"/>
                        <a:ext cx="814451" cy="384175"/>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2D1F08BF-EB80-4C4B-ACFE-9B1D66C25EE1}"/>
              </a:ext>
            </a:extLst>
          </p:cNvPr>
          <p:cNvSpPr>
            <a:spLocks noGrp="1"/>
          </p:cNvSpPr>
          <p:nvPr>
            <p:ph sz="quarter" idx="20"/>
          </p:nvPr>
        </p:nvSpPr>
        <p:spPr>
          <a:xfrm>
            <a:off x="3162456" y="3890995"/>
            <a:ext cx="3733414" cy="436500"/>
          </a:xfrm>
        </p:spPr>
        <p:txBody>
          <a:bodyPr/>
          <a:lstStyle/>
          <a:p>
            <a:pPr marL="0" indent="0">
              <a:buNone/>
            </a:pPr>
            <a:r>
              <a:rPr lang="en-US" altLang="en-US" sz="2400" b="1" dirty="0">
                <a:solidFill>
                  <a:srgbClr val="000000"/>
                </a:solidFill>
                <a:ea typeface="ＭＳ Ｐゴシック" pitchFamily="34" charset="-128"/>
              </a:rPr>
              <a:t>electron transport chain</a:t>
            </a:r>
            <a:endParaRPr lang="en-US" sz="2400" dirty="0">
              <a:solidFill>
                <a:srgbClr val="000000"/>
              </a:solidFill>
            </a:endParaRPr>
          </a:p>
        </p:txBody>
      </p:sp>
      <p:sp>
        <p:nvSpPr>
          <p:cNvPr id="10" name="Content Placeholder 9">
            <a:extLst>
              <a:ext uri="{FF2B5EF4-FFF2-40B4-BE49-F238E27FC236}">
                <a16:creationId xmlns:a16="http://schemas.microsoft.com/office/drawing/2014/main" id="{180B4E06-0031-4DB6-85FE-540798F9CB91}"/>
              </a:ext>
            </a:extLst>
          </p:cNvPr>
          <p:cNvSpPr>
            <a:spLocks noGrp="1"/>
          </p:cNvSpPr>
          <p:nvPr>
            <p:ph sz="quarter" idx="21"/>
          </p:nvPr>
        </p:nvSpPr>
        <p:spPr>
          <a:xfrm>
            <a:off x="474663" y="4656470"/>
            <a:ext cx="1468437" cy="426567"/>
          </a:xfrm>
        </p:spPr>
        <p:txBody>
          <a:bodyPr/>
          <a:lstStyle/>
          <a:p>
            <a:pPr marL="432" indent="0">
              <a:buNone/>
            </a:pPr>
            <a:r>
              <a:rPr lang="en-US" altLang="en-US" sz="2400" dirty="0">
                <a:solidFill>
                  <a:schemeClr val="tx2"/>
                </a:solidFill>
                <a:ea typeface="ＭＳ Ｐゴシック" pitchFamily="34" charset="-128"/>
              </a:rPr>
              <a:t>D. </a:t>
            </a:r>
            <a:r>
              <a:rPr lang="en-US" altLang="en-US" sz="2400" dirty="0">
                <a:ea typeface="ＭＳ Ｐゴシック" pitchFamily="34" charset="-128"/>
              </a:rPr>
              <a:t>N</a:t>
            </a:r>
            <a:r>
              <a:rPr lang="en-US" altLang="en-US" sz="100" dirty="0">
                <a:ea typeface="ＭＳ Ｐゴシック" pitchFamily="34" charset="-128"/>
              </a:rPr>
              <a:t> </a:t>
            </a:r>
            <a:r>
              <a:rPr lang="en-US" altLang="en-US" sz="2400" dirty="0">
                <a:ea typeface="ＭＳ Ｐゴシック" pitchFamily="34" charset="-128"/>
              </a:rPr>
              <a:t>A</a:t>
            </a:r>
            <a:r>
              <a:rPr lang="en-US" altLang="en-US" sz="100" dirty="0">
                <a:ea typeface="ＭＳ Ｐゴシック" pitchFamily="34" charset="-128"/>
              </a:rPr>
              <a:t> </a:t>
            </a:r>
            <a:r>
              <a:rPr lang="en-US" altLang="en-US" sz="2400" dirty="0">
                <a:ea typeface="ＭＳ Ｐゴシック" pitchFamily="34" charset="-128"/>
              </a:rPr>
              <a:t>D</a:t>
            </a:r>
            <a:r>
              <a:rPr lang="en-US" altLang="en-US" sz="100" dirty="0">
                <a:ea typeface="ＭＳ Ｐゴシック" pitchFamily="34" charset="-128"/>
              </a:rPr>
              <a:t> </a:t>
            </a:r>
            <a:r>
              <a:rPr lang="en-US" altLang="en-US" sz="2400" dirty="0">
                <a:ea typeface="ＭＳ Ｐゴシック" pitchFamily="34" charset="-128"/>
              </a:rPr>
              <a:t>H</a:t>
            </a:r>
            <a:endParaRPr lang="en-US" sz="2400" dirty="0"/>
          </a:p>
        </p:txBody>
      </p:sp>
      <p:sp>
        <p:nvSpPr>
          <p:cNvPr id="11" name="Content Placeholder 10">
            <a:extLst>
              <a:ext uri="{FF2B5EF4-FFF2-40B4-BE49-F238E27FC236}">
                <a16:creationId xmlns:a16="http://schemas.microsoft.com/office/drawing/2014/main" id="{8DAD9B92-159E-468A-84D8-32107B25D450}"/>
              </a:ext>
            </a:extLst>
          </p:cNvPr>
          <p:cNvSpPr>
            <a:spLocks noGrp="1"/>
          </p:cNvSpPr>
          <p:nvPr>
            <p:ph sz="quarter" idx="22"/>
          </p:nvPr>
        </p:nvSpPr>
        <p:spPr>
          <a:xfrm>
            <a:off x="3162456" y="4590636"/>
            <a:ext cx="3730239" cy="482139"/>
          </a:xfrm>
        </p:spPr>
        <p:txBody>
          <a:bodyPr/>
          <a:lstStyle/>
          <a:p>
            <a:pPr marL="432" indent="0">
              <a:buNone/>
            </a:pPr>
            <a:r>
              <a:rPr lang="en-US" altLang="en-US" sz="2400" b="1" dirty="0">
                <a:solidFill>
                  <a:srgbClr val="000000"/>
                </a:solidFill>
                <a:ea typeface="ＭＳ Ｐゴシック" pitchFamily="34" charset="-128"/>
              </a:rPr>
              <a:t>citric acid cycle</a:t>
            </a:r>
            <a:endParaRPr lang="en-US" sz="2400" dirty="0">
              <a:solidFill>
                <a:srgbClr val="000000"/>
              </a:solidFill>
            </a:endParaRPr>
          </a:p>
        </p:txBody>
      </p:sp>
      <p:sp>
        <p:nvSpPr>
          <p:cNvPr id="12" name="Content Placeholder 11">
            <a:extLst>
              <a:ext uri="{FF2B5EF4-FFF2-40B4-BE49-F238E27FC236}">
                <a16:creationId xmlns:a16="http://schemas.microsoft.com/office/drawing/2014/main" id="{7EFA505E-B4C9-4CC1-B71E-D4DCA29526D5}"/>
              </a:ext>
            </a:extLst>
          </p:cNvPr>
          <p:cNvSpPr>
            <a:spLocks noGrp="1"/>
          </p:cNvSpPr>
          <p:nvPr>
            <p:ph sz="quarter" idx="23"/>
          </p:nvPr>
        </p:nvSpPr>
        <p:spPr>
          <a:xfrm>
            <a:off x="474663" y="5279431"/>
            <a:ext cx="407080" cy="422099"/>
          </a:xfrm>
        </p:spPr>
        <p:txBody>
          <a:bodyPr/>
          <a:lstStyle/>
          <a:p>
            <a:pPr marL="432" indent="0">
              <a:buNone/>
            </a:pPr>
            <a:r>
              <a:rPr lang="en-US" altLang="en-US" sz="2400" dirty="0">
                <a:solidFill>
                  <a:schemeClr val="tx2"/>
                </a:solidFill>
                <a:ea typeface="ＭＳ Ｐゴシック" pitchFamily="34" charset="-128"/>
              </a:rPr>
              <a:t>E.</a:t>
            </a:r>
            <a:endParaRPr lang="en-US" sz="2400" dirty="0"/>
          </a:p>
        </p:txBody>
      </p:sp>
      <p:graphicFrame>
        <p:nvGraphicFramePr>
          <p:cNvPr id="20" name="Object 19" descr="H sub 2 O">
            <a:extLst>
              <a:ext uri="{FF2B5EF4-FFF2-40B4-BE49-F238E27FC236}">
                <a16:creationId xmlns:a16="http://schemas.microsoft.com/office/drawing/2014/main" id="{CB620EB3-078A-48E0-9589-EBC8959035CD}"/>
              </a:ext>
            </a:extLst>
          </p:cNvPr>
          <p:cNvGraphicFramePr>
            <a:graphicFrameLocks noChangeAspect="1"/>
          </p:cNvGraphicFramePr>
          <p:nvPr>
            <p:extLst/>
          </p:nvPr>
        </p:nvGraphicFramePr>
        <p:xfrm>
          <a:off x="978160" y="5299558"/>
          <a:ext cx="614680" cy="399542"/>
        </p:xfrm>
        <a:graphic>
          <a:graphicData uri="http://schemas.openxmlformats.org/presentationml/2006/ole">
            <mc:AlternateContent xmlns:mc="http://schemas.openxmlformats.org/markup-compatibility/2006">
              <mc:Choice xmlns:v="urn:schemas-microsoft-com:vml" Requires="v">
                <p:oleObj spid="_x0000_s47117" name="Equation" r:id="rId9" imgW="507960" imgH="330120" progId="Equation.DSMT4">
                  <p:embed/>
                </p:oleObj>
              </mc:Choice>
              <mc:Fallback>
                <p:oleObj name="Equation" r:id="rId9" imgW="507960" imgH="330120" progId="Equation.DSMT4">
                  <p:embed/>
                  <p:pic>
                    <p:nvPicPr>
                      <p:cNvPr id="20" name="Object 19" descr="H sub 2 O">
                        <a:extLst>
                          <a:ext uri="{FF2B5EF4-FFF2-40B4-BE49-F238E27FC236}">
                            <a16:creationId xmlns:a16="http://schemas.microsoft.com/office/drawing/2014/main" id="{CB620EB3-078A-48E0-9589-EBC8959035CD}"/>
                          </a:ext>
                        </a:extLst>
                      </p:cNvPr>
                      <p:cNvPicPr/>
                      <p:nvPr/>
                    </p:nvPicPr>
                    <p:blipFill>
                      <a:blip r:embed="rId10"/>
                      <a:stretch>
                        <a:fillRect/>
                      </a:stretch>
                    </p:blipFill>
                    <p:spPr>
                      <a:xfrm>
                        <a:off x="978160" y="5299558"/>
                        <a:ext cx="614680" cy="399542"/>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84125177-73DC-43A1-B8FF-941BB5428F88}"/>
              </a:ext>
            </a:extLst>
          </p:cNvPr>
          <p:cNvSpPr>
            <a:spLocks noGrp="1"/>
          </p:cNvSpPr>
          <p:nvPr>
            <p:ph sz="quarter" idx="24"/>
          </p:nvPr>
        </p:nvSpPr>
        <p:spPr>
          <a:xfrm>
            <a:off x="3191936" y="5278073"/>
            <a:ext cx="3733414" cy="459588"/>
          </a:xfrm>
        </p:spPr>
        <p:txBody>
          <a:bodyPr/>
          <a:lstStyle/>
          <a:p>
            <a:pPr marL="0" indent="0">
              <a:buNone/>
            </a:pPr>
            <a:r>
              <a:rPr lang="en-US" altLang="en-US" sz="2400" b="1" dirty="0">
                <a:solidFill>
                  <a:srgbClr val="000000"/>
                </a:solidFill>
                <a:ea typeface="ＭＳ Ｐゴシック" pitchFamily="34" charset="-128"/>
              </a:rPr>
              <a:t>electron transport chain</a:t>
            </a:r>
            <a:endParaRPr lang="en-US" sz="2400" dirty="0">
              <a:solidFill>
                <a:srgbClr val="000000"/>
              </a:solidFill>
            </a:endParaRPr>
          </a:p>
        </p:txBody>
      </p:sp>
    </p:spTree>
    <p:extLst>
      <p:ext uri="{BB962C8B-B14F-4D97-AF65-F5344CB8AC3E}">
        <p14:creationId xmlns:p14="http://schemas.microsoft.com/office/powerpoint/2010/main" val="27055622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Learning Check 2</a:t>
            </a:r>
            <a:endParaRPr lang="en-IN" dirty="0"/>
          </a:p>
        </p:txBody>
      </p:sp>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0" y="1558283"/>
            <a:ext cx="7772400" cy="401146"/>
          </a:xfrm>
        </p:spPr>
        <p:txBody>
          <a:bodyPr/>
          <a:lstStyle/>
          <a:p>
            <a:pPr marL="432" indent="0">
              <a:buNone/>
            </a:pPr>
            <a:r>
              <a:rPr lang="en-US" sz="2400" dirty="0">
                <a:ea typeface="ＭＳ Ｐゴシック" pitchFamily="34" charset="-128"/>
              </a:rPr>
              <a:t>Indicate the A</a:t>
            </a:r>
            <a:r>
              <a:rPr lang="en-US" sz="100" dirty="0">
                <a:ea typeface="ＭＳ Ｐゴシック" pitchFamily="34" charset="-128"/>
              </a:rPr>
              <a:t> </a:t>
            </a:r>
            <a:r>
              <a:rPr lang="en-US" sz="2400" dirty="0">
                <a:ea typeface="ＭＳ Ｐゴシック" pitchFamily="34" charset="-128"/>
              </a:rPr>
              <a:t>T</a:t>
            </a:r>
            <a:r>
              <a:rPr lang="en-US" sz="100" dirty="0">
                <a:ea typeface="ＭＳ Ｐゴシック" pitchFamily="34" charset="-128"/>
              </a:rPr>
              <a:t> </a:t>
            </a:r>
            <a:r>
              <a:rPr lang="en-US" sz="2400" dirty="0">
                <a:ea typeface="ＭＳ Ｐゴシック" pitchFamily="34" charset="-128"/>
              </a:rPr>
              <a:t>P yield for each under aerobic conditions.</a:t>
            </a:r>
          </a:p>
        </p:txBody>
      </p:sp>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0" y="2485384"/>
            <a:ext cx="4555671" cy="437434"/>
          </a:xfrm>
        </p:spPr>
        <p:txBody>
          <a:bodyPr/>
          <a:lstStyle/>
          <a:p>
            <a:pPr marL="432" indent="0">
              <a:buNone/>
            </a:pPr>
            <a:r>
              <a:rPr lang="en-US" altLang="en-US" sz="2400" dirty="0">
                <a:solidFill>
                  <a:schemeClr val="tx2"/>
                </a:solidFill>
                <a:ea typeface="ＭＳ Ｐゴシック" pitchFamily="34" charset="-128"/>
              </a:rPr>
              <a:t>A. </a:t>
            </a:r>
            <a:r>
              <a:rPr lang="en-US" sz="2400" dirty="0">
                <a:ea typeface="ＭＳ Ｐゴシック" pitchFamily="34" charset="-128"/>
              </a:rPr>
              <a:t>complete oxidation of glucose</a:t>
            </a:r>
            <a:endParaRPr lang="en-US" sz="2400" dirty="0"/>
          </a:p>
        </p:txBody>
      </p:sp>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454672" y="3016501"/>
            <a:ext cx="427071" cy="427447"/>
          </a:xfrm>
        </p:spPr>
        <p:txBody>
          <a:bodyPr/>
          <a:lstStyle/>
          <a:p>
            <a:pPr marL="432" indent="0">
              <a:buNone/>
            </a:pPr>
            <a:r>
              <a:rPr lang="en-US" altLang="en-US" sz="2400" dirty="0">
                <a:solidFill>
                  <a:schemeClr val="tx2"/>
                </a:solidFill>
                <a:ea typeface="ＭＳ Ｐゴシック" pitchFamily="34" charset="-128"/>
              </a:rPr>
              <a:t>B.</a:t>
            </a:r>
            <a:endParaRPr lang="en-US" sz="2400" dirty="0"/>
          </a:p>
        </p:txBody>
      </p:sp>
      <p:graphicFrame>
        <p:nvGraphicFramePr>
          <p:cNvPr id="17" name="Object 16" descr="F A D H sub 2">
            <a:extLst>
              <a:ext uri="{FF2B5EF4-FFF2-40B4-BE49-F238E27FC236}">
                <a16:creationId xmlns:a16="http://schemas.microsoft.com/office/drawing/2014/main" id="{3DD75773-9E06-4241-AAE3-931678D3C8D0}"/>
              </a:ext>
            </a:extLst>
          </p:cNvPr>
          <p:cNvGraphicFramePr>
            <a:graphicFrameLocks noChangeAspect="1"/>
          </p:cNvGraphicFramePr>
          <p:nvPr>
            <p:extLst/>
          </p:nvPr>
        </p:nvGraphicFramePr>
        <p:xfrm>
          <a:off x="927026" y="3018121"/>
          <a:ext cx="983488" cy="399542"/>
        </p:xfrm>
        <a:graphic>
          <a:graphicData uri="http://schemas.openxmlformats.org/presentationml/2006/ole">
            <mc:AlternateContent xmlns:mc="http://schemas.openxmlformats.org/markup-compatibility/2006">
              <mc:Choice xmlns:v="urn:schemas-microsoft-com:vml" Requires="v">
                <p:oleObj spid="_x0000_s48132" name="Equation" r:id="rId3" imgW="812520" imgH="330120" progId="Equation.DSMT4">
                  <p:embed/>
                </p:oleObj>
              </mc:Choice>
              <mc:Fallback>
                <p:oleObj name="Equation" r:id="rId3" imgW="812520" imgH="330120" progId="Equation.DSMT4">
                  <p:embed/>
                  <p:pic>
                    <p:nvPicPr>
                      <p:cNvPr id="17" name="Object 16" descr="F A D H sub 2">
                        <a:extLst>
                          <a:ext uri="{FF2B5EF4-FFF2-40B4-BE49-F238E27FC236}">
                            <a16:creationId xmlns:a16="http://schemas.microsoft.com/office/drawing/2014/main" id="{3DD75773-9E06-4241-AAE3-931678D3C8D0}"/>
                          </a:ext>
                        </a:extLst>
                      </p:cNvPr>
                      <p:cNvPicPr/>
                      <p:nvPr/>
                    </p:nvPicPr>
                    <p:blipFill>
                      <a:blip r:embed="rId4"/>
                      <a:stretch>
                        <a:fillRect/>
                      </a:stretch>
                    </p:blipFill>
                    <p:spPr>
                      <a:xfrm>
                        <a:off x="927026" y="3018121"/>
                        <a:ext cx="983488" cy="399542"/>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A6532688-FF34-4DF3-8058-6C1D428DFCE6}"/>
              </a:ext>
            </a:extLst>
          </p:cNvPr>
          <p:cNvSpPr>
            <a:spLocks noGrp="1"/>
          </p:cNvSpPr>
          <p:nvPr>
            <p:ph sz="quarter" idx="19"/>
          </p:nvPr>
        </p:nvSpPr>
        <p:spPr>
          <a:xfrm>
            <a:off x="458335" y="3533078"/>
            <a:ext cx="4538208" cy="452669"/>
          </a:xfrm>
        </p:spPr>
        <p:txBody>
          <a:bodyPr/>
          <a:lstStyle/>
          <a:p>
            <a:pPr marL="0" indent="0">
              <a:buNone/>
            </a:pPr>
            <a:r>
              <a:rPr lang="en-US" altLang="en-US" sz="2400" dirty="0">
                <a:solidFill>
                  <a:schemeClr val="tx2"/>
                </a:solidFill>
                <a:ea typeface="ＭＳ Ｐゴシック" pitchFamily="34" charset="-128"/>
              </a:rPr>
              <a:t>C.</a:t>
            </a:r>
            <a:r>
              <a:rPr lang="en-US" sz="2400" dirty="0">
                <a:solidFill>
                  <a:schemeClr val="tx2"/>
                </a:solidFill>
                <a:ea typeface="ＭＳ Ｐゴシック" pitchFamily="34" charset="-128"/>
              </a:rPr>
              <a:t> </a:t>
            </a:r>
            <a:r>
              <a:rPr lang="en-US" sz="2400" dirty="0">
                <a:ea typeface="ＭＳ Ｐゴシック" pitchFamily="34" charset="-128"/>
              </a:rPr>
              <a:t>acetyl-C</a:t>
            </a:r>
            <a:r>
              <a:rPr lang="en-US" sz="100" dirty="0">
                <a:ea typeface="ＭＳ Ｐゴシック" pitchFamily="34" charset="-128"/>
              </a:rPr>
              <a:t> </a:t>
            </a:r>
            <a:r>
              <a:rPr lang="en-US" sz="2400" dirty="0">
                <a:ea typeface="ＭＳ Ｐゴシック" pitchFamily="34" charset="-128"/>
              </a:rPr>
              <a:t>o</a:t>
            </a:r>
            <a:r>
              <a:rPr lang="en-US" sz="100" dirty="0">
                <a:ea typeface="ＭＳ Ｐゴシック" pitchFamily="34" charset="-128"/>
              </a:rPr>
              <a:t> </a:t>
            </a:r>
            <a:r>
              <a:rPr lang="en-US" sz="2400" dirty="0">
                <a:ea typeface="ＭＳ Ｐゴシック" pitchFamily="34" charset="-128"/>
              </a:rPr>
              <a:t>A in citric acid cycle</a:t>
            </a:r>
            <a:endParaRPr lang="en-US" sz="2400" dirty="0"/>
          </a:p>
        </p:txBody>
      </p:sp>
      <p:sp>
        <p:nvSpPr>
          <p:cNvPr id="10" name="Content Placeholder 9">
            <a:extLst>
              <a:ext uri="{FF2B5EF4-FFF2-40B4-BE49-F238E27FC236}">
                <a16:creationId xmlns:a16="http://schemas.microsoft.com/office/drawing/2014/main" id="{180B4E06-0031-4DB6-85FE-540798F9CB91}"/>
              </a:ext>
            </a:extLst>
          </p:cNvPr>
          <p:cNvSpPr>
            <a:spLocks noGrp="1"/>
          </p:cNvSpPr>
          <p:nvPr>
            <p:ph sz="quarter" idx="21"/>
          </p:nvPr>
        </p:nvSpPr>
        <p:spPr>
          <a:xfrm>
            <a:off x="458336" y="4134564"/>
            <a:ext cx="1550078" cy="426567"/>
          </a:xfrm>
        </p:spPr>
        <p:txBody>
          <a:bodyPr/>
          <a:lstStyle/>
          <a:p>
            <a:pPr marL="432" indent="0">
              <a:buNone/>
            </a:pPr>
            <a:r>
              <a:rPr lang="en-US" altLang="en-US" sz="2400" dirty="0">
                <a:solidFill>
                  <a:schemeClr val="tx2"/>
                </a:solidFill>
                <a:ea typeface="ＭＳ Ｐゴシック" pitchFamily="34" charset="-128"/>
              </a:rPr>
              <a:t>D. </a:t>
            </a:r>
            <a:r>
              <a:rPr lang="en-US" altLang="en-US" sz="2400" dirty="0">
                <a:ea typeface="ＭＳ Ｐゴシック" pitchFamily="34" charset="-128"/>
              </a:rPr>
              <a:t>N</a:t>
            </a:r>
            <a:r>
              <a:rPr lang="en-US" altLang="en-US" sz="100" dirty="0">
                <a:ea typeface="ＭＳ Ｐゴシック" pitchFamily="34" charset="-128"/>
              </a:rPr>
              <a:t> </a:t>
            </a:r>
            <a:r>
              <a:rPr lang="en-US" altLang="en-US" sz="2400" dirty="0">
                <a:ea typeface="ＭＳ Ｐゴシック" pitchFamily="34" charset="-128"/>
              </a:rPr>
              <a:t>A</a:t>
            </a:r>
            <a:r>
              <a:rPr lang="en-US" altLang="en-US" sz="100" dirty="0">
                <a:ea typeface="ＭＳ Ｐゴシック" pitchFamily="34" charset="-128"/>
              </a:rPr>
              <a:t> </a:t>
            </a:r>
            <a:r>
              <a:rPr lang="en-US" altLang="en-US" sz="2400" dirty="0">
                <a:ea typeface="ＭＳ Ｐゴシック" pitchFamily="34" charset="-128"/>
              </a:rPr>
              <a:t>D</a:t>
            </a:r>
            <a:r>
              <a:rPr lang="en-US" altLang="en-US" sz="100" dirty="0">
                <a:ea typeface="ＭＳ Ｐゴシック" pitchFamily="34" charset="-128"/>
              </a:rPr>
              <a:t> </a:t>
            </a:r>
            <a:r>
              <a:rPr lang="en-US" altLang="en-US" sz="2400" dirty="0">
                <a:ea typeface="ＭＳ Ｐゴシック" pitchFamily="34" charset="-128"/>
              </a:rPr>
              <a:t>H</a:t>
            </a:r>
            <a:endParaRPr lang="en-US" sz="2400" dirty="0"/>
          </a:p>
        </p:txBody>
      </p:sp>
      <p:sp>
        <p:nvSpPr>
          <p:cNvPr id="12" name="Content Placeholder 11">
            <a:extLst>
              <a:ext uri="{FF2B5EF4-FFF2-40B4-BE49-F238E27FC236}">
                <a16:creationId xmlns:a16="http://schemas.microsoft.com/office/drawing/2014/main" id="{7EFA505E-B4C9-4CC1-B71E-D4DCA29526D5}"/>
              </a:ext>
            </a:extLst>
          </p:cNvPr>
          <p:cNvSpPr>
            <a:spLocks noGrp="1"/>
          </p:cNvSpPr>
          <p:nvPr>
            <p:ph sz="quarter" idx="23"/>
          </p:nvPr>
        </p:nvSpPr>
        <p:spPr>
          <a:xfrm>
            <a:off x="473529" y="4629140"/>
            <a:ext cx="3951514" cy="453002"/>
          </a:xfrm>
        </p:spPr>
        <p:txBody>
          <a:bodyPr/>
          <a:lstStyle/>
          <a:p>
            <a:pPr marL="432" indent="0">
              <a:buNone/>
            </a:pPr>
            <a:r>
              <a:rPr lang="en-US" altLang="en-US" sz="2400" dirty="0">
                <a:solidFill>
                  <a:schemeClr val="tx2"/>
                </a:solidFill>
                <a:ea typeface="ＭＳ Ｐゴシック" pitchFamily="34" charset="-128"/>
              </a:rPr>
              <a:t>E. </a:t>
            </a:r>
            <a:r>
              <a:rPr lang="en-US" sz="2400" dirty="0">
                <a:ea typeface="ＭＳ Ｐゴシック" pitchFamily="34" charset="-128"/>
              </a:rPr>
              <a:t>pyruvate decarboxylation</a:t>
            </a:r>
            <a:endParaRPr lang="en-US" sz="2400" dirty="0"/>
          </a:p>
        </p:txBody>
      </p:sp>
    </p:spTree>
    <p:extLst>
      <p:ext uri="{BB962C8B-B14F-4D97-AF65-F5344CB8AC3E}">
        <p14:creationId xmlns:p14="http://schemas.microsoft.com/office/powerpoint/2010/main" val="39023834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8FF8-5D0C-453A-A898-D27D46AA9023}"/>
              </a:ext>
            </a:extLst>
          </p:cNvPr>
          <p:cNvSpPr>
            <a:spLocks noGrp="1"/>
          </p:cNvSpPr>
          <p:nvPr>
            <p:ph type="title"/>
          </p:nvPr>
        </p:nvSpPr>
        <p:spPr/>
        <p:txBody>
          <a:bodyPr/>
          <a:lstStyle/>
          <a:p>
            <a:r>
              <a:rPr lang="en-US" dirty="0">
                <a:ea typeface="ＭＳ Ｐゴシック" pitchFamily="34" charset="-128"/>
              </a:rPr>
              <a:t>Solution 2</a:t>
            </a:r>
            <a:endParaRPr lang="en-IN" dirty="0"/>
          </a:p>
        </p:txBody>
      </p:sp>
      <p:sp>
        <p:nvSpPr>
          <p:cNvPr id="4" name="Content Placeholder 3">
            <a:extLst>
              <a:ext uri="{FF2B5EF4-FFF2-40B4-BE49-F238E27FC236}">
                <a16:creationId xmlns:a16="http://schemas.microsoft.com/office/drawing/2014/main" id="{773D5D87-AB9A-4990-8CBB-355289CC0957}"/>
              </a:ext>
            </a:extLst>
          </p:cNvPr>
          <p:cNvSpPr>
            <a:spLocks noGrp="1"/>
          </p:cNvSpPr>
          <p:nvPr>
            <p:ph sz="quarter" idx="14"/>
          </p:nvPr>
        </p:nvSpPr>
        <p:spPr>
          <a:xfrm>
            <a:off x="457200" y="1558283"/>
            <a:ext cx="7837714" cy="401146"/>
          </a:xfrm>
        </p:spPr>
        <p:txBody>
          <a:bodyPr/>
          <a:lstStyle/>
          <a:p>
            <a:pPr marL="432" indent="0">
              <a:buNone/>
            </a:pPr>
            <a:r>
              <a:rPr lang="en-US" sz="2400" dirty="0">
                <a:ea typeface="ＭＳ Ｐゴシック" pitchFamily="34" charset="-128"/>
              </a:rPr>
              <a:t>Indicate the A</a:t>
            </a:r>
            <a:r>
              <a:rPr lang="en-US" sz="100" dirty="0">
                <a:ea typeface="ＭＳ Ｐゴシック" pitchFamily="34" charset="-128"/>
              </a:rPr>
              <a:t> </a:t>
            </a:r>
            <a:r>
              <a:rPr lang="en-US" sz="2400" dirty="0">
                <a:ea typeface="ＭＳ Ｐゴシック" pitchFamily="34" charset="-128"/>
              </a:rPr>
              <a:t>T</a:t>
            </a:r>
            <a:r>
              <a:rPr lang="en-US" sz="100" dirty="0">
                <a:ea typeface="ＭＳ Ｐゴシック" pitchFamily="34" charset="-128"/>
              </a:rPr>
              <a:t> </a:t>
            </a:r>
            <a:r>
              <a:rPr lang="en-US" sz="2400" dirty="0">
                <a:ea typeface="ＭＳ Ｐゴシック" pitchFamily="34" charset="-128"/>
              </a:rPr>
              <a:t>P yield for each under aerobic conditions.</a:t>
            </a:r>
          </a:p>
        </p:txBody>
      </p:sp>
      <p:sp>
        <p:nvSpPr>
          <p:cNvPr id="5" name="Content Placeholder 4">
            <a:extLst>
              <a:ext uri="{FF2B5EF4-FFF2-40B4-BE49-F238E27FC236}">
                <a16:creationId xmlns:a16="http://schemas.microsoft.com/office/drawing/2014/main" id="{FD91BE97-5C30-49A5-8AE8-9745C099F8BF}"/>
              </a:ext>
            </a:extLst>
          </p:cNvPr>
          <p:cNvSpPr>
            <a:spLocks noGrp="1"/>
          </p:cNvSpPr>
          <p:nvPr>
            <p:ph sz="quarter" idx="15"/>
          </p:nvPr>
        </p:nvSpPr>
        <p:spPr>
          <a:xfrm>
            <a:off x="457200" y="2485380"/>
            <a:ext cx="4653643" cy="470091"/>
          </a:xfrm>
        </p:spPr>
        <p:txBody>
          <a:bodyPr/>
          <a:lstStyle/>
          <a:p>
            <a:pPr marL="432" indent="0">
              <a:buNone/>
            </a:pPr>
            <a:r>
              <a:rPr lang="en-US" altLang="en-US" sz="2400" dirty="0">
                <a:solidFill>
                  <a:schemeClr val="tx2"/>
                </a:solidFill>
                <a:ea typeface="ＭＳ Ｐゴシック" pitchFamily="34" charset="-128"/>
              </a:rPr>
              <a:t>A. </a:t>
            </a:r>
            <a:r>
              <a:rPr lang="en-US" sz="2400" dirty="0">
                <a:ea typeface="ＭＳ Ｐゴシック" pitchFamily="34" charset="-128"/>
              </a:rPr>
              <a:t>complete oxidation of glucose</a:t>
            </a:r>
            <a:endParaRPr lang="en-US" sz="2400" dirty="0"/>
          </a:p>
        </p:txBody>
      </p:sp>
      <p:sp>
        <p:nvSpPr>
          <p:cNvPr id="3" name="Content Placeholder 2">
            <a:extLst>
              <a:ext uri="{FF2B5EF4-FFF2-40B4-BE49-F238E27FC236}">
                <a16:creationId xmlns:a16="http://schemas.microsoft.com/office/drawing/2014/main" id="{85CB9A59-9042-43CB-BE91-E1C392FADEB0}"/>
              </a:ext>
            </a:extLst>
          </p:cNvPr>
          <p:cNvSpPr>
            <a:spLocks noGrp="1"/>
          </p:cNvSpPr>
          <p:nvPr>
            <p:ph sz="quarter" idx="16"/>
          </p:nvPr>
        </p:nvSpPr>
        <p:spPr>
          <a:xfrm>
            <a:off x="5600702" y="2478749"/>
            <a:ext cx="1289957" cy="403678"/>
          </a:xfrm>
        </p:spPr>
        <p:txBody>
          <a:bodyPr/>
          <a:lstStyle/>
          <a:p>
            <a:pPr marL="432" indent="0">
              <a:buNone/>
            </a:pPr>
            <a:r>
              <a:rPr lang="en-US" sz="2400" b="1" dirty="0">
                <a:solidFill>
                  <a:srgbClr val="000000"/>
                </a:solidFill>
                <a:ea typeface="ＭＳ Ｐゴシック" pitchFamily="34" charset="-128"/>
              </a:rPr>
              <a:t>32 A</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T</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P</a:t>
            </a:r>
            <a:endParaRPr lang="en-US" sz="2400" dirty="0">
              <a:solidFill>
                <a:srgbClr val="000000"/>
              </a:solidFill>
            </a:endParaRPr>
          </a:p>
        </p:txBody>
      </p:sp>
      <p:sp>
        <p:nvSpPr>
          <p:cNvPr id="6" name="Content Placeholder 5">
            <a:extLst>
              <a:ext uri="{FF2B5EF4-FFF2-40B4-BE49-F238E27FC236}">
                <a16:creationId xmlns:a16="http://schemas.microsoft.com/office/drawing/2014/main" id="{AE340080-7F4E-4D72-A23D-E83D5C748352}"/>
              </a:ext>
            </a:extLst>
          </p:cNvPr>
          <p:cNvSpPr>
            <a:spLocks noGrp="1"/>
          </p:cNvSpPr>
          <p:nvPr>
            <p:ph sz="quarter" idx="17"/>
          </p:nvPr>
        </p:nvSpPr>
        <p:spPr>
          <a:xfrm>
            <a:off x="454672" y="3027779"/>
            <a:ext cx="443399" cy="401215"/>
          </a:xfrm>
        </p:spPr>
        <p:txBody>
          <a:bodyPr/>
          <a:lstStyle/>
          <a:p>
            <a:pPr marL="432" indent="0">
              <a:buNone/>
            </a:pPr>
            <a:r>
              <a:rPr lang="en-US" altLang="en-US" sz="2400" dirty="0">
                <a:solidFill>
                  <a:schemeClr val="tx2"/>
                </a:solidFill>
                <a:ea typeface="ＭＳ Ｐゴシック" pitchFamily="34" charset="-128"/>
              </a:rPr>
              <a:t>B.</a:t>
            </a:r>
            <a:endParaRPr lang="en-US" sz="2400" dirty="0"/>
          </a:p>
        </p:txBody>
      </p:sp>
      <p:graphicFrame>
        <p:nvGraphicFramePr>
          <p:cNvPr id="17" name="Object 16" descr="F A D H sub 2">
            <a:extLst>
              <a:ext uri="{FF2B5EF4-FFF2-40B4-BE49-F238E27FC236}">
                <a16:creationId xmlns:a16="http://schemas.microsoft.com/office/drawing/2014/main" id="{B4E4D017-A2DE-433E-BE66-D40A176EB5D5}"/>
              </a:ext>
            </a:extLst>
          </p:cNvPr>
          <p:cNvGraphicFramePr>
            <a:graphicFrameLocks noChangeAspect="1"/>
          </p:cNvGraphicFramePr>
          <p:nvPr>
            <p:extLst/>
          </p:nvPr>
        </p:nvGraphicFramePr>
        <p:xfrm>
          <a:off x="927494" y="3018121"/>
          <a:ext cx="983488" cy="399542"/>
        </p:xfrm>
        <a:graphic>
          <a:graphicData uri="http://schemas.openxmlformats.org/presentationml/2006/ole">
            <mc:AlternateContent xmlns:mc="http://schemas.openxmlformats.org/markup-compatibility/2006">
              <mc:Choice xmlns:v="urn:schemas-microsoft-com:vml" Requires="v">
                <p:oleObj spid="_x0000_s49156" name="Equation" r:id="rId3" imgW="812520" imgH="330120" progId="Equation.DSMT4">
                  <p:embed/>
                </p:oleObj>
              </mc:Choice>
              <mc:Fallback>
                <p:oleObj name="Equation" r:id="rId3" imgW="812520" imgH="330120" progId="Equation.DSMT4">
                  <p:embed/>
                  <p:pic>
                    <p:nvPicPr>
                      <p:cNvPr id="17" name="Object 16" descr="F A D H sub 2">
                        <a:extLst>
                          <a:ext uri="{FF2B5EF4-FFF2-40B4-BE49-F238E27FC236}">
                            <a16:creationId xmlns:a16="http://schemas.microsoft.com/office/drawing/2014/main" id="{B4E4D017-A2DE-433E-BE66-D40A176EB5D5}"/>
                          </a:ext>
                        </a:extLst>
                      </p:cNvPr>
                      <p:cNvPicPr/>
                      <p:nvPr/>
                    </p:nvPicPr>
                    <p:blipFill>
                      <a:blip r:embed="rId4"/>
                      <a:stretch>
                        <a:fillRect/>
                      </a:stretch>
                    </p:blipFill>
                    <p:spPr>
                      <a:xfrm>
                        <a:off x="927494" y="3018121"/>
                        <a:ext cx="983488" cy="399542"/>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6C0E29B-991B-499F-94DA-89B59FF262A4}"/>
              </a:ext>
            </a:extLst>
          </p:cNvPr>
          <p:cNvSpPr>
            <a:spLocks noGrp="1"/>
          </p:cNvSpPr>
          <p:nvPr>
            <p:ph sz="quarter" idx="18"/>
          </p:nvPr>
        </p:nvSpPr>
        <p:spPr>
          <a:xfrm>
            <a:off x="5584373" y="3042308"/>
            <a:ext cx="1336415" cy="386686"/>
          </a:xfrm>
        </p:spPr>
        <p:txBody>
          <a:bodyPr/>
          <a:lstStyle/>
          <a:p>
            <a:pPr marL="432" indent="0">
              <a:buNone/>
            </a:pPr>
            <a:r>
              <a:rPr lang="en-US" sz="2400" b="1" dirty="0">
                <a:solidFill>
                  <a:srgbClr val="000000"/>
                </a:solidFill>
                <a:ea typeface="ＭＳ Ｐゴシック" pitchFamily="34" charset="-128"/>
              </a:rPr>
              <a:t>1.5 A</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T</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P</a:t>
            </a:r>
            <a:endParaRPr lang="en-US" sz="2400" dirty="0">
              <a:solidFill>
                <a:srgbClr val="000000"/>
              </a:solidFill>
            </a:endParaRPr>
          </a:p>
        </p:txBody>
      </p:sp>
      <p:sp>
        <p:nvSpPr>
          <p:cNvPr id="8" name="Content Placeholder 7">
            <a:extLst>
              <a:ext uri="{FF2B5EF4-FFF2-40B4-BE49-F238E27FC236}">
                <a16:creationId xmlns:a16="http://schemas.microsoft.com/office/drawing/2014/main" id="{A6532688-FF34-4DF3-8058-6C1D428DFCE6}"/>
              </a:ext>
            </a:extLst>
          </p:cNvPr>
          <p:cNvSpPr>
            <a:spLocks noGrp="1"/>
          </p:cNvSpPr>
          <p:nvPr>
            <p:ph sz="quarter" idx="19"/>
          </p:nvPr>
        </p:nvSpPr>
        <p:spPr>
          <a:xfrm>
            <a:off x="454025" y="3537693"/>
            <a:ext cx="4575175" cy="450219"/>
          </a:xfrm>
        </p:spPr>
        <p:txBody>
          <a:bodyPr/>
          <a:lstStyle/>
          <a:p>
            <a:pPr marL="0" indent="0">
              <a:buNone/>
            </a:pPr>
            <a:r>
              <a:rPr lang="en-US" altLang="en-US" sz="2400" dirty="0">
                <a:solidFill>
                  <a:schemeClr val="tx2"/>
                </a:solidFill>
                <a:ea typeface="ＭＳ Ｐゴシック" pitchFamily="34" charset="-128"/>
              </a:rPr>
              <a:t>C.</a:t>
            </a:r>
            <a:r>
              <a:rPr lang="en-US" sz="2400" dirty="0">
                <a:solidFill>
                  <a:schemeClr val="tx2"/>
                </a:solidFill>
                <a:ea typeface="ＭＳ Ｐゴシック" pitchFamily="34" charset="-128"/>
              </a:rPr>
              <a:t> </a:t>
            </a:r>
            <a:r>
              <a:rPr lang="en-US" sz="2400" dirty="0">
                <a:ea typeface="ＭＳ Ｐゴシック" pitchFamily="34" charset="-128"/>
              </a:rPr>
              <a:t>acetyl-C</a:t>
            </a:r>
            <a:r>
              <a:rPr lang="en-US" sz="100" dirty="0">
                <a:ea typeface="ＭＳ Ｐゴシック" pitchFamily="34" charset="-128"/>
              </a:rPr>
              <a:t> </a:t>
            </a:r>
            <a:r>
              <a:rPr lang="en-US" sz="2400" dirty="0">
                <a:ea typeface="ＭＳ Ｐゴシック" pitchFamily="34" charset="-128"/>
              </a:rPr>
              <a:t>o</a:t>
            </a:r>
            <a:r>
              <a:rPr lang="en-US" sz="100" dirty="0">
                <a:ea typeface="ＭＳ Ｐゴシック" pitchFamily="34" charset="-128"/>
              </a:rPr>
              <a:t> </a:t>
            </a:r>
            <a:r>
              <a:rPr lang="en-US" sz="2400" dirty="0">
                <a:ea typeface="ＭＳ Ｐゴシック" pitchFamily="34" charset="-128"/>
              </a:rPr>
              <a:t>A in citric acid cycle</a:t>
            </a:r>
            <a:endParaRPr lang="en-US" sz="2400" dirty="0"/>
          </a:p>
        </p:txBody>
      </p:sp>
      <p:sp>
        <p:nvSpPr>
          <p:cNvPr id="9" name="Content Placeholder 8">
            <a:extLst>
              <a:ext uri="{FF2B5EF4-FFF2-40B4-BE49-F238E27FC236}">
                <a16:creationId xmlns:a16="http://schemas.microsoft.com/office/drawing/2014/main" id="{2D1F08BF-EB80-4C4B-ACFE-9B1D66C25EE1}"/>
              </a:ext>
            </a:extLst>
          </p:cNvPr>
          <p:cNvSpPr>
            <a:spLocks noGrp="1"/>
          </p:cNvSpPr>
          <p:nvPr>
            <p:ph sz="quarter" idx="20"/>
          </p:nvPr>
        </p:nvSpPr>
        <p:spPr>
          <a:xfrm>
            <a:off x="5628432" y="3537693"/>
            <a:ext cx="1248296" cy="401141"/>
          </a:xfrm>
        </p:spPr>
        <p:txBody>
          <a:bodyPr/>
          <a:lstStyle/>
          <a:p>
            <a:pPr marL="0" indent="0">
              <a:buNone/>
            </a:pPr>
            <a:r>
              <a:rPr lang="en-US" sz="2400" b="1" dirty="0">
                <a:solidFill>
                  <a:srgbClr val="000000"/>
                </a:solidFill>
                <a:ea typeface="ＭＳ Ｐゴシック" pitchFamily="34" charset="-128"/>
              </a:rPr>
              <a:t>10 A</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T</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P</a:t>
            </a:r>
            <a:endParaRPr lang="en-US" sz="2400" dirty="0">
              <a:solidFill>
                <a:srgbClr val="000000"/>
              </a:solidFill>
            </a:endParaRPr>
          </a:p>
        </p:txBody>
      </p:sp>
      <p:sp>
        <p:nvSpPr>
          <p:cNvPr id="10" name="Content Placeholder 9">
            <a:extLst>
              <a:ext uri="{FF2B5EF4-FFF2-40B4-BE49-F238E27FC236}">
                <a16:creationId xmlns:a16="http://schemas.microsoft.com/office/drawing/2014/main" id="{180B4E06-0031-4DB6-85FE-540798F9CB91}"/>
              </a:ext>
            </a:extLst>
          </p:cNvPr>
          <p:cNvSpPr>
            <a:spLocks noGrp="1"/>
          </p:cNvSpPr>
          <p:nvPr>
            <p:ph sz="quarter" idx="21"/>
          </p:nvPr>
        </p:nvSpPr>
        <p:spPr>
          <a:xfrm>
            <a:off x="458334" y="4122879"/>
            <a:ext cx="1468437" cy="401716"/>
          </a:xfrm>
        </p:spPr>
        <p:txBody>
          <a:bodyPr/>
          <a:lstStyle/>
          <a:p>
            <a:pPr marL="432" indent="0">
              <a:buNone/>
            </a:pPr>
            <a:r>
              <a:rPr lang="en-US" altLang="en-US" sz="2400" dirty="0">
                <a:solidFill>
                  <a:schemeClr val="tx2"/>
                </a:solidFill>
                <a:ea typeface="ＭＳ Ｐゴシック" pitchFamily="34" charset="-128"/>
              </a:rPr>
              <a:t>D. </a:t>
            </a:r>
            <a:r>
              <a:rPr lang="en-US" altLang="en-US" sz="2400" dirty="0">
                <a:ea typeface="ＭＳ Ｐゴシック" pitchFamily="34" charset="-128"/>
              </a:rPr>
              <a:t>N</a:t>
            </a:r>
            <a:r>
              <a:rPr lang="en-US" altLang="en-US" sz="100" dirty="0">
                <a:ea typeface="ＭＳ Ｐゴシック" pitchFamily="34" charset="-128"/>
              </a:rPr>
              <a:t> </a:t>
            </a:r>
            <a:r>
              <a:rPr lang="en-US" altLang="en-US" sz="2400" dirty="0">
                <a:ea typeface="ＭＳ Ｐゴシック" pitchFamily="34" charset="-128"/>
              </a:rPr>
              <a:t>A</a:t>
            </a:r>
            <a:r>
              <a:rPr lang="en-US" altLang="en-US" sz="100" dirty="0">
                <a:ea typeface="ＭＳ Ｐゴシック" pitchFamily="34" charset="-128"/>
              </a:rPr>
              <a:t> </a:t>
            </a:r>
            <a:r>
              <a:rPr lang="en-US" altLang="en-US" sz="2400" dirty="0">
                <a:ea typeface="ＭＳ Ｐゴシック" pitchFamily="34" charset="-128"/>
              </a:rPr>
              <a:t>D</a:t>
            </a:r>
            <a:r>
              <a:rPr lang="en-US" altLang="en-US" sz="100" dirty="0">
                <a:ea typeface="ＭＳ Ｐゴシック" pitchFamily="34" charset="-128"/>
              </a:rPr>
              <a:t> </a:t>
            </a:r>
            <a:r>
              <a:rPr lang="en-US" altLang="en-US" sz="2400" dirty="0">
                <a:ea typeface="ＭＳ Ｐゴシック" pitchFamily="34" charset="-128"/>
              </a:rPr>
              <a:t>H</a:t>
            </a:r>
            <a:endParaRPr lang="en-IN" sz="2400" dirty="0"/>
          </a:p>
        </p:txBody>
      </p:sp>
      <p:sp>
        <p:nvSpPr>
          <p:cNvPr id="11" name="Content Placeholder 10">
            <a:extLst>
              <a:ext uri="{FF2B5EF4-FFF2-40B4-BE49-F238E27FC236}">
                <a16:creationId xmlns:a16="http://schemas.microsoft.com/office/drawing/2014/main" id="{8DAD9B92-159E-468A-84D8-32107B25D450}"/>
              </a:ext>
            </a:extLst>
          </p:cNvPr>
          <p:cNvSpPr>
            <a:spLocks noGrp="1"/>
          </p:cNvSpPr>
          <p:nvPr>
            <p:ph sz="quarter" idx="22"/>
          </p:nvPr>
        </p:nvSpPr>
        <p:spPr>
          <a:xfrm>
            <a:off x="5628432" y="4086380"/>
            <a:ext cx="1392854" cy="398462"/>
          </a:xfrm>
        </p:spPr>
        <p:txBody>
          <a:bodyPr/>
          <a:lstStyle/>
          <a:p>
            <a:pPr marL="432" indent="0">
              <a:buNone/>
            </a:pPr>
            <a:r>
              <a:rPr lang="en-US" sz="2400" b="1" dirty="0">
                <a:solidFill>
                  <a:srgbClr val="000000"/>
                </a:solidFill>
                <a:ea typeface="ＭＳ Ｐゴシック" pitchFamily="34" charset="-128"/>
              </a:rPr>
              <a:t>2.5 A</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T</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P</a:t>
            </a:r>
            <a:endParaRPr lang="en-US" sz="2400" dirty="0">
              <a:solidFill>
                <a:srgbClr val="000000"/>
              </a:solidFill>
            </a:endParaRPr>
          </a:p>
        </p:txBody>
      </p:sp>
      <p:sp>
        <p:nvSpPr>
          <p:cNvPr id="12" name="Content Placeholder 11">
            <a:extLst>
              <a:ext uri="{FF2B5EF4-FFF2-40B4-BE49-F238E27FC236}">
                <a16:creationId xmlns:a16="http://schemas.microsoft.com/office/drawing/2014/main" id="{7EFA505E-B4C9-4CC1-B71E-D4DCA29526D5}"/>
              </a:ext>
            </a:extLst>
          </p:cNvPr>
          <p:cNvSpPr>
            <a:spLocks noGrp="1"/>
          </p:cNvSpPr>
          <p:nvPr>
            <p:ph sz="quarter" idx="23"/>
          </p:nvPr>
        </p:nvSpPr>
        <p:spPr>
          <a:xfrm>
            <a:off x="474664" y="4629147"/>
            <a:ext cx="3999366" cy="453002"/>
          </a:xfrm>
        </p:spPr>
        <p:txBody>
          <a:bodyPr/>
          <a:lstStyle/>
          <a:p>
            <a:pPr marL="432" indent="0">
              <a:buNone/>
            </a:pPr>
            <a:r>
              <a:rPr lang="en-US" altLang="en-US" sz="2400" dirty="0">
                <a:solidFill>
                  <a:schemeClr val="tx2"/>
                </a:solidFill>
                <a:ea typeface="ＭＳ Ｐゴシック" pitchFamily="34" charset="-128"/>
              </a:rPr>
              <a:t>E. </a:t>
            </a:r>
            <a:r>
              <a:rPr lang="en-US" sz="2400" dirty="0">
                <a:ea typeface="ＭＳ Ｐゴシック" pitchFamily="34" charset="-128"/>
              </a:rPr>
              <a:t>pyruvate decarboxylation</a:t>
            </a:r>
            <a:endParaRPr lang="en-US" sz="2400" dirty="0"/>
          </a:p>
        </p:txBody>
      </p:sp>
      <p:sp>
        <p:nvSpPr>
          <p:cNvPr id="13" name="Content Placeholder 12">
            <a:extLst>
              <a:ext uri="{FF2B5EF4-FFF2-40B4-BE49-F238E27FC236}">
                <a16:creationId xmlns:a16="http://schemas.microsoft.com/office/drawing/2014/main" id="{84125177-73DC-43A1-B8FF-941BB5428F88}"/>
              </a:ext>
            </a:extLst>
          </p:cNvPr>
          <p:cNvSpPr>
            <a:spLocks noGrp="1"/>
          </p:cNvSpPr>
          <p:nvPr>
            <p:ph sz="quarter" idx="24"/>
          </p:nvPr>
        </p:nvSpPr>
        <p:spPr>
          <a:xfrm>
            <a:off x="5651728" y="4618715"/>
            <a:ext cx="1178832" cy="374526"/>
          </a:xfrm>
        </p:spPr>
        <p:txBody>
          <a:bodyPr/>
          <a:lstStyle/>
          <a:p>
            <a:pPr marL="0" indent="0">
              <a:buNone/>
            </a:pPr>
            <a:r>
              <a:rPr lang="en-US" sz="2400" b="1" dirty="0">
                <a:solidFill>
                  <a:srgbClr val="000000"/>
                </a:solidFill>
                <a:ea typeface="ＭＳ Ｐゴシック" pitchFamily="34" charset="-128"/>
              </a:rPr>
              <a:t>5 A</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T</a:t>
            </a:r>
            <a:r>
              <a:rPr lang="en-US" sz="100" b="1" dirty="0">
                <a:solidFill>
                  <a:srgbClr val="000000"/>
                </a:solidFill>
                <a:ea typeface="ＭＳ Ｐゴシック" pitchFamily="34" charset="-128"/>
              </a:rPr>
              <a:t> </a:t>
            </a:r>
            <a:r>
              <a:rPr lang="en-US" sz="2400" b="1" dirty="0">
                <a:solidFill>
                  <a:srgbClr val="000000"/>
                </a:solidFill>
                <a:ea typeface="ＭＳ Ｐゴシック" pitchFamily="34" charset="-128"/>
              </a:rPr>
              <a:t>P</a:t>
            </a:r>
            <a:endParaRPr lang="en-US" sz="2400" dirty="0">
              <a:solidFill>
                <a:srgbClr val="000000"/>
              </a:solidFill>
            </a:endParaRPr>
          </a:p>
        </p:txBody>
      </p:sp>
    </p:spTree>
    <p:extLst>
      <p:ext uri="{BB962C8B-B14F-4D97-AF65-F5344CB8AC3E}">
        <p14:creationId xmlns:p14="http://schemas.microsoft.com/office/powerpoint/2010/main" val="5314548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dirty="0"/>
              <a:t>18.7 Oxidation of Fatty Acids</a:t>
            </a:r>
            <a:endParaRPr lang="en-IN" dirty="0"/>
          </a:p>
        </p:txBody>
      </p:sp>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62502"/>
            <a:ext cx="8008374" cy="797240"/>
          </a:xfrm>
        </p:spPr>
        <p:txBody>
          <a:bodyPr/>
          <a:lstStyle/>
          <a:p>
            <a:pPr marL="432" indent="0">
              <a:buNone/>
            </a:pPr>
            <a:r>
              <a:rPr lang="en-IN" sz="2400" dirty="0"/>
              <a:t>A large amount of energy is obtained when fatty acids undergo oxidation in the mitochondria to yield acetyl-C</a:t>
            </a:r>
            <a:r>
              <a:rPr lang="en-IN" sz="100" dirty="0"/>
              <a:t> </a:t>
            </a:r>
            <a:r>
              <a:rPr lang="en-IN" sz="2400" dirty="0"/>
              <a:t>o</a:t>
            </a:r>
            <a:r>
              <a:rPr lang="en-IN" sz="100" dirty="0"/>
              <a:t> </a:t>
            </a:r>
            <a:r>
              <a:rPr lang="en-IN" sz="2400" dirty="0"/>
              <a:t>A.</a:t>
            </a:r>
          </a:p>
        </p:txBody>
      </p:sp>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0" y="2503818"/>
            <a:ext cx="4822723" cy="416363"/>
          </a:xfrm>
        </p:spPr>
        <p:txBody>
          <a:bodyPr/>
          <a:lstStyle/>
          <a:p>
            <a:pPr marL="432" indent="0">
              <a:buNone/>
            </a:pPr>
            <a:r>
              <a:rPr lang="en-IN" sz="2400" dirty="0"/>
              <a:t>Fatty acids undergo beta-oxidation</a:t>
            </a:r>
          </a:p>
        </p:txBody>
      </p:sp>
      <p:graphicFrame>
        <p:nvGraphicFramePr>
          <p:cNvPr id="17" name="Object 16" descr="beta - oxidation">
            <a:extLst>
              <a:ext uri="{FF2B5EF4-FFF2-40B4-BE49-F238E27FC236}">
                <a16:creationId xmlns:a16="http://schemas.microsoft.com/office/drawing/2014/main" id="{C6CD938E-6109-45FD-8346-DB81C73B5412}"/>
              </a:ext>
            </a:extLst>
          </p:cNvPr>
          <p:cNvGraphicFramePr>
            <a:graphicFrameLocks noChangeAspect="1"/>
          </p:cNvGraphicFramePr>
          <p:nvPr>
            <p:extLst/>
          </p:nvPr>
        </p:nvGraphicFramePr>
        <p:xfrm>
          <a:off x="5345113" y="2528888"/>
          <a:ext cx="1898650" cy="355600"/>
        </p:xfrm>
        <a:graphic>
          <a:graphicData uri="http://schemas.openxmlformats.org/presentationml/2006/ole">
            <mc:AlternateContent xmlns:mc="http://schemas.openxmlformats.org/markup-compatibility/2006">
              <mc:Choice xmlns:v="urn:schemas-microsoft-com:vml" Requires="v">
                <p:oleObj spid="_x0000_s50179" name="Equation" r:id="rId3" imgW="1625400" imgH="304560" progId="Equation.DSMT4">
                  <p:embed/>
                </p:oleObj>
              </mc:Choice>
              <mc:Fallback>
                <p:oleObj name="Equation" r:id="rId3" imgW="1625400" imgH="304560" progId="Equation.DSMT4">
                  <p:embed/>
                  <p:pic>
                    <p:nvPicPr>
                      <p:cNvPr id="17" name="Object 16" descr="beta - oxidation">
                        <a:extLst>
                          <a:ext uri="{FF2B5EF4-FFF2-40B4-BE49-F238E27FC236}">
                            <a16:creationId xmlns:a16="http://schemas.microsoft.com/office/drawing/2014/main" id="{C6CD938E-6109-45FD-8346-DB81C73B5412}"/>
                          </a:ext>
                        </a:extLst>
                      </p:cNvPr>
                      <p:cNvPicPr/>
                      <p:nvPr/>
                    </p:nvPicPr>
                    <p:blipFill>
                      <a:blip r:embed="rId4"/>
                      <a:stretch>
                        <a:fillRect/>
                      </a:stretch>
                    </p:blipFill>
                    <p:spPr>
                      <a:xfrm>
                        <a:off x="5345113" y="2528888"/>
                        <a:ext cx="1898650" cy="3556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7330536" y="2489263"/>
            <a:ext cx="884903" cy="382304"/>
          </a:xfrm>
        </p:spPr>
        <p:txBody>
          <a:bodyPr/>
          <a:lstStyle/>
          <a:p>
            <a:pPr marL="432" indent="0">
              <a:buNone/>
            </a:pPr>
            <a:r>
              <a:rPr lang="en-IN" sz="2400" dirty="0"/>
              <a:t>which</a:t>
            </a:r>
          </a:p>
        </p:txBody>
      </p:sp>
      <p:sp>
        <p:nvSpPr>
          <p:cNvPr id="6" name="Content Placeholder 5">
            <a:extLst>
              <a:ext uri="{FF2B5EF4-FFF2-40B4-BE49-F238E27FC236}">
                <a16:creationId xmlns:a16="http://schemas.microsoft.com/office/drawing/2014/main" id="{2A67DCDD-854C-403C-B313-A57CFF9AE804}"/>
              </a:ext>
            </a:extLst>
          </p:cNvPr>
          <p:cNvSpPr>
            <a:spLocks noGrp="1"/>
          </p:cNvSpPr>
          <p:nvPr>
            <p:ph sz="quarter" idx="17"/>
          </p:nvPr>
        </p:nvSpPr>
        <p:spPr>
          <a:xfrm>
            <a:off x="454672" y="2968780"/>
            <a:ext cx="7848670" cy="788913"/>
          </a:xfrm>
        </p:spPr>
        <p:txBody>
          <a:bodyPr/>
          <a:lstStyle/>
          <a:p>
            <a:pPr marL="432" indent="0">
              <a:buNone/>
            </a:pPr>
            <a:r>
              <a:rPr lang="en-IN" sz="2400" dirty="0"/>
              <a:t>removes two-carbon segments, one at a time, from the carboxyl end.</a:t>
            </a:r>
          </a:p>
        </p:txBody>
      </p:sp>
      <p:pic>
        <p:nvPicPr>
          <p:cNvPr id="18" name="Content Placeholder 17" descr="Beta oxidation occurs at the third C of stearic acid. Stearic acid looks like, C H 3 single bond left parenthesis C H 2 right parenthesis 14 single bond C H 2 beta single bond C H 2 alpha single bond C, which is double bond O, single bond O H.">
            <a:extLst>
              <a:ext uri="{FF2B5EF4-FFF2-40B4-BE49-F238E27FC236}">
                <a16:creationId xmlns:a16="http://schemas.microsoft.com/office/drawing/2014/main" id="{EE354E58-5AEA-4507-A2F0-482C1078667C}"/>
              </a:ext>
            </a:extLst>
          </p:cNvPr>
          <p:cNvPicPr>
            <a:picLocks noGrp="1" noChangeAspect="1"/>
          </p:cNvPicPr>
          <p:nvPr>
            <p:ph sz="quarter" idx="18"/>
          </p:nvPr>
        </p:nvPicPr>
        <p:blipFill>
          <a:blip r:embed="rId5"/>
          <a:stretch>
            <a:fillRect/>
          </a:stretch>
        </p:blipFill>
        <p:spPr>
          <a:xfrm>
            <a:off x="2859268" y="3820069"/>
            <a:ext cx="3425465" cy="1350808"/>
          </a:xfrm>
          <a:prstGeom prst="rect">
            <a:avLst/>
          </a:prstGeom>
        </p:spPr>
      </p:pic>
      <p:sp>
        <p:nvSpPr>
          <p:cNvPr id="8" name="Content Placeholder 7">
            <a:extLst>
              <a:ext uri="{FF2B5EF4-FFF2-40B4-BE49-F238E27FC236}">
                <a16:creationId xmlns:a16="http://schemas.microsoft.com/office/drawing/2014/main" id="{9AD73FD4-1E92-4D80-8DD7-A001EF2AFFF0}"/>
              </a:ext>
            </a:extLst>
          </p:cNvPr>
          <p:cNvSpPr>
            <a:spLocks noGrp="1"/>
          </p:cNvSpPr>
          <p:nvPr>
            <p:ph sz="quarter" idx="19"/>
          </p:nvPr>
        </p:nvSpPr>
        <p:spPr>
          <a:xfrm>
            <a:off x="474663" y="5242847"/>
            <a:ext cx="8344872" cy="1143205"/>
          </a:xfrm>
        </p:spPr>
        <p:txBody>
          <a:bodyPr/>
          <a:lstStyle/>
          <a:p>
            <a:pPr marL="0" indent="0">
              <a:buNone/>
            </a:pPr>
            <a:r>
              <a:rPr lang="en-IN" sz="2400" b="1" dirty="0">
                <a:solidFill>
                  <a:srgbClr val="000000"/>
                </a:solidFill>
                <a:ea typeface="MS PGothic" pitchFamily="34" charset="-128"/>
              </a:rPr>
              <a:t>Learning Goal</a:t>
            </a:r>
            <a:r>
              <a:rPr lang="en-IN" sz="2400" b="1" dirty="0">
                <a:solidFill>
                  <a:srgbClr val="3D9D1E"/>
                </a:solidFill>
                <a:ea typeface="MS PGothic" pitchFamily="34" charset="-128"/>
              </a:rPr>
              <a:t> </a:t>
            </a:r>
            <a:r>
              <a:rPr lang="en-IN" sz="2400" dirty="0">
                <a:ea typeface="MS PGothic" pitchFamily="34" charset="-128"/>
              </a:rPr>
              <a:t>Describe the metabolic pathway of </a:t>
            </a:r>
            <a:r>
              <a:rPr lang="en-IN" sz="2400" i="1" dirty="0">
                <a:ea typeface="MS PGothic" pitchFamily="34" charset="-128"/>
              </a:rPr>
              <a:t>Β </a:t>
            </a:r>
            <a:r>
              <a:rPr lang="en-IN" sz="2400" dirty="0">
                <a:ea typeface="MS PGothic" pitchFamily="34" charset="-128"/>
              </a:rPr>
              <a:t>oxidation; calculate the A</a:t>
            </a:r>
            <a:r>
              <a:rPr lang="en-IN" sz="100" dirty="0">
                <a:ea typeface="MS PGothic" pitchFamily="34" charset="-128"/>
              </a:rPr>
              <a:t> </a:t>
            </a:r>
            <a:r>
              <a:rPr lang="en-IN" sz="2400" dirty="0">
                <a:ea typeface="MS PGothic" pitchFamily="34" charset="-128"/>
              </a:rPr>
              <a:t>T</a:t>
            </a:r>
            <a:r>
              <a:rPr lang="en-IN" sz="100" dirty="0">
                <a:ea typeface="MS PGothic" pitchFamily="34" charset="-128"/>
              </a:rPr>
              <a:t> </a:t>
            </a:r>
            <a:r>
              <a:rPr lang="en-IN" sz="2400" dirty="0">
                <a:ea typeface="MS PGothic" pitchFamily="34" charset="-128"/>
              </a:rPr>
              <a:t>P from the complete oxidation of a fatty acid.</a:t>
            </a:r>
          </a:p>
        </p:txBody>
      </p:sp>
    </p:spTree>
    <p:extLst>
      <p:ext uri="{BB962C8B-B14F-4D97-AF65-F5344CB8AC3E}">
        <p14:creationId xmlns:p14="http://schemas.microsoft.com/office/powerpoint/2010/main" val="39977267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sz="100" dirty="0"/>
              <a:t>Beta</a:t>
            </a:r>
            <a:r>
              <a:rPr lang="en-US" dirty="0"/>
              <a:t>   -Oxidation of Fatty Acids</a:t>
            </a:r>
            <a:endParaRPr lang="en-IN" dirty="0"/>
          </a:p>
        </p:txBody>
      </p:sp>
      <p:graphicFrame>
        <p:nvGraphicFramePr>
          <p:cNvPr id="17" name="Object 16">
            <a:extLst>
              <a:ext uri="{FF2B5EF4-FFF2-40B4-BE49-F238E27FC236}">
                <a16:creationId xmlns:a16="http://schemas.microsoft.com/office/drawing/2014/main" id="{F8E7DF35-2613-42F4-B523-3FA652356302}"/>
              </a:ext>
              <a:ext uri="{C183D7F6-B498-43B3-948B-1728B52AA6E4}">
                <adec:decorative xmlns:adec="http://schemas.microsoft.com/office/drawing/2017/decorative" val="1"/>
              </a:ext>
            </a:extLst>
          </p:cNvPr>
          <p:cNvGraphicFramePr>
            <a:graphicFrameLocks noChangeAspect="1"/>
          </p:cNvGraphicFramePr>
          <p:nvPr>
            <p:extLst/>
          </p:nvPr>
        </p:nvGraphicFramePr>
        <p:xfrm>
          <a:off x="438153" y="752739"/>
          <a:ext cx="420728" cy="593969"/>
        </p:xfrm>
        <a:graphic>
          <a:graphicData uri="http://schemas.openxmlformats.org/presentationml/2006/ole">
            <mc:AlternateContent xmlns:mc="http://schemas.openxmlformats.org/markup-compatibility/2006">
              <mc:Choice xmlns:v="urn:schemas-microsoft-com:vml" Requires="v">
                <p:oleObj spid="_x0000_s51203" name="Equation" r:id="rId3" imgW="215640" imgH="304560" progId="Equation.DSMT4">
                  <p:embed/>
                </p:oleObj>
              </mc:Choice>
              <mc:Fallback>
                <p:oleObj name="Equation" r:id="rId3" imgW="215640" imgH="304560" progId="Equation.DSMT4">
                  <p:embed/>
                  <p:pic>
                    <p:nvPicPr>
                      <p:cNvPr id="17" name="Object 16">
                        <a:extLst>
                          <a:ext uri="{FF2B5EF4-FFF2-40B4-BE49-F238E27FC236}">
                            <a16:creationId xmlns:a16="http://schemas.microsoft.com/office/drawing/2014/main" id="{F8E7DF35-2613-42F4-B523-3FA652356302}"/>
                          </a:ext>
                          <a:ext uri="{C183D7F6-B498-43B3-948B-1728B52AA6E4}">
                            <adec:decorative xmlns:adec="http://schemas.microsoft.com/office/drawing/2017/decorative" val="1"/>
                          </a:ext>
                        </a:extLst>
                      </p:cNvPr>
                      <p:cNvPicPr/>
                      <p:nvPr/>
                    </p:nvPicPr>
                    <p:blipFill>
                      <a:blip r:embed="rId4"/>
                      <a:stretch>
                        <a:fillRect/>
                      </a:stretch>
                    </p:blipFill>
                    <p:spPr>
                      <a:xfrm>
                        <a:off x="438153" y="752739"/>
                        <a:ext cx="420728" cy="593969"/>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47753"/>
            <a:ext cx="8229600" cy="1151201"/>
          </a:xfrm>
        </p:spPr>
        <p:txBody>
          <a:bodyPr/>
          <a:lstStyle/>
          <a:p>
            <a:pPr marL="432" indent="0">
              <a:buNone/>
            </a:pPr>
            <a:r>
              <a:rPr lang="en-IN" sz="2400" dirty="0">
                <a:ea typeface="ＭＳ Ｐゴシック" charset="0"/>
                <a:cs typeface="ＭＳ Ｐゴシック" charset="0"/>
              </a:rPr>
              <a:t>In stage 2 of fat metabolism, fatty acids undergo beta oxidation, which removes two-carbon segments from the carbonyl end.</a:t>
            </a:r>
            <a:endParaRPr lang="en-IN" sz="2400" dirty="0"/>
          </a:p>
        </p:txBody>
      </p:sp>
      <p:pic>
        <p:nvPicPr>
          <p:cNvPr id="18" name="Content Placeholder 17" descr="Beta oxidation occurs at the third C of stearic acid. Stearic acid looks like, C H 3 single bond left parenthesis C H 2 right parenthesis 14 single bond C H 2 beta single bond C H 2 alpha single bond C, which is double bond O, single bond O H.">
            <a:extLst>
              <a:ext uri="{FF2B5EF4-FFF2-40B4-BE49-F238E27FC236}">
                <a16:creationId xmlns:a16="http://schemas.microsoft.com/office/drawing/2014/main" id="{2776F156-18C1-43DB-8852-0A59E45D1959}"/>
              </a:ext>
            </a:extLst>
          </p:cNvPr>
          <p:cNvPicPr>
            <a:picLocks noGrp="1" noChangeAspect="1"/>
          </p:cNvPicPr>
          <p:nvPr>
            <p:ph sz="quarter" idx="15"/>
          </p:nvPr>
        </p:nvPicPr>
        <p:blipFill>
          <a:blip r:embed="rId5"/>
          <a:stretch>
            <a:fillRect/>
          </a:stretch>
        </p:blipFill>
        <p:spPr>
          <a:xfrm>
            <a:off x="2102639" y="2890197"/>
            <a:ext cx="4951423" cy="1954934"/>
          </a:xfrm>
          <a:prstGeom prst="rect">
            <a:avLst/>
          </a:prstGeom>
        </p:spPr>
      </p:pic>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457200" y="5257592"/>
            <a:ext cx="8347587" cy="818741"/>
          </a:xfrm>
        </p:spPr>
        <p:txBody>
          <a:bodyPr/>
          <a:lstStyle/>
          <a:p>
            <a:pPr marL="432" indent="0">
              <a:buNone/>
            </a:pPr>
            <a:r>
              <a:rPr lang="en-IN" sz="2400" dirty="0">
                <a:ea typeface="ＭＳ Ｐゴシック" charset="0"/>
                <a:cs typeface="ＭＳ Ｐゴシック" charset="0"/>
              </a:rPr>
              <a:t>Each cycle in oxidation produces acetyl-C</a:t>
            </a:r>
            <a:r>
              <a:rPr lang="en-IN" sz="100" dirty="0">
                <a:ea typeface="ＭＳ Ｐゴシック" charset="0"/>
                <a:cs typeface="ＭＳ Ｐゴシック" charset="0"/>
              </a:rPr>
              <a:t> </a:t>
            </a:r>
            <a:r>
              <a:rPr lang="en-IN" sz="2400" dirty="0">
                <a:ea typeface="ＭＳ Ｐゴシック" charset="0"/>
                <a:cs typeface="ＭＳ Ｐゴシック" charset="0"/>
              </a:rPr>
              <a:t>o</a:t>
            </a:r>
            <a:r>
              <a:rPr lang="en-IN" sz="100" dirty="0">
                <a:ea typeface="ＭＳ Ｐゴシック" charset="0"/>
                <a:cs typeface="ＭＳ Ｐゴシック" charset="0"/>
              </a:rPr>
              <a:t> </a:t>
            </a:r>
            <a:r>
              <a:rPr lang="en-IN" sz="2400" dirty="0">
                <a:ea typeface="ＭＳ Ｐゴシック" charset="0"/>
                <a:cs typeface="ＭＳ Ｐゴシック" charset="0"/>
              </a:rPr>
              <a:t>A and a fatty acid that is shorter by two carbons.</a:t>
            </a:r>
          </a:p>
        </p:txBody>
      </p:sp>
    </p:spTree>
    <p:extLst>
      <p:ext uri="{BB962C8B-B14F-4D97-AF65-F5344CB8AC3E}">
        <p14:creationId xmlns:p14="http://schemas.microsoft.com/office/powerpoint/2010/main" val="39523682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dirty="0"/>
              <a:t>Fatty Acid Activation</a:t>
            </a:r>
            <a:endParaRPr lang="en-IN" dirty="0"/>
          </a:p>
        </p:txBody>
      </p:sp>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47754"/>
            <a:ext cx="8332839" cy="2847266"/>
          </a:xfrm>
        </p:spPr>
        <p:txBody>
          <a:bodyPr lIns="0" tIns="0" rIns="0" bIns="0"/>
          <a:lstStyle/>
          <a:p>
            <a:pPr marL="0" indent="0" eaLnBrk="1" hangingPunct="1">
              <a:buSzTx/>
              <a:buFontTx/>
              <a:buNone/>
              <a:defRPr/>
            </a:pPr>
            <a:r>
              <a:rPr lang="en-IN" sz="2400" dirty="0">
                <a:ea typeface="ＭＳ Ｐゴシック" charset="0"/>
                <a:cs typeface="ＭＳ Ｐゴシック" charset="0"/>
              </a:rPr>
              <a:t>Fatty acid activation</a:t>
            </a:r>
          </a:p>
          <a:p>
            <a:pPr>
              <a:buSzTx/>
              <a:defRPr/>
            </a:pPr>
            <a:r>
              <a:rPr lang="en-IN" sz="2400" dirty="0">
                <a:ea typeface="ＭＳ Ｐゴシック" charset="0"/>
                <a:cs typeface="ＭＳ Ｐゴシック" charset="0"/>
              </a:rPr>
              <a:t>prepares fatty acids for transport through the inner membrane of mitochondria</a:t>
            </a:r>
          </a:p>
          <a:p>
            <a:pPr>
              <a:buSzTx/>
              <a:defRPr/>
            </a:pPr>
            <a:r>
              <a:rPr lang="en-IN" sz="2400" dirty="0">
                <a:ea typeface="ＭＳ Ｐゴシック" charset="0"/>
                <a:cs typeface="ＭＳ Ｐゴシック" charset="0"/>
              </a:rPr>
              <a:t>combines a fatty acid with coenzyme A to yield fatty acyl-C</a:t>
            </a:r>
            <a:r>
              <a:rPr lang="en-IN" sz="100" dirty="0">
                <a:ea typeface="ＭＳ Ｐゴシック" charset="0"/>
                <a:cs typeface="ＭＳ Ｐゴシック" charset="0"/>
              </a:rPr>
              <a:t> </a:t>
            </a:r>
            <a:r>
              <a:rPr lang="en-IN" sz="2400" dirty="0">
                <a:ea typeface="ＭＳ Ｐゴシック" charset="0"/>
                <a:cs typeface="ＭＳ Ｐゴシック" charset="0"/>
              </a:rPr>
              <a:t>o</a:t>
            </a:r>
            <a:r>
              <a:rPr lang="en-IN" sz="100" dirty="0">
                <a:ea typeface="ＭＳ Ｐゴシック" charset="0"/>
                <a:cs typeface="ＭＳ Ｐゴシック" charset="0"/>
              </a:rPr>
              <a:t> </a:t>
            </a:r>
            <a:r>
              <a:rPr lang="en-IN" sz="2400" dirty="0">
                <a:ea typeface="ＭＳ Ｐゴシック" charset="0"/>
                <a:cs typeface="ＭＳ Ｐゴシック" charset="0"/>
              </a:rPr>
              <a:t>A</a:t>
            </a:r>
          </a:p>
          <a:p>
            <a:pPr>
              <a:buSzTx/>
              <a:defRPr/>
            </a:pPr>
            <a:r>
              <a:rPr lang="en-IN" sz="2400" dirty="0">
                <a:ea typeface="ＭＳ Ｐゴシック" charset="0"/>
                <a:cs typeface="ＭＳ Ｐゴシック" charset="0"/>
              </a:rPr>
              <a:t>requires energy obtained from hydrolysis of A</a:t>
            </a:r>
            <a:r>
              <a:rPr lang="en-IN" sz="100" dirty="0">
                <a:ea typeface="ＭＳ Ｐゴシック" charset="0"/>
                <a:cs typeface="ＭＳ Ｐゴシック" charset="0"/>
              </a:rPr>
              <a:t> </a:t>
            </a:r>
            <a:r>
              <a:rPr lang="en-IN" sz="2400" dirty="0">
                <a:ea typeface="ＭＳ Ｐゴシック" charset="0"/>
                <a:cs typeface="ＭＳ Ｐゴシック" charset="0"/>
              </a:rPr>
              <a:t>T</a:t>
            </a:r>
            <a:r>
              <a:rPr lang="en-IN" sz="100" dirty="0">
                <a:ea typeface="ＭＳ Ｐゴシック" charset="0"/>
                <a:cs typeface="ＭＳ Ｐゴシック" charset="0"/>
              </a:rPr>
              <a:t> </a:t>
            </a:r>
            <a:r>
              <a:rPr lang="en-IN" sz="2400" dirty="0">
                <a:ea typeface="ＭＳ Ｐゴシック" charset="0"/>
                <a:cs typeface="ＭＳ Ｐゴシック" charset="0"/>
              </a:rPr>
              <a:t>P to give</a:t>
            </a:r>
            <a:endParaRPr lang="en-IN" sz="2400" dirty="0"/>
          </a:p>
        </p:txBody>
      </p:sp>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1" y="4450601"/>
            <a:ext cx="1666568" cy="426566"/>
          </a:xfrm>
        </p:spPr>
        <p:txBody>
          <a:bodyPr lIns="0" tIns="0" rIns="0" bIns="0"/>
          <a:lstStyle/>
          <a:p>
            <a:pPr marL="255600" indent="0">
              <a:buNone/>
            </a:pPr>
            <a:r>
              <a:rPr lang="en-IN" sz="2400" dirty="0">
                <a:ea typeface="ＭＳ Ｐゴシック" charset="0"/>
                <a:cs typeface="ＭＳ Ｐゴシック" charset="0"/>
              </a:rPr>
              <a:t>A</a:t>
            </a:r>
            <a:r>
              <a:rPr lang="en-IN" sz="100" dirty="0">
                <a:ea typeface="ＭＳ Ｐゴシック" charset="0"/>
                <a:cs typeface="ＭＳ Ｐゴシック" charset="0"/>
              </a:rPr>
              <a:t> </a:t>
            </a:r>
            <a:r>
              <a:rPr lang="en-IN" sz="2400" dirty="0">
                <a:ea typeface="ＭＳ Ｐゴシック" charset="0"/>
                <a:cs typeface="ＭＳ Ｐゴシック" charset="0"/>
              </a:rPr>
              <a:t>M</a:t>
            </a:r>
            <a:r>
              <a:rPr lang="en-IN" sz="100" dirty="0">
                <a:ea typeface="ＭＳ Ｐゴシック" charset="0"/>
                <a:cs typeface="ＭＳ Ｐゴシック" charset="0"/>
              </a:rPr>
              <a:t> </a:t>
            </a:r>
            <a:r>
              <a:rPr lang="en-IN" sz="2400" dirty="0">
                <a:ea typeface="ＭＳ Ｐゴシック" charset="0"/>
                <a:cs typeface="ＭＳ Ｐゴシック" charset="0"/>
              </a:rPr>
              <a:t>P and</a:t>
            </a:r>
            <a:endParaRPr lang="en-IN" sz="2400" dirty="0"/>
          </a:p>
        </p:txBody>
      </p:sp>
      <p:graphicFrame>
        <p:nvGraphicFramePr>
          <p:cNvPr id="17" name="Object 16" descr="2 P sub i">
            <a:extLst>
              <a:ext uri="{FF2B5EF4-FFF2-40B4-BE49-F238E27FC236}">
                <a16:creationId xmlns:a16="http://schemas.microsoft.com/office/drawing/2014/main" id="{BA4CC92E-9010-4A25-AF8D-7BC86391B118}"/>
              </a:ext>
            </a:extLst>
          </p:cNvPr>
          <p:cNvGraphicFramePr>
            <a:graphicFrameLocks noChangeAspect="1"/>
          </p:cNvGraphicFramePr>
          <p:nvPr>
            <p:extLst/>
          </p:nvPr>
        </p:nvGraphicFramePr>
        <p:xfrm>
          <a:off x="2188551" y="4472832"/>
          <a:ext cx="403013" cy="374226"/>
        </p:xfrm>
        <a:graphic>
          <a:graphicData uri="http://schemas.openxmlformats.org/presentationml/2006/ole">
            <mc:AlternateContent xmlns:mc="http://schemas.openxmlformats.org/markup-compatibility/2006">
              <mc:Choice xmlns:v="urn:schemas-microsoft-com:vml" Requires="v">
                <p:oleObj spid="_x0000_s52227" name="Equation" r:id="rId3" imgW="355320" imgH="330120" progId="Equation.DSMT4">
                  <p:embed/>
                </p:oleObj>
              </mc:Choice>
              <mc:Fallback>
                <p:oleObj name="Equation" r:id="rId3" imgW="355320" imgH="330120" progId="Equation.DSMT4">
                  <p:embed/>
                  <p:pic>
                    <p:nvPicPr>
                      <p:cNvPr id="17" name="Object 16" descr="2 P sub i">
                        <a:extLst>
                          <a:ext uri="{FF2B5EF4-FFF2-40B4-BE49-F238E27FC236}">
                            <a16:creationId xmlns:a16="http://schemas.microsoft.com/office/drawing/2014/main" id="{BA4CC92E-9010-4A25-AF8D-7BC86391B118}"/>
                          </a:ext>
                        </a:extLst>
                      </p:cNvPr>
                      <p:cNvPicPr/>
                      <p:nvPr/>
                    </p:nvPicPr>
                    <p:blipFill>
                      <a:blip r:embed="rId4"/>
                      <a:stretch>
                        <a:fillRect/>
                      </a:stretch>
                    </p:blipFill>
                    <p:spPr>
                      <a:xfrm>
                        <a:off x="2188551" y="4472832"/>
                        <a:ext cx="403013" cy="374226"/>
                      </a:xfrm>
                      <a:prstGeom prst="rect">
                        <a:avLst/>
                      </a:prstGeom>
                    </p:spPr>
                  </p:pic>
                </p:oleObj>
              </mc:Fallback>
            </mc:AlternateContent>
          </a:graphicData>
        </a:graphic>
      </p:graphicFrame>
      <p:pic>
        <p:nvPicPr>
          <p:cNvPr id="18" name="Content Placeholder 17" descr="A fatty acid + A T P + H S single bond Co A yields Fatty acyl Co A + A M P + 2 P + H 2 O.">
            <a:extLst>
              <a:ext uri="{FF2B5EF4-FFF2-40B4-BE49-F238E27FC236}">
                <a16:creationId xmlns:a16="http://schemas.microsoft.com/office/drawing/2014/main" id="{2E016E88-78EB-4C02-82EC-1CE348F839F8}"/>
              </a:ext>
            </a:extLst>
          </p:cNvPr>
          <p:cNvPicPr>
            <a:picLocks noGrp="1" noChangeAspect="1"/>
          </p:cNvPicPr>
          <p:nvPr>
            <p:ph sz="quarter" idx="16"/>
          </p:nvPr>
        </p:nvPicPr>
        <p:blipFill>
          <a:blip r:embed="rId5"/>
          <a:stretch>
            <a:fillRect/>
          </a:stretch>
        </p:blipFill>
        <p:spPr>
          <a:xfrm>
            <a:off x="1128497" y="5056956"/>
            <a:ext cx="6899705" cy="1167891"/>
          </a:xfrm>
          <a:prstGeom prst="rect">
            <a:avLst/>
          </a:prstGeom>
        </p:spPr>
      </p:pic>
    </p:spTree>
    <p:extLst>
      <p:ext uri="{BB962C8B-B14F-4D97-AF65-F5344CB8AC3E}">
        <p14:creationId xmlns:p14="http://schemas.microsoft.com/office/powerpoint/2010/main" val="28388379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dirty="0">
                <a:cs typeface="Times New Roman" pitchFamily="18" charset="0"/>
              </a:rPr>
              <a:t>Reactions of the </a:t>
            </a:r>
            <a:r>
              <a:rPr lang="en-US" sz="100" dirty="0">
                <a:cs typeface="Times New Roman" pitchFamily="18" charset="0"/>
              </a:rPr>
              <a:t>Beta</a:t>
            </a:r>
            <a:r>
              <a:rPr lang="en-US" dirty="0">
                <a:cs typeface="Times New Roman" pitchFamily="18" charset="0"/>
              </a:rPr>
              <a:t>   </a:t>
            </a:r>
            <a:r>
              <a:rPr lang="en-US" dirty="0"/>
              <a:t>-Oxidation Cycle</a:t>
            </a:r>
            <a:endParaRPr lang="en-IN" dirty="0"/>
          </a:p>
        </p:txBody>
      </p:sp>
      <p:graphicFrame>
        <p:nvGraphicFramePr>
          <p:cNvPr id="17" name="Object 16">
            <a:extLst>
              <a:ext uri="{FF2B5EF4-FFF2-40B4-BE49-F238E27FC236}">
                <a16:creationId xmlns:a16="http://schemas.microsoft.com/office/drawing/2014/main" id="{87A9065D-7B11-4B02-AE66-72E750747F8E}"/>
              </a:ext>
              <a:ext uri="{C183D7F6-B498-43B3-948B-1728B52AA6E4}">
                <adec:decorative xmlns:adec="http://schemas.microsoft.com/office/drawing/2017/decorative" val="1"/>
              </a:ext>
            </a:extLst>
          </p:cNvPr>
          <p:cNvGraphicFramePr>
            <a:graphicFrameLocks noChangeAspect="1"/>
          </p:cNvGraphicFramePr>
          <p:nvPr>
            <p:extLst/>
          </p:nvPr>
        </p:nvGraphicFramePr>
        <p:xfrm>
          <a:off x="4087306" y="773433"/>
          <a:ext cx="420728" cy="593969"/>
        </p:xfrm>
        <a:graphic>
          <a:graphicData uri="http://schemas.openxmlformats.org/presentationml/2006/ole">
            <mc:AlternateContent xmlns:mc="http://schemas.openxmlformats.org/markup-compatibility/2006">
              <mc:Choice xmlns:v="urn:schemas-microsoft-com:vml" Requires="v">
                <p:oleObj spid="_x0000_s53254" name="Equation" r:id="rId3" imgW="215640" imgH="304560" progId="Equation.DSMT4">
                  <p:embed/>
                </p:oleObj>
              </mc:Choice>
              <mc:Fallback>
                <p:oleObj name="Equation" r:id="rId3" imgW="215640" imgH="304560" progId="Equation.DSMT4">
                  <p:embed/>
                  <p:pic>
                    <p:nvPicPr>
                      <p:cNvPr id="17" name="Object 16">
                        <a:extLst>
                          <a:ext uri="{FF2B5EF4-FFF2-40B4-BE49-F238E27FC236}">
                            <a16:creationId xmlns:a16="http://schemas.microsoft.com/office/drawing/2014/main" id="{87A9065D-7B11-4B02-AE66-72E750747F8E}"/>
                          </a:ext>
                          <a:ext uri="{C183D7F6-B498-43B3-948B-1728B52AA6E4}">
                            <adec:decorative xmlns:adec="http://schemas.microsoft.com/office/drawing/2017/decorative" val="1"/>
                          </a:ext>
                        </a:extLst>
                      </p:cNvPr>
                      <p:cNvPicPr/>
                      <p:nvPr/>
                    </p:nvPicPr>
                    <p:blipFill>
                      <a:blip r:embed="rId4"/>
                      <a:stretch>
                        <a:fillRect/>
                      </a:stretch>
                    </p:blipFill>
                    <p:spPr>
                      <a:xfrm>
                        <a:off x="4087306" y="773433"/>
                        <a:ext cx="420728" cy="593969"/>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47754"/>
            <a:ext cx="1932039" cy="399033"/>
          </a:xfrm>
        </p:spPr>
        <p:txBody>
          <a:bodyPr/>
          <a:lstStyle/>
          <a:p>
            <a:pPr marL="432" indent="0">
              <a:buNone/>
            </a:pPr>
            <a:r>
              <a:rPr lang="en-US" sz="2400" dirty="0"/>
              <a:t>In the matrix,</a:t>
            </a:r>
          </a:p>
        </p:txBody>
      </p:sp>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0" y="2031872"/>
            <a:ext cx="4925961" cy="416360"/>
          </a:xfrm>
        </p:spPr>
        <p:txBody>
          <a:bodyPr/>
          <a:lstStyle/>
          <a:p>
            <a:r>
              <a:rPr lang="en-US" sz="2400" dirty="0"/>
              <a:t>fatty acyl-CoA molecules undergo</a:t>
            </a:r>
            <a:endParaRPr lang="en-IN" sz="2400" dirty="0"/>
          </a:p>
        </p:txBody>
      </p:sp>
      <p:graphicFrame>
        <p:nvGraphicFramePr>
          <p:cNvPr id="18" name="Object 17" descr="beta">
            <a:extLst>
              <a:ext uri="{FF2B5EF4-FFF2-40B4-BE49-F238E27FC236}">
                <a16:creationId xmlns:a16="http://schemas.microsoft.com/office/drawing/2014/main" id="{6EE841ED-8465-4E77-B9FB-ADB14F4F4297}"/>
              </a:ext>
            </a:extLst>
          </p:cNvPr>
          <p:cNvGraphicFramePr>
            <a:graphicFrameLocks noChangeAspect="1"/>
          </p:cNvGraphicFramePr>
          <p:nvPr>
            <p:extLst/>
          </p:nvPr>
        </p:nvGraphicFramePr>
        <p:xfrm>
          <a:off x="5487988" y="2070100"/>
          <a:ext cx="261937" cy="352425"/>
        </p:xfrm>
        <a:graphic>
          <a:graphicData uri="http://schemas.openxmlformats.org/presentationml/2006/ole">
            <mc:AlternateContent xmlns:mc="http://schemas.openxmlformats.org/markup-compatibility/2006">
              <mc:Choice xmlns:v="urn:schemas-microsoft-com:vml" Requires="v">
                <p:oleObj spid="_x0000_s53255" name="Equation" r:id="rId5" imgW="215640" imgH="291960" progId="Equation.DSMT4">
                  <p:embed/>
                </p:oleObj>
              </mc:Choice>
              <mc:Fallback>
                <p:oleObj name="Equation" r:id="rId5" imgW="215640" imgH="291960" progId="Equation.DSMT4">
                  <p:embed/>
                  <p:pic>
                    <p:nvPicPr>
                      <p:cNvPr id="18" name="Object 17" descr="beta">
                        <a:extLst>
                          <a:ext uri="{FF2B5EF4-FFF2-40B4-BE49-F238E27FC236}">
                            <a16:creationId xmlns:a16="http://schemas.microsoft.com/office/drawing/2014/main" id="{6EE841ED-8465-4E77-B9FB-ADB14F4F4297}"/>
                          </a:ext>
                        </a:extLst>
                      </p:cNvPr>
                      <p:cNvPicPr/>
                      <p:nvPr/>
                    </p:nvPicPr>
                    <p:blipFill>
                      <a:blip r:embed="rId6"/>
                      <a:stretch>
                        <a:fillRect/>
                      </a:stretch>
                    </p:blipFill>
                    <p:spPr>
                      <a:xfrm>
                        <a:off x="5487988" y="2070100"/>
                        <a:ext cx="261937" cy="35242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5869860" y="2034507"/>
            <a:ext cx="2831690" cy="406914"/>
          </a:xfrm>
        </p:spPr>
        <p:txBody>
          <a:bodyPr/>
          <a:lstStyle/>
          <a:p>
            <a:pPr marL="432" indent="0">
              <a:buNone/>
            </a:pPr>
            <a:r>
              <a:rPr lang="en-US" sz="2400" dirty="0"/>
              <a:t>oxidation, a cycle of</a:t>
            </a:r>
            <a:endParaRPr lang="en-IN" sz="2400" dirty="0"/>
          </a:p>
        </p:txBody>
      </p:sp>
      <p:sp>
        <p:nvSpPr>
          <p:cNvPr id="6" name="Content Placeholder 5">
            <a:extLst>
              <a:ext uri="{FF2B5EF4-FFF2-40B4-BE49-F238E27FC236}">
                <a16:creationId xmlns:a16="http://schemas.microsoft.com/office/drawing/2014/main" id="{2A67DCDD-854C-403C-B313-A57CFF9AE804}"/>
              </a:ext>
            </a:extLst>
          </p:cNvPr>
          <p:cNvSpPr>
            <a:spLocks noGrp="1"/>
          </p:cNvSpPr>
          <p:nvPr>
            <p:ph sz="quarter" idx="17"/>
          </p:nvPr>
        </p:nvSpPr>
        <p:spPr>
          <a:xfrm>
            <a:off x="454671" y="2508432"/>
            <a:ext cx="4220567" cy="411749"/>
          </a:xfrm>
        </p:spPr>
        <p:txBody>
          <a:bodyPr/>
          <a:lstStyle/>
          <a:p>
            <a:pPr marL="255600" indent="0">
              <a:buNone/>
            </a:pPr>
            <a:r>
              <a:rPr lang="en-US" sz="2400" dirty="0"/>
              <a:t>four reactions converting the</a:t>
            </a:r>
            <a:endParaRPr lang="en-IN" sz="2400" dirty="0"/>
          </a:p>
        </p:txBody>
      </p:sp>
      <p:graphicFrame>
        <p:nvGraphicFramePr>
          <p:cNvPr id="19" name="Object 18" descr="beta-carbon, single bond, C H sub 2, single bond, to a beta-keto">
            <a:extLst>
              <a:ext uri="{FF2B5EF4-FFF2-40B4-BE49-F238E27FC236}">
                <a16:creationId xmlns:a16="http://schemas.microsoft.com/office/drawing/2014/main" id="{CF2545E3-1B32-48C1-8998-0E3BDBC12432}"/>
              </a:ext>
            </a:extLst>
          </p:cNvPr>
          <p:cNvGraphicFramePr>
            <a:graphicFrameLocks noChangeAspect="1"/>
          </p:cNvGraphicFramePr>
          <p:nvPr>
            <p:extLst/>
          </p:nvPr>
        </p:nvGraphicFramePr>
        <p:xfrm>
          <a:off x="4757071" y="2539540"/>
          <a:ext cx="4133850" cy="346075"/>
        </p:xfrm>
        <a:graphic>
          <a:graphicData uri="http://schemas.openxmlformats.org/presentationml/2006/ole">
            <mc:AlternateContent xmlns:mc="http://schemas.openxmlformats.org/markup-compatibility/2006">
              <mc:Choice xmlns:v="urn:schemas-microsoft-com:vml" Requires="v">
                <p:oleObj spid="_x0000_s53256" name="Equation" r:id="rId7" imgW="3644640" imgH="304560" progId="Equation.DSMT4">
                  <p:embed/>
                </p:oleObj>
              </mc:Choice>
              <mc:Fallback>
                <p:oleObj name="Equation" r:id="rId7" imgW="3644640" imgH="304560" progId="Equation.DSMT4">
                  <p:embed/>
                  <p:pic>
                    <p:nvPicPr>
                      <p:cNvPr id="19" name="Object 18" descr="beta-carbon, single bond, C H sub 2, single bond, to a beta-keto">
                        <a:extLst>
                          <a:ext uri="{FF2B5EF4-FFF2-40B4-BE49-F238E27FC236}">
                            <a16:creationId xmlns:a16="http://schemas.microsoft.com/office/drawing/2014/main" id="{CF2545E3-1B32-48C1-8998-0E3BDBC12432}"/>
                          </a:ext>
                        </a:extLst>
                      </p:cNvPr>
                      <p:cNvPicPr/>
                      <p:nvPr/>
                    </p:nvPicPr>
                    <p:blipFill>
                      <a:blip r:embed="rId8"/>
                      <a:stretch>
                        <a:fillRect/>
                      </a:stretch>
                    </p:blipFill>
                    <p:spPr>
                      <a:xfrm>
                        <a:off x="4757071" y="2539540"/>
                        <a:ext cx="4133850" cy="346075"/>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36836322-387D-4FC7-BF42-ADB1D98EDD31}"/>
              </a:ext>
            </a:extLst>
          </p:cNvPr>
          <p:cNvSpPr>
            <a:spLocks noGrp="1"/>
          </p:cNvSpPr>
          <p:nvPr>
            <p:ph sz="quarter" idx="18"/>
          </p:nvPr>
        </p:nvSpPr>
        <p:spPr>
          <a:xfrm>
            <a:off x="459729" y="2999122"/>
            <a:ext cx="1560800" cy="422503"/>
          </a:xfrm>
        </p:spPr>
        <p:txBody>
          <a:bodyPr/>
          <a:lstStyle/>
          <a:p>
            <a:r>
              <a:rPr lang="en-IN" sz="2400" dirty="0"/>
              <a:t>once the</a:t>
            </a:r>
          </a:p>
        </p:txBody>
      </p:sp>
      <p:graphicFrame>
        <p:nvGraphicFramePr>
          <p:cNvPr id="20" name="Object 19" descr="beta">
            <a:extLst>
              <a:ext uri="{FF2B5EF4-FFF2-40B4-BE49-F238E27FC236}">
                <a16:creationId xmlns:a16="http://schemas.microsoft.com/office/drawing/2014/main" id="{36AD8682-0A91-457F-B0CB-786D40C470A5}"/>
              </a:ext>
            </a:extLst>
          </p:cNvPr>
          <p:cNvGraphicFramePr>
            <a:graphicFrameLocks noChangeAspect="1"/>
          </p:cNvGraphicFramePr>
          <p:nvPr>
            <p:extLst/>
          </p:nvPr>
        </p:nvGraphicFramePr>
        <p:xfrm>
          <a:off x="2092325" y="3033713"/>
          <a:ext cx="260350" cy="352425"/>
        </p:xfrm>
        <a:graphic>
          <a:graphicData uri="http://schemas.openxmlformats.org/presentationml/2006/ole">
            <mc:AlternateContent xmlns:mc="http://schemas.openxmlformats.org/markup-compatibility/2006">
              <mc:Choice xmlns:v="urn:schemas-microsoft-com:vml" Requires="v">
                <p:oleObj spid="_x0000_s53257" name="Equation" r:id="rId9" imgW="215640" imgH="291960" progId="Equation.DSMT4">
                  <p:embed/>
                </p:oleObj>
              </mc:Choice>
              <mc:Fallback>
                <p:oleObj name="Equation" r:id="rId9" imgW="215640" imgH="291960" progId="Equation.DSMT4">
                  <p:embed/>
                  <p:pic>
                    <p:nvPicPr>
                      <p:cNvPr id="20" name="Object 19" descr="beta">
                        <a:extLst>
                          <a:ext uri="{FF2B5EF4-FFF2-40B4-BE49-F238E27FC236}">
                            <a16:creationId xmlns:a16="http://schemas.microsoft.com/office/drawing/2014/main" id="{36AD8682-0A91-457F-B0CB-786D40C470A5}"/>
                          </a:ext>
                        </a:extLst>
                      </p:cNvPr>
                      <p:cNvPicPr/>
                      <p:nvPr/>
                    </p:nvPicPr>
                    <p:blipFill>
                      <a:blip r:embed="rId10"/>
                      <a:stretch>
                        <a:fillRect/>
                      </a:stretch>
                    </p:blipFill>
                    <p:spPr>
                      <a:xfrm>
                        <a:off x="2092325" y="3033713"/>
                        <a:ext cx="260350" cy="352425"/>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9AD73FD4-1E92-4D80-8DD7-A001EF2AFFF0}"/>
              </a:ext>
            </a:extLst>
          </p:cNvPr>
          <p:cNvSpPr>
            <a:spLocks noGrp="1"/>
          </p:cNvSpPr>
          <p:nvPr>
            <p:ph sz="quarter" idx="19"/>
          </p:nvPr>
        </p:nvSpPr>
        <p:spPr>
          <a:xfrm>
            <a:off x="2403990" y="2997777"/>
            <a:ext cx="5810862" cy="413383"/>
          </a:xfrm>
        </p:spPr>
        <p:txBody>
          <a:bodyPr/>
          <a:lstStyle/>
          <a:p>
            <a:pPr marL="0" indent="0">
              <a:buNone/>
            </a:pPr>
            <a:r>
              <a:rPr lang="en-US" sz="2400" b="1" dirty="0"/>
              <a:t>-</a:t>
            </a:r>
            <a:r>
              <a:rPr lang="en-US" sz="2400" dirty="0"/>
              <a:t>keto group is formed, a two-carbon acetyl</a:t>
            </a:r>
            <a:endParaRPr lang="en-IN" sz="2400" dirty="0"/>
          </a:p>
        </p:txBody>
      </p:sp>
      <p:sp>
        <p:nvSpPr>
          <p:cNvPr id="9" name="Content Placeholder 8">
            <a:extLst>
              <a:ext uri="{FF2B5EF4-FFF2-40B4-BE49-F238E27FC236}">
                <a16:creationId xmlns:a16="http://schemas.microsoft.com/office/drawing/2014/main" id="{57BE5A64-3E01-443E-ADBA-5004126AD96E}"/>
              </a:ext>
            </a:extLst>
          </p:cNvPr>
          <p:cNvSpPr>
            <a:spLocks noGrp="1"/>
          </p:cNvSpPr>
          <p:nvPr>
            <p:ph sz="quarter" idx="20"/>
          </p:nvPr>
        </p:nvSpPr>
        <p:spPr>
          <a:xfrm>
            <a:off x="442450" y="3464460"/>
            <a:ext cx="8247525" cy="850616"/>
          </a:xfrm>
        </p:spPr>
        <p:txBody>
          <a:bodyPr/>
          <a:lstStyle/>
          <a:p>
            <a:pPr marL="255600" indent="0">
              <a:buNone/>
            </a:pPr>
            <a:r>
              <a:rPr lang="en-US" sz="2400" dirty="0"/>
              <a:t>group can be split from the carbon chain, shortening the fatty acyl chain</a:t>
            </a:r>
            <a:endParaRPr lang="en-IN" sz="2400" dirty="0"/>
          </a:p>
        </p:txBody>
      </p:sp>
      <p:pic>
        <p:nvPicPr>
          <p:cNvPr id="21" name="Content Placeholder 20" descr="A Fatty Acyl Co A + N A D positive + F A D + H 2 O + H S single bond Co A yields New fatty acyl coal, minus 2 carbons, + Acetyl Co A + N A D H + H positive, + F A D H 2.">
            <a:extLst>
              <a:ext uri="{FF2B5EF4-FFF2-40B4-BE49-F238E27FC236}">
                <a16:creationId xmlns:a16="http://schemas.microsoft.com/office/drawing/2014/main" id="{AF52A1C2-C2FB-4E76-B069-C0F34AE085DF}"/>
              </a:ext>
            </a:extLst>
          </p:cNvPr>
          <p:cNvPicPr>
            <a:picLocks noGrp="1" noChangeAspect="1"/>
          </p:cNvPicPr>
          <p:nvPr>
            <p:ph sz="quarter" idx="21"/>
          </p:nvPr>
        </p:nvPicPr>
        <p:blipFill>
          <a:blip r:embed="rId11"/>
          <a:stretch>
            <a:fillRect/>
          </a:stretch>
        </p:blipFill>
        <p:spPr>
          <a:xfrm>
            <a:off x="1289478" y="4549715"/>
            <a:ext cx="6565984" cy="1615648"/>
          </a:xfrm>
          <a:prstGeom prst="rect">
            <a:avLst/>
          </a:prstGeom>
        </p:spPr>
      </p:pic>
    </p:spTree>
    <p:extLst>
      <p:ext uri="{BB962C8B-B14F-4D97-AF65-F5344CB8AC3E}">
        <p14:creationId xmlns:p14="http://schemas.microsoft.com/office/powerpoint/2010/main" val="42598673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sz="3400" dirty="0">
                <a:cs typeface="Times New Roman" pitchFamily="18" charset="0"/>
              </a:rPr>
              <a:t>Reactions 1 and 2 of the </a:t>
            </a:r>
            <a:r>
              <a:rPr lang="en-US" sz="400" dirty="0">
                <a:cs typeface="Times New Roman" pitchFamily="18" charset="0"/>
              </a:rPr>
              <a:t> Beta</a:t>
            </a:r>
            <a:r>
              <a:rPr lang="en-US" sz="3400" dirty="0">
                <a:cs typeface="Times New Roman" pitchFamily="18" charset="0"/>
              </a:rPr>
              <a:t>  </a:t>
            </a:r>
            <a:r>
              <a:rPr lang="en-US" sz="3400" dirty="0"/>
              <a:t>-Oxidation Cycle </a:t>
            </a:r>
            <a:r>
              <a:rPr lang="en-US" sz="2000" b="0" dirty="0"/>
              <a:t>(1 of 2)</a:t>
            </a:r>
            <a:endParaRPr lang="en-IN" sz="3400" dirty="0"/>
          </a:p>
        </p:txBody>
      </p:sp>
      <p:graphicFrame>
        <p:nvGraphicFramePr>
          <p:cNvPr id="22" name="Object 21">
            <a:extLst>
              <a:ext uri="{FF2B5EF4-FFF2-40B4-BE49-F238E27FC236}">
                <a16:creationId xmlns:a16="http://schemas.microsoft.com/office/drawing/2014/main" id="{DEE5F790-9F0F-4015-9E19-54067D0FD329}"/>
              </a:ext>
              <a:ext uri="{C183D7F6-B498-43B3-948B-1728B52AA6E4}">
                <adec:decorative xmlns:adec="http://schemas.microsoft.com/office/drawing/2017/decorative" val="1"/>
              </a:ext>
            </a:extLst>
          </p:cNvPr>
          <p:cNvGraphicFramePr>
            <a:graphicFrameLocks noChangeAspect="1"/>
          </p:cNvGraphicFramePr>
          <p:nvPr>
            <p:extLst/>
          </p:nvPr>
        </p:nvGraphicFramePr>
        <p:xfrm>
          <a:off x="5477307" y="326407"/>
          <a:ext cx="382480" cy="539972"/>
        </p:xfrm>
        <a:graphic>
          <a:graphicData uri="http://schemas.openxmlformats.org/presentationml/2006/ole">
            <mc:AlternateContent xmlns:mc="http://schemas.openxmlformats.org/markup-compatibility/2006">
              <mc:Choice xmlns:v="urn:schemas-microsoft-com:vml" Requires="v">
                <p:oleObj spid="_x0000_s54280" name="Equation" r:id="rId3" imgW="215640" imgH="304560" progId="Equation.DSMT4">
                  <p:embed/>
                </p:oleObj>
              </mc:Choice>
              <mc:Fallback>
                <p:oleObj name="Equation" r:id="rId3" imgW="215640" imgH="304560" progId="Equation.DSMT4">
                  <p:embed/>
                  <p:pic>
                    <p:nvPicPr>
                      <p:cNvPr id="22" name="Object 21">
                        <a:extLst>
                          <a:ext uri="{FF2B5EF4-FFF2-40B4-BE49-F238E27FC236}">
                            <a16:creationId xmlns:a16="http://schemas.microsoft.com/office/drawing/2014/main" id="{DEE5F790-9F0F-4015-9E19-54067D0FD329}"/>
                          </a:ext>
                          <a:ext uri="{C183D7F6-B498-43B3-948B-1728B52AA6E4}">
                            <adec:decorative xmlns:adec="http://schemas.microsoft.com/office/drawing/2017/decorative" val="1"/>
                          </a:ext>
                        </a:extLst>
                      </p:cNvPr>
                      <p:cNvPicPr/>
                      <p:nvPr/>
                    </p:nvPicPr>
                    <p:blipFill>
                      <a:blip r:embed="rId4"/>
                      <a:stretch>
                        <a:fillRect/>
                      </a:stretch>
                    </p:blipFill>
                    <p:spPr>
                      <a:xfrm>
                        <a:off x="5477307" y="326407"/>
                        <a:ext cx="382480" cy="539972"/>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47754"/>
            <a:ext cx="3244645" cy="436500"/>
          </a:xfrm>
        </p:spPr>
        <p:txBody>
          <a:bodyPr/>
          <a:lstStyle/>
          <a:p>
            <a:pPr marL="432" indent="0">
              <a:buNone/>
            </a:pPr>
            <a:r>
              <a:rPr lang="en-US" sz="2400" b="1" dirty="0"/>
              <a:t>Reaction 1: Oxidation</a:t>
            </a:r>
          </a:p>
        </p:txBody>
      </p:sp>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0" y="2164606"/>
            <a:ext cx="5973097" cy="416362"/>
          </a:xfrm>
        </p:spPr>
        <p:txBody>
          <a:bodyPr/>
          <a:lstStyle/>
          <a:p>
            <a:pPr marL="432" indent="0">
              <a:buNone/>
            </a:pPr>
            <a:r>
              <a:rPr lang="en-US" sz="2400" dirty="0"/>
              <a:t>Hydrogen atoms removed by F</a:t>
            </a:r>
            <a:r>
              <a:rPr lang="en-US" sz="100" dirty="0"/>
              <a:t> </a:t>
            </a:r>
            <a:r>
              <a:rPr lang="en-US" sz="2400" dirty="0"/>
              <a:t>A</a:t>
            </a:r>
            <a:r>
              <a:rPr lang="en-US" sz="100" dirty="0"/>
              <a:t> </a:t>
            </a:r>
            <a:r>
              <a:rPr lang="en-US" sz="2400" dirty="0"/>
              <a:t>D from the</a:t>
            </a:r>
            <a:endParaRPr lang="en-IN" sz="2400" dirty="0"/>
          </a:p>
        </p:txBody>
      </p:sp>
      <p:graphicFrame>
        <p:nvGraphicFramePr>
          <p:cNvPr id="17" name="Object 16" descr="alpha and beta&#10;">
            <a:extLst>
              <a:ext uri="{FF2B5EF4-FFF2-40B4-BE49-F238E27FC236}">
                <a16:creationId xmlns:a16="http://schemas.microsoft.com/office/drawing/2014/main" id="{942BE302-6C4C-43B9-B1FA-5B824643ACEF}"/>
              </a:ext>
            </a:extLst>
          </p:cNvPr>
          <p:cNvGraphicFramePr>
            <a:graphicFrameLocks noChangeAspect="1"/>
          </p:cNvGraphicFramePr>
          <p:nvPr>
            <p:extLst/>
          </p:nvPr>
        </p:nvGraphicFramePr>
        <p:xfrm>
          <a:off x="6478588" y="2190750"/>
          <a:ext cx="1458912" cy="369888"/>
        </p:xfrm>
        <a:graphic>
          <a:graphicData uri="http://schemas.openxmlformats.org/presentationml/2006/ole">
            <mc:AlternateContent xmlns:mc="http://schemas.openxmlformats.org/markup-compatibility/2006">
              <mc:Choice xmlns:v="urn:schemas-microsoft-com:vml" Requires="v">
                <p:oleObj spid="_x0000_s54281" name="Equation" r:id="rId5" imgW="1206360" imgH="304560" progId="Equation.DSMT4">
                  <p:embed/>
                </p:oleObj>
              </mc:Choice>
              <mc:Fallback>
                <p:oleObj name="Equation" r:id="rId5" imgW="1206360" imgH="304560" progId="Equation.DSMT4">
                  <p:embed/>
                  <p:pic>
                    <p:nvPicPr>
                      <p:cNvPr id="17" name="Object 16" descr="alpha and beta&#10;">
                        <a:extLst>
                          <a:ext uri="{FF2B5EF4-FFF2-40B4-BE49-F238E27FC236}">
                            <a16:creationId xmlns:a16="http://schemas.microsoft.com/office/drawing/2014/main" id="{942BE302-6C4C-43B9-B1FA-5B824643ACEF}"/>
                          </a:ext>
                        </a:extLst>
                      </p:cNvPr>
                      <p:cNvPicPr/>
                      <p:nvPr/>
                    </p:nvPicPr>
                    <p:blipFill>
                      <a:blip r:embed="rId6"/>
                      <a:stretch>
                        <a:fillRect/>
                      </a:stretch>
                    </p:blipFill>
                    <p:spPr>
                      <a:xfrm>
                        <a:off x="6478588" y="2190750"/>
                        <a:ext cx="1458912" cy="3698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457200" y="2647130"/>
            <a:ext cx="6636774" cy="405786"/>
          </a:xfrm>
        </p:spPr>
        <p:txBody>
          <a:bodyPr/>
          <a:lstStyle/>
          <a:p>
            <a:pPr marL="432" indent="0">
              <a:buNone/>
            </a:pPr>
            <a:r>
              <a:rPr lang="en-US" sz="2400" dirty="0"/>
              <a:t>carbons form a carbon–carbon double bond and</a:t>
            </a:r>
            <a:endParaRPr lang="en-IN" sz="2400" dirty="0"/>
          </a:p>
        </p:txBody>
      </p:sp>
      <p:graphicFrame>
        <p:nvGraphicFramePr>
          <p:cNvPr id="18" name="Object 17" descr="F A D H sub 2">
            <a:extLst>
              <a:ext uri="{FF2B5EF4-FFF2-40B4-BE49-F238E27FC236}">
                <a16:creationId xmlns:a16="http://schemas.microsoft.com/office/drawing/2014/main" id="{F25CEB8E-C206-4B03-AD0E-37762AA6A02F}"/>
              </a:ext>
            </a:extLst>
          </p:cNvPr>
          <p:cNvGraphicFramePr>
            <a:graphicFrameLocks noChangeAspect="1"/>
          </p:cNvGraphicFramePr>
          <p:nvPr>
            <p:extLst/>
          </p:nvPr>
        </p:nvGraphicFramePr>
        <p:xfrm>
          <a:off x="7208892" y="2668413"/>
          <a:ext cx="977900" cy="363220"/>
        </p:xfrm>
        <a:graphic>
          <a:graphicData uri="http://schemas.openxmlformats.org/presentationml/2006/ole">
            <mc:AlternateContent xmlns:mc="http://schemas.openxmlformats.org/markup-compatibility/2006">
              <mc:Choice xmlns:v="urn:schemas-microsoft-com:vml" Requires="v">
                <p:oleObj spid="_x0000_s54282" name="Equation" r:id="rId7" imgW="888840" imgH="330120" progId="Equation.DSMT4">
                  <p:embed/>
                </p:oleObj>
              </mc:Choice>
              <mc:Fallback>
                <p:oleObj name="Equation" r:id="rId7" imgW="888840" imgH="330120" progId="Equation.DSMT4">
                  <p:embed/>
                  <p:pic>
                    <p:nvPicPr>
                      <p:cNvPr id="18" name="Object 17" descr="F A D H sub 2">
                        <a:extLst>
                          <a:ext uri="{FF2B5EF4-FFF2-40B4-BE49-F238E27FC236}">
                            <a16:creationId xmlns:a16="http://schemas.microsoft.com/office/drawing/2014/main" id="{F25CEB8E-C206-4B03-AD0E-37762AA6A02F}"/>
                          </a:ext>
                        </a:extLst>
                      </p:cNvPr>
                      <p:cNvPicPr/>
                      <p:nvPr/>
                    </p:nvPicPr>
                    <p:blipFill>
                      <a:blip r:embed="rId8"/>
                      <a:stretch>
                        <a:fillRect/>
                      </a:stretch>
                    </p:blipFill>
                    <p:spPr>
                      <a:xfrm>
                        <a:off x="7208892" y="2668413"/>
                        <a:ext cx="977900" cy="36322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2A67DCDD-854C-403C-B313-A57CFF9AE804}"/>
              </a:ext>
            </a:extLst>
          </p:cNvPr>
          <p:cNvSpPr>
            <a:spLocks noGrp="1"/>
          </p:cNvSpPr>
          <p:nvPr>
            <p:ph sz="quarter" idx="17"/>
          </p:nvPr>
        </p:nvSpPr>
        <p:spPr>
          <a:xfrm>
            <a:off x="454672" y="3136605"/>
            <a:ext cx="3276669" cy="423215"/>
          </a:xfrm>
        </p:spPr>
        <p:txBody>
          <a:bodyPr/>
          <a:lstStyle/>
          <a:p>
            <a:pPr marL="432" indent="0">
              <a:buNone/>
            </a:pPr>
            <a:r>
              <a:rPr lang="en-US" sz="2400" b="1" dirty="0"/>
              <a:t>Reaction 2: Hydration</a:t>
            </a:r>
          </a:p>
        </p:txBody>
      </p:sp>
      <p:graphicFrame>
        <p:nvGraphicFramePr>
          <p:cNvPr id="19" name="Object 18" descr="H, single bond, O H.">
            <a:extLst>
              <a:ext uri="{FF2B5EF4-FFF2-40B4-BE49-F238E27FC236}">
                <a16:creationId xmlns:a16="http://schemas.microsoft.com/office/drawing/2014/main" id="{521B1B6A-26B0-431E-90FB-7B7329D6ABD8}"/>
              </a:ext>
            </a:extLst>
          </p:cNvPr>
          <p:cNvGraphicFramePr>
            <a:graphicFrameLocks noChangeAspect="1"/>
          </p:cNvGraphicFramePr>
          <p:nvPr>
            <p:extLst/>
          </p:nvPr>
        </p:nvGraphicFramePr>
        <p:xfrm>
          <a:off x="502229" y="3723076"/>
          <a:ext cx="1058680" cy="273591"/>
        </p:xfrm>
        <a:graphic>
          <a:graphicData uri="http://schemas.openxmlformats.org/presentationml/2006/ole">
            <mc:AlternateContent xmlns:mc="http://schemas.openxmlformats.org/markup-compatibility/2006">
              <mc:Choice xmlns:v="urn:schemas-microsoft-com:vml" Requires="v">
                <p:oleObj spid="_x0000_s54283" name="Equation" r:id="rId9" imgW="1130040" imgH="291960" progId="Equation.DSMT4">
                  <p:embed/>
                </p:oleObj>
              </mc:Choice>
              <mc:Fallback>
                <p:oleObj name="Equation" r:id="rId9" imgW="1130040" imgH="291960" progId="Equation.DSMT4">
                  <p:embed/>
                  <p:pic>
                    <p:nvPicPr>
                      <p:cNvPr id="19" name="Object 18" descr="H, single bond, O H.">
                        <a:extLst>
                          <a:ext uri="{FF2B5EF4-FFF2-40B4-BE49-F238E27FC236}">
                            <a16:creationId xmlns:a16="http://schemas.microsoft.com/office/drawing/2014/main" id="{521B1B6A-26B0-431E-90FB-7B7329D6ABD8}"/>
                          </a:ext>
                        </a:extLst>
                      </p:cNvPr>
                      <p:cNvPicPr/>
                      <p:nvPr/>
                    </p:nvPicPr>
                    <p:blipFill>
                      <a:blip r:embed="rId10"/>
                      <a:stretch>
                        <a:fillRect/>
                      </a:stretch>
                    </p:blipFill>
                    <p:spPr>
                      <a:xfrm>
                        <a:off x="502229" y="3723076"/>
                        <a:ext cx="1058680" cy="273591"/>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36836322-387D-4FC7-BF42-ADB1D98EDD31}"/>
              </a:ext>
            </a:extLst>
          </p:cNvPr>
          <p:cNvSpPr>
            <a:spLocks noGrp="1"/>
          </p:cNvSpPr>
          <p:nvPr>
            <p:ph sz="quarter" idx="18"/>
          </p:nvPr>
        </p:nvSpPr>
        <p:spPr>
          <a:xfrm>
            <a:off x="1681792" y="3660698"/>
            <a:ext cx="6372880" cy="411964"/>
          </a:xfrm>
        </p:spPr>
        <p:txBody>
          <a:bodyPr/>
          <a:lstStyle/>
          <a:p>
            <a:pPr marL="432" indent="0">
              <a:buNone/>
            </a:pPr>
            <a:r>
              <a:rPr lang="en-IN" sz="2400" dirty="0"/>
              <a:t>adds across the double bond, which forms the</a:t>
            </a:r>
          </a:p>
        </p:txBody>
      </p:sp>
      <p:graphicFrame>
        <p:nvGraphicFramePr>
          <p:cNvPr id="20" name="Object 19" descr="Single bond, O H.">
            <a:extLst>
              <a:ext uri="{FF2B5EF4-FFF2-40B4-BE49-F238E27FC236}">
                <a16:creationId xmlns:a16="http://schemas.microsoft.com/office/drawing/2014/main" id="{4625B056-3735-47E3-9300-9CABC7B0CA13}"/>
              </a:ext>
            </a:extLst>
          </p:cNvPr>
          <p:cNvGraphicFramePr>
            <a:graphicFrameLocks noChangeAspect="1"/>
          </p:cNvGraphicFramePr>
          <p:nvPr>
            <p:extLst/>
          </p:nvPr>
        </p:nvGraphicFramePr>
        <p:xfrm>
          <a:off x="8106835" y="3712355"/>
          <a:ext cx="842818" cy="265545"/>
        </p:xfrm>
        <a:graphic>
          <a:graphicData uri="http://schemas.openxmlformats.org/presentationml/2006/ole">
            <mc:AlternateContent xmlns:mc="http://schemas.openxmlformats.org/markup-compatibility/2006">
              <mc:Choice xmlns:v="urn:schemas-microsoft-com:vml" Requires="v">
                <p:oleObj spid="_x0000_s54284" name="Equation" r:id="rId11" imgW="927000" imgH="291960" progId="Equation.DSMT4">
                  <p:embed/>
                </p:oleObj>
              </mc:Choice>
              <mc:Fallback>
                <p:oleObj name="Equation" r:id="rId11" imgW="927000" imgH="291960" progId="Equation.DSMT4">
                  <p:embed/>
                  <p:pic>
                    <p:nvPicPr>
                      <p:cNvPr id="20" name="Object 19" descr="Single bond, O H.">
                        <a:extLst>
                          <a:ext uri="{FF2B5EF4-FFF2-40B4-BE49-F238E27FC236}">
                            <a16:creationId xmlns:a16="http://schemas.microsoft.com/office/drawing/2014/main" id="{4625B056-3735-47E3-9300-9CABC7B0CA13}"/>
                          </a:ext>
                        </a:extLst>
                      </p:cNvPr>
                      <p:cNvPicPr/>
                      <p:nvPr/>
                    </p:nvPicPr>
                    <p:blipFill>
                      <a:blip r:embed="rId12"/>
                      <a:stretch>
                        <a:fillRect/>
                      </a:stretch>
                    </p:blipFill>
                    <p:spPr>
                      <a:xfrm>
                        <a:off x="8106835" y="3712355"/>
                        <a:ext cx="842818" cy="265545"/>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9AD73FD4-1E92-4D80-8DD7-A001EF2AFFF0}"/>
              </a:ext>
            </a:extLst>
          </p:cNvPr>
          <p:cNvSpPr>
            <a:spLocks noGrp="1"/>
          </p:cNvSpPr>
          <p:nvPr>
            <p:ph sz="quarter" idx="19"/>
          </p:nvPr>
        </p:nvSpPr>
        <p:spPr>
          <a:xfrm>
            <a:off x="487482" y="4129732"/>
            <a:ext cx="1990248" cy="450219"/>
          </a:xfrm>
        </p:spPr>
        <p:txBody>
          <a:bodyPr/>
          <a:lstStyle/>
          <a:p>
            <a:pPr marL="0" indent="0">
              <a:buNone/>
            </a:pPr>
            <a:r>
              <a:rPr lang="en-US" sz="2400" dirty="0"/>
              <a:t>adding on the</a:t>
            </a:r>
            <a:endParaRPr lang="en-IN" sz="2400" dirty="0"/>
          </a:p>
        </p:txBody>
      </p:sp>
      <p:graphicFrame>
        <p:nvGraphicFramePr>
          <p:cNvPr id="21" name="Object 20" descr="beta">
            <a:extLst>
              <a:ext uri="{FF2B5EF4-FFF2-40B4-BE49-F238E27FC236}">
                <a16:creationId xmlns:a16="http://schemas.microsoft.com/office/drawing/2014/main" id="{BE3AC33C-D0A3-4E59-AC43-4BA56989B45A}"/>
              </a:ext>
            </a:extLst>
          </p:cNvPr>
          <p:cNvGraphicFramePr>
            <a:graphicFrameLocks noChangeAspect="1"/>
          </p:cNvGraphicFramePr>
          <p:nvPr>
            <p:extLst/>
          </p:nvPr>
        </p:nvGraphicFramePr>
        <p:xfrm>
          <a:off x="2508250" y="4148138"/>
          <a:ext cx="261938" cy="354012"/>
        </p:xfrm>
        <a:graphic>
          <a:graphicData uri="http://schemas.openxmlformats.org/presentationml/2006/ole">
            <mc:AlternateContent xmlns:mc="http://schemas.openxmlformats.org/markup-compatibility/2006">
              <mc:Choice xmlns:v="urn:schemas-microsoft-com:vml" Requires="v">
                <p:oleObj spid="_x0000_s54285" name="Equation" r:id="rId13" imgW="215640" imgH="291960" progId="Equation.DSMT4">
                  <p:embed/>
                </p:oleObj>
              </mc:Choice>
              <mc:Fallback>
                <p:oleObj name="Equation" r:id="rId13" imgW="215640" imgH="291960" progId="Equation.DSMT4">
                  <p:embed/>
                  <p:pic>
                    <p:nvPicPr>
                      <p:cNvPr id="21" name="Object 20" descr="beta">
                        <a:extLst>
                          <a:ext uri="{FF2B5EF4-FFF2-40B4-BE49-F238E27FC236}">
                            <a16:creationId xmlns:a16="http://schemas.microsoft.com/office/drawing/2014/main" id="{BE3AC33C-D0A3-4E59-AC43-4BA56989B45A}"/>
                          </a:ext>
                        </a:extLst>
                      </p:cNvPr>
                      <p:cNvPicPr/>
                      <p:nvPr/>
                    </p:nvPicPr>
                    <p:blipFill>
                      <a:blip r:embed="rId14"/>
                      <a:stretch>
                        <a:fillRect/>
                      </a:stretch>
                    </p:blipFill>
                    <p:spPr>
                      <a:xfrm>
                        <a:off x="2508250" y="4148138"/>
                        <a:ext cx="261938" cy="354012"/>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57BE5A64-3E01-443E-ADBA-5004126AD96E}"/>
              </a:ext>
            </a:extLst>
          </p:cNvPr>
          <p:cNvSpPr>
            <a:spLocks noGrp="1"/>
          </p:cNvSpPr>
          <p:nvPr>
            <p:ph sz="quarter" idx="20"/>
          </p:nvPr>
        </p:nvSpPr>
        <p:spPr>
          <a:xfrm>
            <a:off x="2874296" y="4145350"/>
            <a:ext cx="1311504" cy="399035"/>
          </a:xfrm>
        </p:spPr>
        <p:txBody>
          <a:bodyPr/>
          <a:lstStyle/>
          <a:p>
            <a:pPr marL="0" indent="0">
              <a:buNone/>
            </a:pPr>
            <a:r>
              <a:rPr lang="el-GR" sz="2400" dirty="0"/>
              <a:t>-</a:t>
            </a:r>
            <a:r>
              <a:rPr lang="en-US" sz="2400" dirty="0"/>
              <a:t>carbon.</a:t>
            </a:r>
            <a:endParaRPr lang="en-IN" sz="2400" dirty="0"/>
          </a:p>
        </p:txBody>
      </p:sp>
    </p:spTree>
    <p:extLst>
      <p:ext uri="{BB962C8B-B14F-4D97-AF65-F5344CB8AC3E}">
        <p14:creationId xmlns:p14="http://schemas.microsoft.com/office/powerpoint/2010/main" val="26715710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9193D-8B68-400D-BF6A-CEBD8787A9C9}"/>
              </a:ext>
            </a:extLst>
          </p:cNvPr>
          <p:cNvSpPr>
            <a:spLocks noGrp="1"/>
          </p:cNvSpPr>
          <p:nvPr>
            <p:ph type="title"/>
          </p:nvPr>
        </p:nvSpPr>
        <p:spPr/>
        <p:txBody>
          <a:bodyPr/>
          <a:lstStyle/>
          <a:p>
            <a:r>
              <a:rPr lang="en-US" sz="3400" dirty="0">
                <a:cs typeface="Times New Roman" pitchFamily="18" charset="0"/>
              </a:rPr>
              <a:t>Reactions 1 and 2 of the </a:t>
            </a:r>
            <a:r>
              <a:rPr lang="en-US" sz="400" dirty="0">
                <a:cs typeface="Times New Roman" pitchFamily="18" charset="0"/>
              </a:rPr>
              <a:t> Beta</a:t>
            </a:r>
            <a:r>
              <a:rPr lang="en-US" sz="3400" dirty="0">
                <a:cs typeface="Times New Roman" pitchFamily="18" charset="0"/>
              </a:rPr>
              <a:t>  </a:t>
            </a:r>
            <a:r>
              <a:rPr lang="en-US" sz="3400" dirty="0"/>
              <a:t>-Oxidation Cycle </a:t>
            </a:r>
            <a:r>
              <a:rPr lang="en-US" sz="2000" b="0" dirty="0"/>
              <a:t>(2 of 2)</a:t>
            </a:r>
            <a:endParaRPr lang="en-IN" sz="3400" dirty="0"/>
          </a:p>
        </p:txBody>
      </p:sp>
      <p:graphicFrame>
        <p:nvGraphicFramePr>
          <p:cNvPr id="4" name="Object 3">
            <a:extLst>
              <a:ext uri="{FF2B5EF4-FFF2-40B4-BE49-F238E27FC236}">
                <a16:creationId xmlns:a16="http://schemas.microsoft.com/office/drawing/2014/main" id="{BFD73F49-CF78-4170-B692-7E9C1FEACF0C}"/>
              </a:ext>
              <a:ext uri="{C183D7F6-B498-43B3-948B-1728B52AA6E4}">
                <adec:decorative xmlns:adec="http://schemas.microsoft.com/office/drawing/2017/decorative" val="1"/>
              </a:ext>
            </a:extLst>
          </p:cNvPr>
          <p:cNvGraphicFramePr>
            <a:graphicFrameLocks noChangeAspect="1"/>
          </p:cNvGraphicFramePr>
          <p:nvPr>
            <p:extLst/>
          </p:nvPr>
        </p:nvGraphicFramePr>
        <p:xfrm>
          <a:off x="5474460" y="323952"/>
          <a:ext cx="382480" cy="539972"/>
        </p:xfrm>
        <a:graphic>
          <a:graphicData uri="http://schemas.openxmlformats.org/presentationml/2006/ole">
            <mc:AlternateContent xmlns:mc="http://schemas.openxmlformats.org/markup-compatibility/2006">
              <mc:Choice xmlns:v="urn:schemas-microsoft-com:vml" Requires="v">
                <p:oleObj spid="_x0000_s55299" name="Equation" r:id="rId4" imgW="215640" imgH="304560" progId="Equation.DSMT4">
                  <p:embed/>
                </p:oleObj>
              </mc:Choice>
              <mc:Fallback>
                <p:oleObj name="Equation" r:id="rId4" imgW="215640" imgH="304560" progId="Equation.DSMT4">
                  <p:embed/>
                  <p:pic>
                    <p:nvPicPr>
                      <p:cNvPr id="4" name="Object 3">
                        <a:extLst>
                          <a:ext uri="{FF2B5EF4-FFF2-40B4-BE49-F238E27FC236}">
                            <a16:creationId xmlns:a16="http://schemas.microsoft.com/office/drawing/2014/main" id="{BFD73F49-CF78-4170-B692-7E9C1FEACF0C}"/>
                          </a:ext>
                          <a:ext uri="{C183D7F6-B498-43B3-948B-1728B52AA6E4}">
                            <adec:decorative xmlns:adec="http://schemas.microsoft.com/office/drawing/2017/decorative" val="1"/>
                          </a:ext>
                        </a:extLst>
                      </p:cNvPr>
                      <p:cNvPicPr/>
                      <p:nvPr/>
                    </p:nvPicPr>
                    <p:blipFill>
                      <a:blip r:embed="rId5"/>
                      <a:stretch>
                        <a:fillRect/>
                      </a:stretch>
                    </p:blipFill>
                    <p:spPr>
                      <a:xfrm>
                        <a:off x="5474460" y="323952"/>
                        <a:ext cx="382480" cy="539972"/>
                      </a:xfrm>
                      <a:prstGeom prst="rect">
                        <a:avLst/>
                      </a:prstGeom>
                      <a:solidFill>
                        <a:schemeClr val="bg1"/>
                      </a:solidFill>
                    </p:spPr>
                  </p:pic>
                </p:oleObj>
              </mc:Fallback>
            </mc:AlternateContent>
          </a:graphicData>
        </a:graphic>
      </p:graphicFrame>
      <p:pic>
        <p:nvPicPr>
          <p:cNvPr id="5" name="Content Placeholder 4" descr="The first reaction is oxidation, two hydrogen atoms are transferred from the fatty acid to F A D using an acyl Co A dehydrogenase, yielding a carbon to carbon double bond and a F A D H 2. For long description in Notes pane, press F6.">
            <a:extLst>
              <a:ext uri="{FF2B5EF4-FFF2-40B4-BE49-F238E27FC236}">
                <a16:creationId xmlns:a16="http://schemas.microsoft.com/office/drawing/2014/main" id="{D54C41EC-6513-490A-A58C-0828942D08B6}"/>
              </a:ext>
            </a:extLst>
          </p:cNvPr>
          <p:cNvPicPr>
            <a:picLocks noGrp="1" noChangeAspect="1"/>
          </p:cNvPicPr>
          <p:nvPr>
            <p:ph sz="quarter" idx="13"/>
          </p:nvPr>
        </p:nvPicPr>
        <p:blipFill>
          <a:blip r:embed="rId6"/>
          <a:stretch>
            <a:fillRect/>
          </a:stretch>
        </p:blipFill>
        <p:spPr>
          <a:xfrm>
            <a:off x="1609087" y="1580165"/>
            <a:ext cx="5925826" cy="4419983"/>
          </a:xfrm>
          <a:prstGeom prst="rect">
            <a:avLst/>
          </a:prstGeom>
        </p:spPr>
      </p:pic>
    </p:spTree>
    <p:extLst>
      <p:ext uri="{BB962C8B-B14F-4D97-AF65-F5344CB8AC3E}">
        <p14:creationId xmlns:p14="http://schemas.microsoft.com/office/powerpoint/2010/main" val="18362577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250B-7203-44B8-B1E4-E1AB1CCE35AB}"/>
              </a:ext>
            </a:extLst>
          </p:cNvPr>
          <p:cNvSpPr>
            <a:spLocks noGrp="1"/>
          </p:cNvSpPr>
          <p:nvPr>
            <p:ph type="title"/>
          </p:nvPr>
        </p:nvSpPr>
        <p:spPr/>
        <p:txBody>
          <a:bodyPr/>
          <a:lstStyle/>
          <a:p>
            <a:r>
              <a:rPr lang="en-US" dirty="0">
                <a:cs typeface="Times New Roman" pitchFamily="18" charset="0"/>
              </a:rPr>
              <a:t>Reaction 3 of the </a:t>
            </a:r>
            <a:r>
              <a:rPr lang="en-US" sz="600" dirty="0">
                <a:cs typeface="Times New Roman" pitchFamily="18" charset="0"/>
              </a:rPr>
              <a:t>Beta</a:t>
            </a:r>
            <a:r>
              <a:rPr lang="en-US" dirty="0">
                <a:cs typeface="Times New Roman" pitchFamily="18" charset="0"/>
              </a:rPr>
              <a:t>  </a:t>
            </a:r>
            <a:r>
              <a:rPr lang="en-US" dirty="0"/>
              <a:t>-Oxidation Cycle</a:t>
            </a:r>
            <a:endParaRPr lang="en-IN" dirty="0"/>
          </a:p>
        </p:txBody>
      </p:sp>
      <p:graphicFrame>
        <p:nvGraphicFramePr>
          <p:cNvPr id="17" name="Object 16">
            <a:extLst>
              <a:ext uri="{FF2B5EF4-FFF2-40B4-BE49-F238E27FC236}">
                <a16:creationId xmlns:a16="http://schemas.microsoft.com/office/drawing/2014/main" id="{7B39E2B9-C724-4867-9523-6B7CA730FEF0}"/>
              </a:ext>
              <a:ext uri="{C183D7F6-B498-43B3-948B-1728B52AA6E4}">
                <adec:decorative xmlns:adec="http://schemas.microsoft.com/office/drawing/2017/decorative" val="1"/>
              </a:ext>
            </a:extLst>
          </p:cNvPr>
          <p:cNvGraphicFramePr>
            <a:graphicFrameLocks noChangeAspect="1"/>
          </p:cNvGraphicFramePr>
          <p:nvPr>
            <p:extLst/>
          </p:nvPr>
        </p:nvGraphicFramePr>
        <p:xfrm>
          <a:off x="4195870" y="800386"/>
          <a:ext cx="382480" cy="539972"/>
        </p:xfrm>
        <a:graphic>
          <a:graphicData uri="http://schemas.openxmlformats.org/presentationml/2006/ole">
            <mc:AlternateContent xmlns:mc="http://schemas.openxmlformats.org/markup-compatibility/2006">
              <mc:Choice xmlns:v="urn:schemas-microsoft-com:vml" Requires="v">
                <p:oleObj spid="_x0000_s56326" name="Equation" r:id="rId4" imgW="215640" imgH="304560" progId="Equation.DSMT4">
                  <p:embed/>
                </p:oleObj>
              </mc:Choice>
              <mc:Fallback>
                <p:oleObj name="Equation" r:id="rId4" imgW="215640" imgH="304560" progId="Equation.DSMT4">
                  <p:embed/>
                  <p:pic>
                    <p:nvPicPr>
                      <p:cNvPr id="17" name="Object 16">
                        <a:extLst>
                          <a:ext uri="{FF2B5EF4-FFF2-40B4-BE49-F238E27FC236}">
                            <a16:creationId xmlns:a16="http://schemas.microsoft.com/office/drawing/2014/main" id="{7B39E2B9-C724-4867-9523-6B7CA730FEF0}"/>
                          </a:ext>
                          <a:ext uri="{C183D7F6-B498-43B3-948B-1728B52AA6E4}">
                            <adec:decorative xmlns:adec="http://schemas.microsoft.com/office/drawing/2017/decorative" val="1"/>
                          </a:ext>
                        </a:extLst>
                      </p:cNvPr>
                      <p:cNvPicPr/>
                      <p:nvPr/>
                    </p:nvPicPr>
                    <p:blipFill>
                      <a:blip r:embed="rId5"/>
                      <a:stretch>
                        <a:fillRect/>
                      </a:stretch>
                    </p:blipFill>
                    <p:spPr>
                      <a:xfrm>
                        <a:off x="4195870" y="800386"/>
                        <a:ext cx="382480" cy="539972"/>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A1AB095C-9799-4A97-B5BC-03FF4D6F5EBF}"/>
              </a:ext>
            </a:extLst>
          </p:cNvPr>
          <p:cNvSpPr>
            <a:spLocks noGrp="1"/>
          </p:cNvSpPr>
          <p:nvPr>
            <p:ph sz="quarter" idx="14"/>
          </p:nvPr>
        </p:nvSpPr>
        <p:spPr>
          <a:xfrm>
            <a:off x="457200" y="1547754"/>
            <a:ext cx="3303639" cy="436500"/>
          </a:xfrm>
        </p:spPr>
        <p:txBody>
          <a:bodyPr/>
          <a:lstStyle/>
          <a:p>
            <a:pPr marL="432" indent="0">
              <a:buNone/>
            </a:pPr>
            <a:r>
              <a:rPr lang="en-US" sz="2400" b="1" dirty="0"/>
              <a:t>Reaction 3: Oxidation</a:t>
            </a:r>
          </a:p>
        </p:txBody>
      </p:sp>
      <p:sp>
        <p:nvSpPr>
          <p:cNvPr id="5" name="Content Placeholder 4">
            <a:extLst>
              <a:ext uri="{FF2B5EF4-FFF2-40B4-BE49-F238E27FC236}">
                <a16:creationId xmlns:a16="http://schemas.microsoft.com/office/drawing/2014/main" id="{28207750-58EE-44DD-BDC5-8852F116846E}"/>
              </a:ext>
            </a:extLst>
          </p:cNvPr>
          <p:cNvSpPr>
            <a:spLocks noGrp="1"/>
          </p:cNvSpPr>
          <p:nvPr>
            <p:ph sz="quarter" idx="15"/>
          </p:nvPr>
        </p:nvSpPr>
        <p:spPr>
          <a:xfrm>
            <a:off x="457200" y="2111131"/>
            <a:ext cx="4232787" cy="405326"/>
          </a:xfrm>
        </p:spPr>
        <p:txBody>
          <a:bodyPr/>
          <a:lstStyle/>
          <a:p>
            <a:pPr marL="432" indent="0">
              <a:buNone/>
            </a:pPr>
            <a:r>
              <a:rPr lang="en-US" sz="2400" dirty="0"/>
              <a:t>The secondary hydroxyl group</a:t>
            </a:r>
          </a:p>
        </p:txBody>
      </p:sp>
      <p:graphicFrame>
        <p:nvGraphicFramePr>
          <p:cNvPr id="18" name="Object 17" descr="Left parenthesis, single bond, O H, right parenthesis.">
            <a:extLst>
              <a:ext uri="{FF2B5EF4-FFF2-40B4-BE49-F238E27FC236}">
                <a16:creationId xmlns:a16="http://schemas.microsoft.com/office/drawing/2014/main" id="{3F7B030B-02B1-4CF5-9B79-5889DB08CC38}"/>
              </a:ext>
            </a:extLst>
          </p:cNvPr>
          <p:cNvGraphicFramePr>
            <a:graphicFrameLocks noChangeAspect="1"/>
          </p:cNvGraphicFramePr>
          <p:nvPr>
            <p:extLst/>
          </p:nvPr>
        </p:nvGraphicFramePr>
        <p:xfrm>
          <a:off x="4772188" y="2159946"/>
          <a:ext cx="1097058" cy="332816"/>
        </p:xfrm>
        <a:graphic>
          <a:graphicData uri="http://schemas.openxmlformats.org/presentationml/2006/ole">
            <mc:AlternateContent xmlns:mc="http://schemas.openxmlformats.org/markup-compatibility/2006">
              <mc:Choice xmlns:v="urn:schemas-microsoft-com:vml" Requires="v">
                <p:oleObj spid="_x0000_s56327" name="Equation" r:id="rId6" imgW="1130040" imgH="342720" progId="Equation.DSMT4">
                  <p:embed/>
                </p:oleObj>
              </mc:Choice>
              <mc:Fallback>
                <p:oleObj name="Equation" r:id="rId6" imgW="1130040" imgH="342720" progId="Equation.DSMT4">
                  <p:embed/>
                  <p:pic>
                    <p:nvPicPr>
                      <p:cNvPr id="18" name="Object 17" descr="Left parenthesis, single bond, O H, right parenthesis.">
                        <a:extLst>
                          <a:ext uri="{FF2B5EF4-FFF2-40B4-BE49-F238E27FC236}">
                            <a16:creationId xmlns:a16="http://schemas.microsoft.com/office/drawing/2014/main" id="{3F7B030B-02B1-4CF5-9B79-5889DB08CC38}"/>
                          </a:ext>
                        </a:extLst>
                      </p:cNvPr>
                      <p:cNvPicPr/>
                      <p:nvPr/>
                    </p:nvPicPr>
                    <p:blipFill>
                      <a:blip r:embed="rId7"/>
                      <a:stretch>
                        <a:fillRect/>
                      </a:stretch>
                    </p:blipFill>
                    <p:spPr>
                      <a:xfrm>
                        <a:off x="4772188" y="2159946"/>
                        <a:ext cx="1097058" cy="332816"/>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E134A19-10FB-44B7-8086-779D653A4F05}"/>
              </a:ext>
            </a:extLst>
          </p:cNvPr>
          <p:cNvSpPr>
            <a:spLocks noGrp="1"/>
          </p:cNvSpPr>
          <p:nvPr>
            <p:ph sz="quarter" idx="16"/>
          </p:nvPr>
        </p:nvSpPr>
        <p:spPr>
          <a:xfrm>
            <a:off x="5973097" y="2105032"/>
            <a:ext cx="988142" cy="413356"/>
          </a:xfrm>
        </p:spPr>
        <p:txBody>
          <a:bodyPr/>
          <a:lstStyle/>
          <a:p>
            <a:pPr marL="432" indent="0">
              <a:buNone/>
            </a:pPr>
            <a:r>
              <a:rPr lang="en-US" sz="2400" dirty="0"/>
              <a:t>on the</a:t>
            </a:r>
            <a:endParaRPr lang="en-IN" sz="2400" dirty="0"/>
          </a:p>
        </p:txBody>
      </p:sp>
      <p:graphicFrame>
        <p:nvGraphicFramePr>
          <p:cNvPr id="19" name="Object 18" descr="beta">
            <a:extLst>
              <a:ext uri="{FF2B5EF4-FFF2-40B4-BE49-F238E27FC236}">
                <a16:creationId xmlns:a16="http://schemas.microsoft.com/office/drawing/2014/main" id="{B58448F2-CC3C-4D07-8CD1-E647CD7FD74B}"/>
              </a:ext>
            </a:extLst>
          </p:cNvPr>
          <p:cNvGraphicFramePr>
            <a:graphicFrameLocks noChangeAspect="1"/>
          </p:cNvGraphicFramePr>
          <p:nvPr>
            <p:extLst/>
          </p:nvPr>
        </p:nvGraphicFramePr>
        <p:xfrm>
          <a:off x="7035800" y="2143125"/>
          <a:ext cx="261938" cy="354013"/>
        </p:xfrm>
        <a:graphic>
          <a:graphicData uri="http://schemas.openxmlformats.org/presentationml/2006/ole">
            <mc:AlternateContent xmlns:mc="http://schemas.openxmlformats.org/markup-compatibility/2006">
              <mc:Choice xmlns:v="urn:schemas-microsoft-com:vml" Requires="v">
                <p:oleObj spid="_x0000_s56328" name="Equation" r:id="rId8" imgW="215640" imgH="291960" progId="Equation.DSMT4">
                  <p:embed/>
                </p:oleObj>
              </mc:Choice>
              <mc:Fallback>
                <p:oleObj name="Equation" r:id="rId8" imgW="215640" imgH="291960" progId="Equation.DSMT4">
                  <p:embed/>
                  <p:pic>
                    <p:nvPicPr>
                      <p:cNvPr id="19" name="Object 18" descr="beta">
                        <a:extLst>
                          <a:ext uri="{FF2B5EF4-FFF2-40B4-BE49-F238E27FC236}">
                            <a16:creationId xmlns:a16="http://schemas.microsoft.com/office/drawing/2014/main" id="{B58448F2-CC3C-4D07-8CD1-E647CD7FD74B}"/>
                          </a:ext>
                        </a:extLst>
                      </p:cNvPr>
                      <p:cNvPicPr/>
                      <p:nvPr/>
                    </p:nvPicPr>
                    <p:blipFill>
                      <a:blip r:embed="rId9"/>
                      <a:stretch>
                        <a:fillRect/>
                      </a:stretch>
                    </p:blipFill>
                    <p:spPr>
                      <a:xfrm>
                        <a:off x="7035800" y="2143125"/>
                        <a:ext cx="261938" cy="354013"/>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2A67DCDD-854C-403C-B313-A57CFF9AE804}"/>
              </a:ext>
            </a:extLst>
          </p:cNvPr>
          <p:cNvSpPr>
            <a:spLocks noGrp="1"/>
          </p:cNvSpPr>
          <p:nvPr>
            <p:ph sz="quarter" idx="17"/>
          </p:nvPr>
        </p:nvSpPr>
        <p:spPr>
          <a:xfrm>
            <a:off x="7401161" y="2095476"/>
            <a:ext cx="1462618" cy="411749"/>
          </a:xfrm>
        </p:spPr>
        <p:txBody>
          <a:bodyPr/>
          <a:lstStyle/>
          <a:p>
            <a:pPr marL="432" indent="0">
              <a:buNone/>
            </a:pPr>
            <a:r>
              <a:rPr lang="en-US" sz="2400" i="1" dirty="0"/>
              <a:t>-</a:t>
            </a:r>
            <a:r>
              <a:rPr lang="en-US" sz="2400" dirty="0"/>
              <a:t>carbon is</a:t>
            </a:r>
            <a:endParaRPr lang="en-IN" sz="2400" dirty="0"/>
          </a:p>
        </p:txBody>
      </p:sp>
      <p:sp>
        <p:nvSpPr>
          <p:cNvPr id="7" name="Content Placeholder 6">
            <a:extLst>
              <a:ext uri="{FF2B5EF4-FFF2-40B4-BE49-F238E27FC236}">
                <a16:creationId xmlns:a16="http://schemas.microsoft.com/office/drawing/2014/main" id="{36836322-387D-4FC7-BF42-ADB1D98EDD31}"/>
              </a:ext>
            </a:extLst>
          </p:cNvPr>
          <p:cNvSpPr>
            <a:spLocks noGrp="1"/>
          </p:cNvSpPr>
          <p:nvPr>
            <p:ph sz="quarter" idx="18"/>
          </p:nvPr>
        </p:nvSpPr>
        <p:spPr>
          <a:xfrm>
            <a:off x="459728" y="2578560"/>
            <a:ext cx="8050091" cy="430112"/>
          </a:xfrm>
        </p:spPr>
        <p:txBody>
          <a:bodyPr/>
          <a:lstStyle/>
          <a:p>
            <a:pPr marL="432" indent="0">
              <a:buNone/>
            </a:pPr>
            <a:r>
              <a:rPr lang="en-US" sz="2400" dirty="0"/>
              <a:t>oxidized to yield a ketone (keto group), while the hydrogen</a:t>
            </a:r>
            <a:endParaRPr lang="en-IN" sz="2400" dirty="0"/>
          </a:p>
        </p:txBody>
      </p:sp>
      <p:sp>
        <p:nvSpPr>
          <p:cNvPr id="8" name="Content Placeholder 7">
            <a:extLst>
              <a:ext uri="{FF2B5EF4-FFF2-40B4-BE49-F238E27FC236}">
                <a16:creationId xmlns:a16="http://schemas.microsoft.com/office/drawing/2014/main" id="{9AD73FD4-1E92-4D80-8DD7-A001EF2AFFF0}"/>
              </a:ext>
            </a:extLst>
          </p:cNvPr>
          <p:cNvSpPr>
            <a:spLocks noGrp="1"/>
          </p:cNvSpPr>
          <p:nvPr>
            <p:ph sz="quarter" idx="19"/>
          </p:nvPr>
        </p:nvSpPr>
        <p:spPr>
          <a:xfrm>
            <a:off x="474664" y="3067847"/>
            <a:ext cx="3433660" cy="450219"/>
          </a:xfrm>
        </p:spPr>
        <p:txBody>
          <a:bodyPr/>
          <a:lstStyle/>
          <a:p>
            <a:pPr marL="0" indent="0">
              <a:buNone/>
            </a:pPr>
            <a:r>
              <a:rPr lang="en-US" sz="2400" dirty="0"/>
              <a:t>atoms reduce coenzyme</a:t>
            </a:r>
            <a:endParaRPr lang="en-IN" sz="2400" dirty="0"/>
          </a:p>
        </p:txBody>
      </p:sp>
      <p:graphicFrame>
        <p:nvGraphicFramePr>
          <p:cNvPr id="20" name="Object 19" descr="N A D super plus to N A D H super plus H super plus.">
            <a:extLst>
              <a:ext uri="{FF2B5EF4-FFF2-40B4-BE49-F238E27FC236}">
                <a16:creationId xmlns:a16="http://schemas.microsoft.com/office/drawing/2014/main" id="{E0FB6217-8DDE-40A1-96A6-7EBAFE385727}"/>
              </a:ext>
            </a:extLst>
          </p:cNvPr>
          <p:cNvGraphicFramePr>
            <a:graphicFrameLocks noChangeAspect="1"/>
          </p:cNvGraphicFramePr>
          <p:nvPr>
            <p:extLst/>
          </p:nvPr>
        </p:nvGraphicFramePr>
        <p:xfrm>
          <a:off x="4028315" y="3056678"/>
          <a:ext cx="2264377" cy="352538"/>
        </p:xfrm>
        <a:graphic>
          <a:graphicData uri="http://schemas.openxmlformats.org/presentationml/2006/ole">
            <mc:AlternateContent xmlns:mc="http://schemas.openxmlformats.org/markup-compatibility/2006">
              <mc:Choice xmlns:v="urn:schemas-microsoft-com:vml" Requires="v">
                <p:oleObj spid="_x0000_s56329" name="Equation" r:id="rId10" imgW="2120760" imgH="330120" progId="Equation.DSMT4">
                  <p:embed/>
                </p:oleObj>
              </mc:Choice>
              <mc:Fallback>
                <p:oleObj name="Equation" r:id="rId10" imgW="2120760" imgH="330120" progId="Equation.DSMT4">
                  <p:embed/>
                  <p:pic>
                    <p:nvPicPr>
                      <p:cNvPr id="20" name="Object 19" descr="N A D super plus to N A D H super plus H super plus.">
                        <a:extLst>
                          <a:ext uri="{FF2B5EF4-FFF2-40B4-BE49-F238E27FC236}">
                            <a16:creationId xmlns:a16="http://schemas.microsoft.com/office/drawing/2014/main" id="{E0FB6217-8DDE-40A1-96A6-7EBAFE385727}"/>
                          </a:ext>
                        </a:extLst>
                      </p:cNvPr>
                      <p:cNvPicPr/>
                      <p:nvPr/>
                    </p:nvPicPr>
                    <p:blipFill>
                      <a:blip r:embed="rId11"/>
                      <a:stretch>
                        <a:fillRect/>
                      </a:stretch>
                    </p:blipFill>
                    <p:spPr>
                      <a:xfrm>
                        <a:off x="4028315" y="3056678"/>
                        <a:ext cx="2264377" cy="352538"/>
                      </a:xfrm>
                      <a:prstGeom prst="rect">
                        <a:avLst/>
                      </a:prstGeom>
                    </p:spPr>
                  </p:pic>
                </p:oleObj>
              </mc:Fallback>
            </mc:AlternateContent>
          </a:graphicData>
        </a:graphic>
      </p:graphicFrame>
      <p:pic>
        <p:nvPicPr>
          <p:cNvPr id="21" name="Content Placeholder 20" descr="The third reaction is an oxidation reaction where 3 hydroxyacyl Co A dehydrogenase takes the hydroxyl group on the beta carbon and oxidizes in other words takes away a carbon forming a double bond, to yield a ketone. For long description in Notes pane, press F6.">
            <a:extLst>
              <a:ext uri="{FF2B5EF4-FFF2-40B4-BE49-F238E27FC236}">
                <a16:creationId xmlns:a16="http://schemas.microsoft.com/office/drawing/2014/main" id="{C9542495-2FF1-46C8-A152-71FC1F98630D}"/>
              </a:ext>
            </a:extLst>
          </p:cNvPr>
          <p:cNvPicPr>
            <a:picLocks noGrp="1" noChangeAspect="1"/>
          </p:cNvPicPr>
          <p:nvPr>
            <p:ph sz="quarter" idx="20"/>
          </p:nvPr>
        </p:nvPicPr>
        <p:blipFill>
          <a:blip r:embed="rId12"/>
          <a:stretch>
            <a:fillRect/>
          </a:stretch>
        </p:blipFill>
        <p:spPr>
          <a:xfrm>
            <a:off x="1121285" y="3769563"/>
            <a:ext cx="6909588" cy="2163112"/>
          </a:xfrm>
          <a:prstGeom prst="rect">
            <a:avLst/>
          </a:prstGeom>
        </p:spPr>
      </p:pic>
    </p:spTree>
    <p:extLst>
      <p:ext uri="{BB962C8B-B14F-4D97-AF65-F5344CB8AC3E}">
        <p14:creationId xmlns:p14="http://schemas.microsoft.com/office/powerpoint/2010/main" val="3372021797"/>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Props1.xml><?xml version="1.0" encoding="utf-8"?>
<ds:datastoreItem xmlns:ds="http://schemas.openxmlformats.org/officeDocument/2006/customXml" ds:itemID="{527094D3-5515-4E20-A836-0D24F03A1729}">
  <ds:schemaRefs>
    <ds:schemaRef ds:uri="http://schemas.microsoft.com/sharepoint/v3/contenttype/forms"/>
  </ds:schemaRefs>
</ds:datastoreItem>
</file>

<file path=customXml/itemProps2.xml><?xml version="1.0" encoding="utf-8"?>
<ds:datastoreItem xmlns:ds="http://schemas.openxmlformats.org/officeDocument/2006/customXml" ds:itemID="{77EF6C2F-5B31-418F-A0CE-4C661A1C93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BCD073-B630-4F02-8212-E2734EFA6973}">
  <ds:schemaRefs>
    <ds:schemaRef ds:uri="http://schemas.microsoft.com/office/2006/metadata/properties"/>
    <ds:schemaRef ds:uri="7c1bd8dc-4e40-424f-a15f-9ffcd522197f"/>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6125ffc9-2c56-435e-8267-1393444907b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36008</TotalTime>
  <Words>8989</Words>
  <Application>Microsoft Office PowerPoint</Application>
  <PresentationFormat>On-screen Show (4:3)</PresentationFormat>
  <Paragraphs>942</Paragraphs>
  <Slides>128</Slides>
  <Notes>31</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128</vt:i4>
      </vt:variant>
    </vt:vector>
  </HeadingPairs>
  <TitlesOfParts>
    <vt:vector size="142" baseType="lpstr">
      <vt:lpstr>MS PGothic</vt:lpstr>
      <vt:lpstr>MS PGothic</vt:lpstr>
      <vt:lpstr>Arial</vt:lpstr>
      <vt:lpstr>Noto Sans Symbols</vt:lpstr>
      <vt:lpstr>Segoe UI Black</vt:lpstr>
      <vt:lpstr>Symbol</vt:lpstr>
      <vt:lpstr>Times New Roman</vt:lpstr>
      <vt:lpstr>Verdana</vt:lpstr>
      <vt:lpstr>Wingdings</vt:lpstr>
      <vt:lpstr>508 Lecture</vt:lpstr>
      <vt:lpstr>2_508 Lecture</vt:lpstr>
      <vt:lpstr>3_508 Lecture</vt:lpstr>
      <vt:lpstr>4_508 Lecture</vt:lpstr>
      <vt:lpstr>Equation</vt:lpstr>
      <vt:lpstr>Chemistry: An Introduction to General, Organic, and Biological Chemistry</vt:lpstr>
      <vt:lpstr>Metabolic Pathways and A T P Production</vt:lpstr>
      <vt:lpstr>18.1 Metabolism and A T P Energy</vt:lpstr>
      <vt:lpstr>Metabolism</vt:lpstr>
      <vt:lpstr>Stages of Metabolism (1 of 2)</vt:lpstr>
      <vt:lpstr>Stages of Metabolism (2 of 2)</vt:lpstr>
      <vt:lpstr>Cell Structure and Metabolism</vt:lpstr>
      <vt:lpstr>Cell Components and Function</vt:lpstr>
      <vt:lpstr>A T P and Energy</vt:lpstr>
      <vt:lpstr>Hydrolysis of A T P</vt:lpstr>
      <vt:lpstr>A T P</vt:lpstr>
      <vt:lpstr>Learning Check</vt:lpstr>
      <vt:lpstr>Solution</vt:lpstr>
      <vt:lpstr>18.2 Digestion of Foods</vt:lpstr>
      <vt:lpstr>Digestion of Carbohydrates (1 of 4)</vt:lpstr>
      <vt:lpstr>Digestion of Carbohydrates (2 of 4)</vt:lpstr>
      <vt:lpstr>Digestion of Carbohydrates (3 of 4)</vt:lpstr>
      <vt:lpstr>Digestion of Carbohydrates (4 of 4)</vt:lpstr>
      <vt:lpstr>Chemistry Link to Health: Lactose Intolerance</vt:lpstr>
      <vt:lpstr>Digestion of Fats</vt:lpstr>
      <vt:lpstr>Digestion of Triacylglycerols</vt:lpstr>
      <vt:lpstr>Digestion of Proteins (1 of 2)</vt:lpstr>
      <vt:lpstr>Digestion of Proteins (2 of 2)</vt:lpstr>
      <vt:lpstr>Learning Check</vt:lpstr>
      <vt:lpstr>Solution</vt:lpstr>
      <vt:lpstr>18.3 Coenzymes in Metabolic Pathways</vt:lpstr>
      <vt:lpstr>Oxidation and Reduction</vt:lpstr>
      <vt:lpstr>Metabolic Pathways: Oxidation and Reduction</vt:lpstr>
      <vt:lpstr>Coenzyme N A D Super Plus (1 of 2)</vt:lpstr>
      <vt:lpstr>Coenzyme N A D Super Plus (2 of 2)</vt:lpstr>
      <vt:lpstr>Coenzyme F A D (1 of 2)</vt:lpstr>
      <vt:lpstr>Coenzyme F A D (2 of 2)</vt:lpstr>
      <vt:lpstr>Structure of Coenzyme A</vt:lpstr>
      <vt:lpstr>Coenzyme A</vt:lpstr>
      <vt:lpstr>Learning Check</vt:lpstr>
      <vt:lpstr>Solution</vt:lpstr>
      <vt:lpstr>18.4 Glycolysis: Oxidation of Glucose</vt:lpstr>
      <vt:lpstr>Glycolysis</vt:lpstr>
      <vt:lpstr>Glycolysis: Energy Investment (1 of 4)</vt:lpstr>
      <vt:lpstr>Glycolysis: Energy Investment (2 of 4)</vt:lpstr>
      <vt:lpstr>Glycolysis: Energy Investment (3 of 4)</vt:lpstr>
      <vt:lpstr>Glycolysis: Energy Investment (4 of 4)</vt:lpstr>
      <vt:lpstr>Glycolysis: Energy Generating (1 of 4)</vt:lpstr>
      <vt:lpstr>Glycolysis: Energy Generating (2 of 4)</vt:lpstr>
      <vt:lpstr>Glycolysis: Energy Generating (3 of 4)</vt:lpstr>
      <vt:lpstr>Glycolysis: Energy Generating (4 of 4)</vt:lpstr>
      <vt:lpstr>Glycolysis: Overall Reaction</vt:lpstr>
      <vt:lpstr>Learning Check 1</vt:lpstr>
      <vt:lpstr>Solution 1</vt:lpstr>
      <vt:lpstr>Pyruvate Pathways: Aerobic and Anaerobic</vt:lpstr>
      <vt:lpstr>Pyruvate: Aerobic Conditions</vt:lpstr>
      <vt:lpstr>Pyruvate: Anaerobic Conditions</vt:lpstr>
      <vt:lpstr>Learning Check 2</vt:lpstr>
      <vt:lpstr>Solution 2</vt:lpstr>
      <vt:lpstr>18.5  The Citric Acid Cycle</vt:lpstr>
      <vt:lpstr>Citric Acid Cycle (1 of 2)</vt:lpstr>
      <vt:lpstr>Citric Acid Cycle Overview</vt:lpstr>
      <vt:lpstr>Citric Acid Cycle (2 of 2)</vt:lpstr>
      <vt:lpstr>Reaction 1: Formation of Citrate</vt:lpstr>
      <vt:lpstr>Reaction 2: Isomerization to Isocitrate</vt:lpstr>
      <vt:lpstr>Reaction 3: Oxidation and Decarboxylation</vt:lpstr>
      <vt:lpstr>Reaction 4: Oxidation and Decarboxylation</vt:lpstr>
      <vt:lpstr>Reaction 5: Hydrolysis</vt:lpstr>
      <vt:lpstr>Reaction 6: Oxidation</vt:lpstr>
      <vt:lpstr>Reaction 7: Hydration</vt:lpstr>
      <vt:lpstr>Reaction 8: Oxidation</vt:lpstr>
      <vt:lpstr>Citric Acid Cycle: Overall Reaction</vt:lpstr>
      <vt:lpstr>Learning Check</vt:lpstr>
      <vt:lpstr>Solution</vt:lpstr>
      <vt:lpstr>18.6 Electron Transport and Oxidative Phosphorylation</vt:lpstr>
      <vt:lpstr>Stage 3: From One Glucose</vt:lpstr>
      <vt:lpstr>Electron Transport</vt:lpstr>
      <vt:lpstr>Mitochondrion, Electron Transport</vt:lpstr>
      <vt:lpstr>Electron Carriers</vt:lpstr>
      <vt:lpstr>Complex One One</vt:lpstr>
      <vt:lpstr>Complex Two Two</vt:lpstr>
      <vt:lpstr>Complex Three Three</vt:lpstr>
      <vt:lpstr>Complex Four Four</vt:lpstr>
      <vt:lpstr>Oxidative Phosphorylation (1 of 2)</vt:lpstr>
      <vt:lpstr>Oxidative Phosphorylation (2 of 2)</vt:lpstr>
      <vt:lpstr>A T P Synthesis</vt:lpstr>
      <vt:lpstr>A T P from Glycolysis (1 of 2)</vt:lpstr>
      <vt:lpstr>A T P from Glycolysis (2 of 2)</vt:lpstr>
      <vt:lpstr>A T P from Oxidation of Two Pyruvates</vt:lpstr>
      <vt:lpstr>A T P from the Citric Acid Cycle</vt:lpstr>
      <vt:lpstr>A T P from the Complete Oxidation of Glucose (1 of 2)</vt:lpstr>
      <vt:lpstr>A T P from the Complete Oxidation of Glucose (2 of 2)</vt:lpstr>
      <vt:lpstr>The Complete Oxidation of Glucose</vt:lpstr>
      <vt:lpstr>Learning Check 1</vt:lpstr>
      <vt:lpstr>Solution 1</vt:lpstr>
      <vt:lpstr>Learning Check 2</vt:lpstr>
      <vt:lpstr>Solution 2</vt:lpstr>
      <vt:lpstr>18.7 Oxidation of Fatty Acids</vt:lpstr>
      <vt:lpstr>Beta   -Oxidation of Fatty Acids</vt:lpstr>
      <vt:lpstr>Fatty Acid Activation</vt:lpstr>
      <vt:lpstr>Reactions of the Beta   -Oxidation Cycle</vt:lpstr>
      <vt:lpstr>Reactions 1 and 2 of the  Beta  -Oxidation Cycle (1 of 2)</vt:lpstr>
      <vt:lpstr>Reactions 1 and 2 of the  Beta  -Oxidation Cycle (2 of 2)</vt:lpstr>
      <vt:lpstr>Reaction 3 of the Beta  -Oxidation Cycle</vt:lpstr>
      <vt:lpstr>Reaction 4 of the Beta  -Oxidation Cycle (1 of 2)</vt:lpstr>
      <vt:lpstr>Reaction 4 of the Beta  -Oxidation Cycle (2 of 2)</vt:lpstr>
      <vt:lpstr>Learning Check 1</vt:lpstr>
      <vt:lpstr>Solution 1</vt:lpstr>
      <vt:lpstr>Cycles of Beta    -Oxidation</vt:lpstr>
      <vt:lpstr>A T P from Fatty Acid Oxidation</vt:lpstr>
      <vt:lpstr>A T P from Beta   -Oxidation of Capric Acid</vt:lpstr>
      <vt:lpstr>Learning Check 2</vt:lpstr>
      <vt:lpstr>Solution 2</vt:lpstr>
      <vt:lpstr>Oxidation of Unsaturated Fatty Acids</vt:lpstr>
      <vt:lpstr>Ketone Bodies</vt:lpstr>
      <vt:lpstr>Formation of Ketone Bodies</vt:lpstr>
      <vt:lpstr>Ketosis</vt:lpstr>
      <vt:lpstr>Chemistry Link to Health: Stored Fat and Obesity</vt:lpstr>
      <vt:lpstr>Chemistry Link to Health: Leptin (1 of 2)</vt:lpstr>
      <vt:lpstr>Chemistry Link to Health: Leptin (2 of 2)</vt:lpstr>
      <vt:lpstr>18.8 Degradation of Amino Acids</vt:lpstr>
      <vt:lpstr>Degradation of Amino Acids</vt:lpstr>
      <vt:lpstr>Transamination</vt:lpstr>
      <vt:lpstr>A Transamination Reaction</vt:lpstr>
      <vt:lpstr>Oxidative Deamination</vt:lpstr>
      <vt:lpstr>Urea Cycle</vt:lpstr>
      <vt:lpstr>Learning Check 1</vt:lpstr>
      <vt:lpstr>Solution 1</vt:lpstr>
      <vt:lpstr>A T P Energy from Amino Acids</vt:lpstr>
      <vt:lpstr>Intermediates of the Citric Acid Cycle from Amino Acids</vt:lpstr>
      <vt:lpstr>Learning Check 2</vt:lpstr>
      <vt:lpstr>Solution 2</vt:lpstr>
      <vt:lpstr>Metabolic Pathways—Concept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dc:description>
  <cp:lastModifiedBy>Mascotti, David P.</cp:lastModifiedBy>
  <cp:revision>692</cp:revision>
  <dcterms:modified xsi:type="dcterms:W3CDTF">2025-04-09T14:59:22Z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4926200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